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Lst>
  <p:notesMasterIdLst>
    <p:notesMasterId r:id="rId46"/>
  </p:notesMasterIdLst>
  <p:handoutMasterIdLst>
    <p:handoutMasterId r:id="rId47"/>
  </p:handoutMasterIdLst>
  <p:sldIdLst>
    <p:sldId id="265" r:id="rId5"/>
    <p:sldId id="319" r:id="rId6"/>
    <p:sldId id="269" r:id="rId7"/>
    <p:sldId id="270" r:id="rId8"/>
    <p:sldId id="307" r:id="rId9"/>
    <p:sldId id="309" r:id="rId10"/>
    <p:sldId id="308" r:id="rId11"/>
    <p:sldId id="273" r:id="rId12"/>
    <p:sldId id="304" r:id="rId13"/>
    <p:sldId id="320" r:id="rId14"/>
    <p:sldId id="279" r:id="rId15"/>
    <p:sldId id="306" r:id="rId16"/>
    <p:sldId id="276" r:id="rId17"/>
    <p:sldId id="277" r:id="rId18"/>
    <p:sldId id="278" r:id="rId19"/>
    <p:sldId id="310" r:id="rId20"/>
    <p:sldId id="280" r:id="rId21"/>
    <p:sldId id="283" r:id="rId22"/>
    <p:sldId id="284" r:id="rId23"/>
    <p:sldId id="286" r:id="rId24"/>
    <p:sldId id="282" r:id="rId25"/>
    <p:sldId id="321" r:id="rId26"/>
    <p:sldId id="287" r:id="rId27"/>
    <p:sldId id="288" r:id="rId28"/>
    <p:sldId id="289" r:id="rId29"/>
    <p:sldId id="290" r:id="rId30"/>
    <p:sldId id="291" r:id="rId31"/>
    <p:sldId id="292" r:id="rId32"/>
    <p:sldId id="293" r:id="rId33"/>
    <p:sldId id="322" r:id="rId34"/>
    <p:sldId id="297" r:id="rId35"/>
    <p:sldId id="294" r:id="rId36"/>
    <p:sldId id="302" r:id="rId37"/>
    <p:sldId id="303" r:id="rId38"/>
    <p:sldId id="295" r:id="rId39"/>
    <p:sldId id="296" r:id="rId40"/>
    <p:sldId id="298" r:id="rId41"/>
    <p:sldId id="301" r:id="rId42"/>
    <p:sldId id="311" r:id="rId43"/>
    <p:sldId id="315" r:id="rId44"/>
    <p:sldId id="317" r:id="rId45"/>
  </p:sldIdLst>
  <p:sldSz cx="9144000" cy="5143500" type="screen16x9"/>
  <p:notesSz cx="6858000" cy="9144000"/>
  <p:embeddedFontLst>
    <p:embeddedFont>
      <p:font typeface="나눔스퀘어 네오 Regular" panose="00000500000000000000" pitchFamily="2" charset="-127"/>
      <p:regular r:id="rId48"/>
    </p:embeddedFont>
    <p:embeddedFont>
      <p:font typeface="맑은 고딕" panose="020B0503020000020004" pitchFamily="50" charset="-127"/>
      <p:regular r:id="rId49"/>
      <p:bold r:id="rId50"/>
    </p:embeddedFont>
    <p:embeddedFont>
      <p:font typeface="Cambria Math" panose="02040503050406030204" pitchFamily="18" charset="0"/>
      <p:regular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FFFF75"/>
    <a:srgbClr val="255076"/>
    <a:srgbClr val="D9D9D9"/>
    <a:srgbClr val="404040"/>
    <a:srgbClr val="EF8D4B"/>
    <a:srgbClr val="F38181"/>
    <a:srgbClr val="F05E5E"/>
    <a:srgbClr val="946ABE"/>
    <a:srgbClr val="694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8A7780-2C0F-44F5-BD58-8190BEE90CF4}" v="42" dt="2024-11-12T08:45:13.729"/>
  </p1510:revLst>
</p1510:revInfo>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밝은 스타일 2 - 강조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11" autoAdjust="0"/>
    <p:restoredTop sz="84655" autoAdjust="0"/>
  </p:normalViewPr>
  <p:slideViewPr>
    <p:cSldViewPr snapToGrid="0">
      <p:cViewPr varScale="1">
        <p:scale>
          <a:sx n="93" d="100"/>
          <a:sy n="93" d="100"/>
        </p:scale>
        <p:origin x="102" y="266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임유진" userId="ac864518-0b56-46cf-8906-b371ce41c576" providerId="ADAL" clId="{B28A7780-2C0F-44F5-BD58-8190BEE90CF4}"/>
    <pc:docChg chg="undo custSel addSld modSld">
      <pc:chgData name="임유진" userId="ac864518-0b56-46cf-8906-b371ce41c576" providerId="ADAL" clId="{B28A7780-2C0F-44F5-BD58-8190BEE90CF4}" dt="2024-11-13T08:33:32.814" v="30" actId="680"/>
      <pc:docMkLst>
        <pc:docMk/>
      </pc:docMkLst>
      <pc:sldChg chg="modSp">
        <pc:chgData name="임유진" userId="ac864518-0b56-46cf-8906-b371ce41c576" providerId="ADAL" clId="{B28A7780-2C0F-44F5-BD58-8190BEE90CF4}" dt="2024-11-12T08:13:58.520" v="1" actId="5736"/>
        <pc:sldMkLst>
          <pc:docMk/>
          <pc:sldMk cId="3275506318" sldId="270"/>
        </pc:sldMkLst>
        <pc:graphicFrameChg chg="mod">
          <ac:chgData name="임유진" userId="ac864518-0b56-46cf-8906-b371ce41c576" providerId="ADAL" clId="{B28A7780-2C0F-44F5-BD58-8190BEE90CF4}" dt="2024-11-12T08:13:58.520" v="1" actId="5736"/>
          <ac:graphicFrameMkLst>
            <pc:docMk/>
            <pc:sldMk cId="3275506318" sldId="270"/>
            <ac:graphicFrameMk id="11" creationId="{54AF4DDF-C452-99BE-B672-FCDE9EDA8214}"/>
          </ac:graphicFrameMkLst>
        </pc:graphicFrameChg>
      </pc:sldChg>
      <pc:sldChg chg="modSp mod modAnim">
        <pc:chgData name="임유진" userId="ac864518-0b56-46cf-8906-b371ce41c576" providerId="ADAL" clId="{B28A7780-2C0F-44F5-BD58-8190BEE90CF4}" dt="2024-11-13T08:07:53.798" v="29" actId="1076"/>
        <pc:sldMkLst>
          <pc:docMk/>
          <pc:sldMk cId="3466265134" sldId="291"/>
        </pc:sldMkLst>
        <pc:spChg chg="mod">
          <ac:chgData name="임유진" userId="ac864518-0b56-46cf-8906-b371ce41c576" providerId="ADAL" clId="{B28A7780-2C0F-44F5-BD58-8190BEE90CF4}" dt="2024-11-13T08:07:53.798" v="29" actId="1076"/>
          <ac:spMkLst>
            <pc:docMk/>
            <pc:sldMk cId="3466265134" sldId="291"/>
            <ac:spMk id="2" creationId="{224BA485-4BA5-1B69-4F02-0AE19F0E3498}"/>
          </ac:spMkLst>
        </pc:spChg>
        <pc:spChg chg="mod">
          <ac:chgData name="임유진" userId="ac864518-0b56-46cf-8906-b371ce41c576" providerId="ADAL" clId="{B28A7780-2C0F-44F5-BD58-8190BEE90CF4}" dt="2024-11-12T08:45:02.515" v="24" actId="5736"/>
          <ac:spMkLst>
            <pc:docMk/>
            <pc:sldMk cId="3466265134" sldId="291"/>
            <ac:spMk id="15" creationId="{77D0D162-E3EC-6635-CA4D-BCDFCE6E92BE}"/>
          </ac:spMkLst>
        </pc:spChg>
        <pc:spChg chg="mod">
          <ac:chgData name="임유진" userId="ac864518-0b56-46cf-8906-b371ce41c576" providerId="ADAL" clId="{B28A7780-2C0F-44F5-BD58-8190BEE90CF4}" dt="2024-11-12T08:45:02.515" v="24" actId="5736"/>
          <ac:spMkLst>
            <pc:docMk/>
            <pc:sldMk cId="3466265134" sldId="291"/>
            <ac:spMk id="18" creationId="{FDC9DF3D-DA13-F83B-5DAF-95818409514C}"/>
          </ac:spMkLst>
        </pc:spChg>
        <pc:spChg chg="mod">
          <ac:chgData name="임유진" userId="ac864518-0b56-46cf-8906-b371ce41c576" providerId="ADAL" clId="{B28A7780-2C0F-44F5-BD58-8190BEE90CF4}" dt="2024-11-12T08:45:02.515" v="24" actId="5736"/>
          <ac:spMkLst>
            <pc:docMk/>
            <pc:sldMk cId="3466265134" sldId="291"/>
            <ac:spMk id="26" creationId="{012F4316-5616-C570-4A74-7C2DDE0303DE}"/>
          </ac:spMkLst>
        </pc:spChg>
        <pc:spChg chg="mod">
          <ac:chgData name="임유진" userId="ac864518-0b56-46cf-8906-b371ce41c576" providerId="ADAL" clId="{B28A7780-2C0F-44F5-BD58-8190BEE90CF4}" dt="2024-11-12T08:45:02.515" v="24" actId="5736"/>
          <ac:spMkLst>
            <pc:docMk/>
            <pc:sldMk cId="3466265134" sldId="291"/>
            <ac:spMk id="74" creationId="{065B1C5A-BF28-4C68-391C-EA8F728C196D}"/>
          </ac:spMkLst>
        </pc:spChg>
        <pc:spChg chg="mod">
          <ac:chgData name="임유진" userId="ac864518-0b56-46cf-8906-b371ce41c576" providerId="ADAL" clId="{B28A7780-2C0F-44F5-BD58-8190BEE90CF4}" dt="2024-11-12T08:45:02.515" v="24" actId="5736"/>
          <ac:spMkLst>
            <pc:docMk/>
            <pc:sldMk cId="3466265134" sldId="291"/>
            <ac:spMk id="79" creationId="{CF67DDA1-6683-62D3-1117-EDDACAA445BB}"/>
          </ac:spMkLst>
        </pc:spChg>
        <pc:spChg chg="mod">
          <ac:chgData name="임유진" userId="ac864518-0b56-46cf-8906-b371ce41c576" providerId="ADAL" clId="{B28A7780-2C0F-44F5-BD58-8190BEE90CF4}" dt="2024-11-12T08:45:02.515" v="24" actId="5736"/>
          <ac:spMkLst>
            <pc:docMk/>
            <pc:sldMk cId="3466265134" sldId="291"/>
            <ac:spMk id="81" creationId="{2055725B-5E58-C9AC-B5B2-41AAB1400C42}"/>
          </ac:spMkLst>
        </pc:spChg>
        <pc:spChg chg="mod">
          <ac:chgData name="임유진" userId="ac864518-0b56-46cf-8906-b371ce41c576" providerId="ADAL" clId="{B28A7780-2C0F-44F5-BD58-8190BEE90CF4}" dt="2024-11-12T08:45:02.515" v="24" actId="5736"/>
          <ac:spMkLst>
            <pc:docMk/>
            <pc:sldMk cId="3466265134" sldId="291"/>
            <ac:spMk id="86" creationId="{09F9BD38-29DE-7A43-F860-93C63619C5A3}"/>
          </ac:spMkLst>
        </pc:spChg>
        <pc:spChg chg="mod">
          <ac:chgData name="임유진" userId="ac864518-0b56-46cf-8906-b371ce41c576" providerId="ADAL" clId="{B28A7780-2C0F-44F5-BD58-8190BEE90CF4}" dt="2024-11-12T08:45:02.515" v="24" actId="5736"/>
          <ac:spMkLst>
            <pc:docMk/>
            <pc:sldMk cId="3466265134" sldId="291"/>
            <ac:spMk id="87" creationId="{52F281E2-4023-2C79-C041-EE8ADE19E632}"/>
          </ac:spMkLst>
        </pc:spChg>
        <pc:graphicFrameChg chg="mod">
          <ac:chgData name="임유진" userId="ac864518-0b56-46cf-8906-b371ce41c576" providerId="ADAL" clId="{B28A7780-2C0F-44F5-BD58-8190BEE90CF4}" dt="2024-11-12T08:45:02.515" v="24" actId="5736"/>
          <ac:graphicFrameMkLst>
            <pc:docMk/>
            <pc:sldMk cId="3466265134" sldId="291"/>
            <ac:graphicFrameMk id="14" creationId="{95648EC2-165D-4846-2348-A55D5C9A953B}"/>
          </ac:graphicFrameMkLst>
        </pc:graphicFrameChg>
        <pc:cxnChg chg="mod">
          <ac:chgData name="임유진" userId="ac864518-0b56-46cf-8906-b371ce41c576" providerId="ADAL" clId="{B28A7780-2C0F-44F5-BD58-8190BEE90CF4}" dt="2024-11-12T08:45:02.515" v="24" actId="5736"/>
          <ac:cxnSpMkLst>
            <pc:docMk/>
            <pc:sldMk cId="3466265134" sldId="291"/>
            <ac:cxnSpMk id="17" creationId="{1421D5D1-376A-D3D0-001E-0E3E2D980B7A}"/>
          </ac:cxnSpMkLst>
        </pc:cxnChg>
        <pc:cxnChg chg="mod">
          <ac:chgData name="임유진" userId="ac864518-0b56-46cf-8906-b371ce41c576" providerId="ADAL" clId="{B28A7780-2C0F-44F5-BD58-8190BEE90CF4}" dt="2024-11-12T08:45:02.515" v="24" actId="5736"/>
          <ac:cxnSpMkLst>
            <pc:docMk/>
            <pc:sldMk cId="3466265134" sldId="291"/>
            <ac:cxnSpMk id="27" creationId="{0E0D5C92-DA4D-E165-4C15-2BBB5FF4A5CD}"/>
          </ac:cxnSpMkLst>
        </pc:cxnChg>
        <pc:cxnChg chg="mod">
          <ac:chgData name="임유진" userId="ac864518-0b56-46cf-8906-b371ce41c576" providerId="ADAL" clId="{B28A7780-2C0F-44F5-BD58-8190BEE90CF4}" dt="2024-11-12T08:45:02.515" v="24" actId="5736"/>
          <ac:cxnSpMkLst>
            <pc:docMk/>
            <pc:sldMk cId="3466265134" sldId="291"/>
            <ac:cxnSpMk id="40" creationId="{C07FCAF6-D39A-64C1-0159-3B7BAF990EC7}"/>
          </ac:cxnSpMkLst>
        </pc:cxnChg>
      </pc:sldChg>
      <pc:sldChg chg="modSp">
        <pc:chgData name="임유진" userId="ac864518-0b56-46cf-8906-b371ce41c576" providerId="ADAL" clId="{B28A7780-2C0F-44F5-BD58-8190BEE90CF4}" dt="2024-11-12T08:03:53.908" v="0" actId="5736"/>
        <pc:sldMkLst>
          <pc:docMk/>
          <pc:sldMk cId="1718800548" sldId="308"/>
        </pc:sldMkLst>
        <pc:grpChg chg="mod">
          <ac:chgData name="임유진" userId="ac864518-0b56-46cf-8906-b371ce41c576" providerId="ADAL" clId="{B28A7780-2C0F-44F5-BD58-8190BEE90CF4}" dt="2024-11-12T08:03:53.908" v="0" actId="5736"/>
          <ac:grpSpMkLst>
            <pc:docMk/>
            <pc:sldMk cId="1718800548" sldId="308"/>
            <ac:grpSpMk id="7" creationId="{5A518619-AF6C-64EF-28E5-564B1EA1C849}"/>
          </ac:grpSpMkLst>
        </pc:grpChg>
        <pc:graphicFrameChg chg="mod">
          <ac:chgData name="임유진" userId="ac864518-0b56-46cf-8906-b371ce41c576" providerId="ADAL" clId="{B28A7780-2C0F-44F5-BD58-8190BEE90CF4}" dt="2024-11-12T08:03:53.908" v="0" actId="5736"/>
          <ac:graphicFrameMkLst>
            <pc:docMk/>
            <pc:sldMk cId="1718800548" sldId="308"/>
            <ac:graphicFrameMk id="38" creationId="{D84DD083-AE33-6DAF-4D4C-C82A300363FA}"/>
          </ac:graphicFrameMkLst>
        </pc:graphicFrameChg>
      </pc:sldChg>
      <pc:sldChg chg="new">
        <pc:chgData name="임유진" userId="ac864518-0b56-46cf-8906-b371ce41c576" providerId="ADAL" clId="{B28A7780-2C0F-44F5-BD58-8190BEE90CF4}" dt="2024-11-13T08:33:32.814" v="30" actId="680"/>
        <pc:sldMkLst>
          <pc:docMk/>
          <pc:sldMk cId="1154135422" sldId="322"/>
        </pc:sldMkLst>
      </pc:sldChg>
    </pc:docChg>
  </pc:docChgLst>
  <pc:docChgLst>
    <pc:chgData name="임유진" userId="ac864518-0b56-46cf-8906-b371ce41c576" providerId="ADAL" clId="{BFA7F782-D22A-4EDA-AD28-A37F5E33A681}"/>
    <pc:docChg chg="modSld">
      <pc:chgData name="임유진" userId="ac864518-0b56-46cf-8906-b371ce41c576" providerId="ADAL" clId="{BFA7F782-D22A-4EDA-AD28-A37F5E33A681}" dt="2024-05-16T11:18:47.555" v="4" actId="5736"/>
      <pc:docMkLst>
        <pc:docMk/>
      </pc:docMkLst>
      <pc:sldChg chg="modSp">
        <pc:chgData name="임유진" userId="ac864518-0b56-46cf-8906-b371ce41c576" providerId="ADAL" clId="{BFA7F782-D22A-4EDA-AD28-A37F5E33A681}" dt="2024-05-16T11:18:47.555" v="4" actId="5736"/>
        <pc:sldMkLst>
          <pc:docMk/>
          <pc:sldMk cId="4047330967" sldId="273"/>
        </pc:sldMkLst>
        <pc:spChg chg="mod">
          <ac:chgData name="임유진" userId="ac864518-0b56-46cf-8906-b371ce41c576" providerId="ADAL" clId="{BFA7F782-D22A-4EDA-AD28-A37F5E33A681}" dt="2024-05-16T11:18:47.555" v="4" actId="5736"/>
          <ac:spMkLst>
            <pc:docMk/>
            <pc:sldMk cId="4047330967" sldId="273"/>
            <ac:spMk id="60" creationId="{F039F1AD-3A73-299D-B188-222E783582F0}"/>
          </ac:spMkLst>
        </pc:spChg>
        <pc:spChg chg="mod">
          <ac:chgData name="임유진" userId="ac864518-0b56-46cf-8906-b371ce41c576" providerId="ADAL" clId="{BFA7F782-D22A-4EDA-AD28-A37F5E33A681}" dt="2024-05-16T11:18:47.555" v="4" actId="5736"/>
          <ac:spMkLst>
            <pc:docMk/>
            <pc:sldMk cId="4047330967" sldId="273"/>
            <ac:spMk id="61" creationId="{5274256C-2046-A9B1-E6DB-CC8565474625}"/>
          </ac:spMkLst>
        </pc:spChg>
        <pc:spChg chg="mod">
          <ac:chgData name="임유진" userId="ac864518-0b56-46cf-8906-b371ce41c576" providerId="ADAL" clId="{BFA7F782-D22A-4EDA-AD28-A37F5E33A681}" dt="2024-05-16T11:18:47.555" v="4" actId="5736"/>
          <ac:spMkLst>
            <pc:docMk/>
            <pc:sldMk cId="4047330967" sldId="273"/>
            <ac:spMk id="62" creationId="{88A376D7-1636-8514-2B51-1D49B3717EE3}"/>
          </ac:spMkLst>
        </pc:spChg>
        <pc:graphicFrameChg chg="mod">
          <ac:chgData name="임유진" userId="ac864518-0b56-46cf-8906-b371ce41c576" providerId="ADAL" clId="{BFA7F782-D22A-4EDA-AD28-A37F5E33A681}" dt="2024-05-16T11:18:47.555" v="4" actId="5736"/>
          <ac:graphicFrameMkLst>
            <pc:docMk/>
            <pc:sldMk cId="4047330967" sldId="273"/>
            <ac:graphicFrameMk id="46" creationId="{7981F77A-FD0B-3365-1006-3D02F96B788E}"/>
          </ac:graphicFrameMkLst>
        </pc:graphicFrameChg>
        <pc:graphicFrameChg chg="mod">
          <ac:chgData name="임유진" userId="ac864518-0b56-46cf-8906-b371ce41c576" providerId="ADAL" clId="{BFA7F782-D22A-4EDA-AD28-A37F5E33A681}" dt="2024-05-16T11:18:47.555" v="4" actId="5736"/>
          <ac:graphicFrameMkLst>
            <pc:docMk/>
            <pc:sldMk cId="4047330967" sldId="273"/>
            <ac:graphicFrameMk id="47" creationId="{43155E8B-1D2E-D910-D5ED-D319F79BD4C7}"/>
          </ac:graphicFrameMkLst>
        </pc:graphicFrameChg>
        <pc:graphicFrameChg chg="mod">
          <ac:chgData name="임유진" userId="ac864518-0b56-46cf-8906-b371ce41c576" providerId="ADAL" clId="{BFA7F782-D22A-4EDA-AD28-A37F5E33A681}" dt="2024-05-16T11:18:47.555" v="4" actId="5736"/>
          <ac:graphicFrameMkLst>
            <pc:docMk/>
            <pc:sldMk cId="4047330967" sldId="273"/>
            <ac:graphicFrameMk id="48" creationId="{FE4318E9-C6BA-84A1-4685-A3190267A215}"/>
          </ac:graphicFrameMkLst>
        </pc:graphicFrameChg>
        <pc:graphicFrameChg chg="mod">
          <ac:chgData name="임유진" userId="ac864518-0b56-46cf-8906-b371ce41c576" providerId="ADAL" clId="{BFA7F782-D22A-4EDA-AD28-A37F5E33A681}" dt="2024-05-16T11:18:47.555" v="4" actId="5736"/>
          <ac:graphicFrameMkLst>
            <pc:docMk/>
            <pc:sldMk cId="4047330967" sldId="273"/>
            <ac:graphicFrameMk id="49" creationId="{8D82ACD4-4C7F-E9BD-CDAF-A2F00B55C332}"/>
          </ac:graphicFrameMkLst>
        </pc:graphicFrameChg>
        <pc:graphicFrameChg chg="mod">
          <ac:chgData name="임유진" userId="ac864518-0b56-46cf-8906-b371ce41c576" providerId="ADAL" clId="{BFA7F782-D22A-4EDA-AD28-A37F5E33A681}" dt="2024-05-16T11:18:47.555" v="4" actId="5736"/>
          <ac:graphicFrameMkLst>
            <pc:docMk/>
            <pc:sldMk cId="4047330967" sldId="273"/>
            <ac:graphicFrameMk id="50" creationId="{B350E160-4BDD-7443-8BD0-356F5907D0DD}"/>
          </ac:graphicFrameMkLst>
        </pc:graphicFrameChg>
        <pc:graphicFrameChg chg="mod">
          <ac:chgData name="임유진" userId="ac864518-0b56-46cf-8906-b371ce41c576" providerId="ADAL" clId="{BFA7F782-D22A-4EDA-AD28-A37F5E33A681}" dt="2024-05-16T11:18:47.555" v="4" actId="5736"/>
          <ac:graphicFrameMkLst>
            <pc:docMk/>
            <pc:sldMk cId="4047330967" sldId="273"/>
            <ac:graphicFrameMk id="51" creationId="{BAEF4202-364A-51C5-4330-7C58DC2996EE}"/>
          </ac:graphicFrameMkLst>
        </pc:graphicFrameChg>
        <pc:graphicFrameChg chg="mod">
          <ac:chgData name="임유진" userId="ac864518-0b56-46cf-8906-b371ce41c576" providerId="ADAL" clId="{BFA7F782-D22A-4EDA-AD28-A37F5E33A681}" dt="2024-05-16T11:18:47.555" v="4" actId="5736"/>
          <ac:graphicFrameMkLst>
            <pc:docMk/>
            <pc:sldMk cId="4047330967" sldId="273"/>
            <ac:graphicFrameMk id="52" creationId="{03164A74-412C-3FE9-F463-85D2937D8EAE}"/>
          </ac:graphicFrameMkLst>
        </pc:graphicFrameChg>
        <pc:graphicFrameChg chg="mod">
          <ac:chgData name="임유진" userId="ac864518-0b56-46cf-8906-b371ce41c576" providerId="ADAL" clId="{BFA7F782-D22A-4EDA-AD28-A37F5E33A681}" dt="2024-05-16T11:18:47.555" v="4" actId="5736"/>
          <ac:graphicFrameMkLst>
            <pc:docMk/>
            <pc:sldMk cId="4047330967" sldId="273"/>
            <ac:graphicFrameMk id="53" creationId="{5DF353CE-568C-5B89-C59F-676585A14057}"/>
          </ac:graphicFrameMkLst>
        </pc:graphicFrameChg>
      </pc:sldChg>
      <pc:sldChg chg="addSp modSp modAnim">
        <pc:chgData name="임유진" userId="ac864518-0b56-46cf-8906-b371ce41c576" providerId="ADAL" clId="{BFA7F782-D22A-4EDA-AD28-A37F5E33A681}" dt="2024-05-16T11:06:47.562" v="3"/>
        <pc:sldMkLst>
          <pc:docMk/>
          <pc:sldMk cId="1718800548" sldId="308"/>
        </pc:sldMkLst>
        <pc:spChg chg="mod">
          <ac:chgData name="임유진" userId="ac864518-0b56-46cf-8906-b371ce41c576" providerId="ADAL" clId="{BFA7F782-D22A-4EDA-AD28-A37F5E33A681}" dt="2024-05-16T11:06:46.862" v="2"/>
          <ac:spMkLst>
            <pc:docMk/>
            <pc:sldMk cId="1718800548" sldId="308"/>
            <ac:spMk id="42" creationId="{EB2480D9-4ACD-B5CD-3CC3-D88F01F10825}"/>
          </ac:spMkLst>
        </pc:spChg>
        <pc:spChg chg="mod">
          <ac:chgData name="임유진" userId="ac864518-0b56-46cf-8906-b371ce41c576" providerId="ADAL" clId="{BFA7F782-D22A-4EDA-AD28-A37F5E33A681}" dt="2024-05-16T11:06:46.862" v="2"/>
          <ac:spMkLst>
            <pc:docMk/>
            <pc:sldMk cId="1718800548" sldId="308"/>
            <ac:spMk id="43" creationId="{1DEE80E1-582B-B24A-4593-970BDF6D1DC0}"/>
          </ac:spMkLst>
        </pc:spChg>
        <pc:grpChg chg="add mod">
          <ac:chgData name="임유진" userId="ac864518-0b56-46cf-8906-b371ce41c576" providerId="ADAL" clId="{BFA7F782-D22A-4EDA-AD28-A37F5E33A681}" dt="2024-05-16T11:06:46.862" v="2"/>
          <ac:grpSpMkLst>
            <pc:docMk/>
            <pc:sldMk cId="1718800548" sldId="308"/>
            <ac:grpSpMk id="40" creationId="{14384E82-5945-C3C6-946E-BC55463ACB39}"/>
          </ac:grpSpMkLst>
        </pc:grpChg>
        <pc:graphicFrameChg chg="add mod">
          <ac:chgData name="임유진" userId="ac864518-0b56-46cf-8906-b371ce41c576" providerId="ADAL" clId="{BFA7F782-D22A-4EDA-AD28-A37F5E33A681}" dt="2024-05-16T10:34:30.174" v="0"/>
          <ac:graphicFrameMkLst>
            <pc:docMk/>
            <pc:sldMk cId="1718800548" sldId="308"/>
            <ac:graphicFrameMk id="8" creationId="{D7DF70E2-5CB4-93E2-04D3-930FCDF040B9}"/>
          </ac:graphicFrameMkLst>
        </pc:graphicFrameChg>
        <pc:cxnChg chg="mod">
          <ac:chgData name="임유진" userId="ac864518-0b56-46cf-8906-b371ce41c576" providerId="ADAL" clId="{BFA7F782-D22A-4EDA-AD28-A37F5E33A681}" dt="2024-05-16T11:06:46.862" v="2"/>
          <ac:cxnSpMkLst>
            <pc:docMk/>
            <pc:sldMk cId="1718800548" sldId="308"/>
            <ac:cxnSpMk id="44" creationId="{5AEFC6DB-4F80-32CC-EF57-C1ADEAD55B87}"/>
          </ac:cxnSpMkLst>
        </pc:cxnChg>
      </pc:sldChg>
    </pc:docChg>
  </pc:docChgLst>
  <pc:docChgLst>
    <pc:chgData name="임유진" userId="ac864518-0b56-46cf-8906-b371ce41c576" providerId="ADAL" clId="{3749E718-9FB2-4D75-A0C3-6DBB8EAB5022}"/>
    <pc:docChg chg="custSel modSld">
      <pc:chgData name="임유진" userId="ac864518-0b56-46cf-8906-b371ce41c576" providerId="ADAL" clId="{3749E718-9FB2-4D75-A0C3-6DBB8EAB5022}" dt="2024-03-20T10:51:22.338" v="115" actId="20577"/>
      <pc:docMkLst>
        <pc:docMk/>
      </pc:docMkLst>
      <pc:sldChg chg="modSp mod">
        <pc:chgData name="임유진" userId="ac864518-0b56-46cf-8906-b371ce41c576" providerId="ADAL" clId="{3749E718-9FB2-4D75-A0C3-6DBB8EAB5022}" dt="2024-03-20T10:49:21.063" v="51" actId="20577"/>
        <pc:sldMkLst>
          <pc:docMk/>
          <pc:sldMk cId="1266967321" sldId="293"/>
        </pc:sldMkLst>
        <pc:spChg chg="mod">
          <ac:chgData name="임유진" userId="ac864518-0b56-46cf-8906-b371ce41c576" providerId="ADAL" clId="{3749E718-9FB2-4D75-A0C3-6DBB8EAB5022}" dt="2024-03-20T10:49:21.063" v="51" actId="20577"/>
          <ac:spMkLst>
            <pc:docMk/>
            <pc:sldMk cId="1266967321" sldId="293"/>
            <ac:spMk id="2" creationId="{224BA485-4BA5-1B69-4F02-0AE19F0E3498}"/>
          </ac:spMkLst>
        </pc:spChg>
      </pc:sldChg>
      <pc:sldChg chg="modSp mod">
        <pc:chgData name="임유진" userId="ac864518-0b56-46cf-8906-b371ce41c576" providerId="ADAL" clId="{3749E718-9FB2-4D75-A0C3-6DBB8EAB5022}" dt="2024-03-20T10:51:22.338" v="115" actId="20577"/>
        <pc:sldMkLst>
          <pc:docMk/>
          <pc:sldMk cId="1362461877" sldId="298"/>
        </pc:sldMkLst>
        <pc:spChg chg="mod">
          <ac:chgData name="임유진" userId="ac864518-0b56-46cf-8906-b371ce41c576" providerId="ADAL" clId="{3749E718-9FB2-4D75-A0C3-6DBB8EAB5022}" dt="2024-03-20T10:49:58.878" v="81" actId="20577"/>
          <ac:spMkLst>
            <pc:docMk/>
            <pc:sldMk cId="1362461877" sldId="298"/>
            <ac:spMk id="2" creationId="{224BA485-4BA5-1B69-4F02-0AE19F0E3498}"/>
          </ac:spMkLst>
        </pc:spChg>
        <pc:spChg chg="mod">
          <ac:chgData name="임유진" userId="ac864518-0b56-46cf-8906-b371ce41c576" providerId="ADAL" clId="{3749E718-9FB2-4D75-A0C3-6DBB8EAB5022}" dt="2024-03-20T10:51:22.338" v="115" actId="20577"/>
          <ac:spMkLst>
            <pc:docMk/>
            <pc:sldMk cId="1362461877" sldId="298"/>
            <ac:spMk id="3" creationId="{F8C63A46-01FE-A714-D745-BC6F47433E0A}"/>
          </ac:spMkLst>
        </pc:spChg>
      </pc:sldChg>
      <pc:sldChg chg="addSp delSp modSp mod">
        <pc:chgData name="임유진" userId="ac864518-0b56-46cf-8906-b371ce41c576" providerId="ADAL" clId="{3749E718-9FB2-4D75-A0C3-6DBB8EAB5022}" dt="2024-03-20T10:48:42.888" v="18" actId="478"/>
        <pc:sldMkLst>
          <pc:docMk/>
          <pc:sldMk cId="3845410805" sldId="319"/>
        </pc:sldMkLst>
        <pc:spChg chg="add del mod">
          <ac:chgData name="임유진" userId="ac864518-0b56-46cf-8906-b371ce41c576" providerId="ADAL" clId="{3749E718-9FB2-4D75-A0C3-6DBB8EAB5022}" dt="2024-03-20T10:47:34.608" v="3" actId="478"/>
          <ac:spMkLst>
            <pc:docMk/>
            <pc:sldMk cId="3845410805" sldId="319"/>
            <ac:spMk id="15" creationId="{EEDADCC4-40CB-9A74-530A-F25DD7B89C9D}"/>
          </ac:spMkLst>
        </pc:spChg>
        <pc:spChg chg="add del mod">
          <ac:chgData name="임유진" userId="ac864518-0b56-46cf-8906-b371ce41c576" providerId="ADAL" clId="{3749E718-9FB2-4D75-A0C3-6DBB8EAB5022}" dt="2024-03-20T10:48:42.888" v="18" actId="478"/>
          <ac:spMkLst>
            <pc:docMk/>
            <pc:sldMk cId="3845410805" sldId="319"/>
            <ac:spMk id="16" creationId="{A4D8F63F-FB62-C5A4-20A5-53BD370630F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885660293205294"/>
          <c:y val="9.8920863309352514E-2"/>
          <c:w val="0.68020573622092595"/>
          <c:h val="0.66142086330935257"/>
        </c:manualLayout>
      </c:layout>
      <c:scatterChart>
        <c:scatterStyle val="smoothMarker"/>
        <c:varyColors val="0"/>
        <c:ser>
          <c:idx val="0"/>
          <c:order val="0"/>
          <c:tx>
            <c:strRef>
              <c:f>Sheet1!$B$1</c:f>
              <c:strCache>
                <c:ptCount val="1"/>
                <c:pt idx="0">
                  <c:v>Y 값</c:v>
                </c:pt>
              </c:strCache>
            </c:strRef>
          </c:tx>
          <c:spPr>
            <a:ln w="25400" cap="rnd">
              <a:solidFill>
                <a:schemeClr val="accent1"/>
              </a:solidFill>
              <a:round/>
            </a:ln>
            <a:effectLst/>
          </c:spPr>
          <c:marker>
            <c:symbol val="none"/>
          </c:marker>
          <c:xVal>
            <c:numRef>
              <c:f>Sheet1!$A$2:$A$11</c:f>
              <c:numCache>
                <c:formatCode>General</c:formatCode>
                <c:ptCount val="10"/>
                <c:pt idx="0">
                  <c:v>0.2</c:v>
                </c:pt>
                <c:pt idx="1">
                  <c:v>0.4</c:v>
                </c:pt>
                <c:pt idx="2">
                  <c:v>0.6</c:v>
                </c:pt>
                <c:pt idx="3">
                  <c:v>0.8</c:v>
                </c:pt>
                <c:pt idx="4">
                  <c:v>1</c:v>
                </c:pt>
                <c:pt idx="5">
                  <c:v>1.5</c:v>
                </c:pt>
                <c:pt idx="6">
                  <c:v>1.7</c:v>
                </c:pt>
                <c:pt idx="7">
                  <c:v>1.9</c:v>
                </c:pt>
                <c:pt idx="8">
                  <c:v>2.1</c:v>
                </c:pt>
                <c:pt idx="9">
                  <c:v>2.2999999999999998</c:v>
                </c:pt>
              </c:numCache>
            </c:numRef>
          </c:xVal>
          <c:yVal>
            <c:numRef>
              <c:f>Sheet1!$B$2:$B$11</c:f>
              <c:numCache>
                <c:formatCode>General</c:formatCode>
                <c:ptCount val="10"/>
                <c:pt idx="0">
                  <c:v>0.4</c:v>
                </c:pt>
                <c:pt idx="1">
                  <c:v>2.2000000000000002</c:v>
                </c:pt>
                <c:pt idx="2">
                  <c:v>2.8</c:v>
                </c:pt>
                <c:pt idx="3">
                  <c:v>2.2000000000000002</c:v>
                </c:pt>
                <c:pt idx="4">
                  <c:v>0.4</c:v>
                </c:pt>
              </c:numCache>
            </c:numRef>
          </c:yVal>
          <c:smooth val="1"/>
          <c:extLst>
            <c:ext xmlns:c16="http://schemas.microsoft.com/office/drawing/2014/chart" uri="{C3380CC4-5D6E-409C-BE32-E72D297353CC}">
              <c16:uniqueId val="{00000000-8152-4802-961E-9C70F4BC5679}"/>
            </c:ext>
          </c:extLst>
        </c:ser>
        <c:ser>
          <c:idx val="1"/>
          <c:order val="1"/>
          <c:tx>
            <c:v>Z 값</c:v>
          </c:tx>
          <c:spPr>
            <a:ln w="25400" cap="rnd">
              <a:solidFill>
                <a:schemeClr val="accent2"/>
              </a:solidFill>
              <a:round/>
            </a:ln>
            <a:effectLst/>
          </c:spPr>
          <c:marker>
            <c:symbol val="none"/>
          </c:marker>
          <c:xVal>
            <c:numRef>
              <c:f>Sheet1!$A$2:$A$11</c:f>
              <c:numCache>
                <c:formatCode>General</c:formatCode>
                <c:ptCount val="10"/>
                <c:pt idx="0">
                  <c:v>0.2</c:v>
                </c:pt>
                <c:pt idx="1">
                  <c:v>0.4</c:v>
                </c:pt>
                <c:pt idx="2">
                  <c:v>0.6</c:v>
                </c:pt>
                <c:pt idx="3">
                  <c:v>0.8</c:v>
                </c:pt>
                <c:pt idx="4">
                  <c:v>1</c:v>
                </c:pt>
                <c:pt idx="5">
                  <c:v>1.5</c:v>
                </c:pt>
                <c:pt idx="6">
                  <c:v>1.7</c:v>
                </c:pt>
                <c:pt idx="7">
                  <c:v>1.9</c:v>
                </c:pt>
                <c:pt idx="8">
                  <c:v>2.1</c:v>
                </c:pt>
                <c:pt idx="9">
                  <c:v>2.2999999999999998</c:v>
                </c:pt>
              </c:numCache>
            </c:numRef>
          </c:xVal>
          <c:yVal>
            <c:numRef>
              <c:f>Sheet1!$C$2:$C$11</c:f>
              <c:numCache>
                <c:formatCode>General</c:formatCode>
                <c:ptCount val="10"/>
                <c:pt idx="5">
                  <c:v>0.4</c:v>
                </c:pt>
                <c:pt idx="6">
                  <c:v>2.2000000000000002</c:v>
                </c:pt>
                <c:pt idx="7">
                  <c:v>2.8</c:v>
                </c:pt>
                <c:pt idx="8">
                  <c:v>2.2000000000000002</c:v>
                </c:pt>
                <c:pt idx="9">
                  <c:v>0.4</c:v>
                </c:pt>
              </c:numCache>
            </c:numRef>
          </c:yVal>
          <c:smooth val="1"/>
          <c:extLst>
            <c:ext xmlns:c16="http://schemas.microsoft.com/office/drawing/2014/chart" uri="{C3380CC4-5D6E-409C-BE32-E72D297353CC}">
              <c16:uniqueId val="{00000002-8152-4802-961E-9C70F4BC5679}"/>
            </c:ext>
          </c:extLst>
        </c:ser>
        <c:dLbls>
          <c:showLegendKey val="0"/>
          <c:showVal val="0"/>
          <c:showCatName val="0"/>
          <c:showSerName val="0"/>
          <c:showPercent val="0"/>
          <c:showBubbleSize val="0"/>
        </c:dLbls>
        <c:axId val="994404896"/>
        <c:axId val="964982144"/>
      </c:scatterChart>
      <c:valAx>
        <c:axId val="994404896"/>
        <c:scaling>
          <c:orientation val="minMax"/>
          <c:max val="2.7"/>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200" b="1">
                    <a:solidFill>
                      <a:schemeClr val="tx1"/>
                    </a:solidFill>
                    <a:latin typeface="Arial" panose="020B0604020202020204" pitchFamily="34" charset="0"/>
                    <a:cs typeface="Arial" panose="020B0604020202020204" pitchFamily="34" charset="0"/>
                  </a:rPr>
                  <a:t>Resistance (</a:t>
                </a:r>
                <a:r>
                  <a:rPr lang="el-GR" altLang="ko-KR" sz="1200" b="1">
                    <a:solidFill>
                      <a:schemeClr val="tx1"/>
                    </a:solidFill>
                    <a:latin typeface="Arial" panose="020B0604020202020204" pitchFamily="34" charset="0"/>
                    <a:cs typeface="Arial" panose="020B0604020202020204" pitchFamily="34" charset="0"/>
                  </a:rPr>
                  <a:t>Ω</a:t>
                </a:r>
                <a:r>
                  <a:rPr lang="en-US" altLang="ko-KR" sz="1200" b="1">
                    <a:solidFill>
                      <a:schemeClr val="tx1"/>
                    </a:solidFill>
                    <a:latin typeface="Arial" panose="020B0604020202020204" pitchFamily="34" charset="0"/>
                    <a:cs typeface="Arial" panose="020B0604020202020204" pitchFamily="34" charset="0"/>
                  </a:rPr>
                  <a:t>) </a:t>
                </a:r>
                <a:endParaRPr lang="ko-KR" alt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0.36560621206226934"/>
              <c:y val="0.7802142098222303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5400"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64982144"/>
        <c:crosses val="autoZero"/>
        <c:crossBetween val="midCat"/>
      </c:valAx>
      <c:valAx>
        <c:axId val="964982144"/>
        <c:scaling>
          <c:orientation val="minMax"/>
          <c:max val="3.6"/>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200" b="1">
                    <a:solidFill>
                      <a:schemeClr val="tx1"/>
                    </a:solidFill>
                    <a:latin typeface="Arial" panose="020B0604020202020204" pitchFamily="34" charset="0"/>
                    <a:cs typeface="Arial" panose="020B0604020202020204" pitchFamily="34" charset="0"/>
                  </a:rPr>
                  <a:t># of cells</a:t>
                </a:r>
                <a:endParaRPr lang="ko-KR" alt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0.12047750630351699"/>
              <c:y val="0.2509084866500719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5400"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9440489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885660293205294"/>
          <c:y val="9.8920863309352514E-2"/>
          <c:w val="0.68020573622092595"/>
          <c:h val="0.66142086330935257"/>
        </c:manualLayout>
      </c:layout>
      <c:scatterChart>
        <c:scatterStyle val="smoothMarker"/>
        <c:varyColors val="0"/>
        <c:ser>
          <c:idx val="0"/>
          <c:order val="0"/>
          <c:tx>
            <c:v>0</c:v>
          </c:tx>
          <c:spPr>
            <a:ln w="25400" cap="rnd">
              <a:solidFill>
                <a:schemeClr val="accent1"/>
              </a:solidFill>
              <a:round/>
            </a:ln>
            <a:effectLst/>
          </c:spPr>
          <c:marker>
            <c:symbol val="none"/>
          </c:marker>
          <c:xVal>
            <c:numRef>
              <c:f>Sheet1!$A$2:$A$21</c:f>
              <c:numCache>
                <c:formatCode>General</c:formatCode>
                <c:ptCount val="2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numCache>
            </c:numRef>
          </c:xVal>
          <c:yVal>
            <c:numRef>
              <c:f>Sheet1!$B$2:$B$21</c:f>
              <c:numCache>
                <c:formatCode>General</c:formatCode>
                <c:ptCount val="20"/>
                <c:pt idx="0">
                  <c:v>0.4</c:v>
                </c:pt>
                <c:pt idx="1">
                  <c:v>2.2000000000000002</c:v>
                </c:pt>
                <c:pt idx="2">
                  <c:v>2.8</c:v>
                </c:pt>
                <c:pt idx="3">
                  <c:v>2.2000000000000002</c:v>
                </c:pt>
                <c:pt idx="4">
                  <c:v>0.4</c:v>
                </c:pt>
              </c:numCache>
            </c:numRef>
          </c:yVal>
          <c:smooth val="1"/>
          <c:extLst>
            <c:ext xmlns:c16="http://schemas.microsoft.com/office/drawing/2014/chart" uri="{C3380CC4-5D6E-409C-BE32-E72D297353CC}">
              <c16:uniqueId val="{00000000-F37F-4156-803A-2CB22446F4BE}"/>
            </c:ext>
          </c:extLst>
        </c:ser>
        <c:ser>
          <c:idx val="1"/>
          <c:order val="1"/>
          <c:tx>
            <c:v>1</c:v>
          </c:tx>
          <c:spPr>
            <a:ln w="25400" cap="rnd">
              <a:solidFill>
                <a:schemeClr val="accent2"/>
              </a:solidFill>
              <a:round/>
            </a:ln>
            <a:effectLst/>
          </c:spPr>
          <c:marker>
            <c:symbol val="none"/>
          </c:marker>
          <c:xVal>
            <c:numRef>
              <c:f>Sheet1!$A$2:$A$21</c:f>
              <c:numCache>
                <c:formatCode>General</c:formatCode>
                <c:ptCount val="2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numCache>
            </c:numRef>
          </c:xVal>
          <c:yVal>
            <c:numRef>
              <c:f>Sheet1!$C$2:$C$21</c:f>
              <c:numCache>
                <c:formatCode>General</c:formatCode>
                <c:ptCount val="20"/>
                <c:pt idx="5">
                  <c:v>0.4</c:v>
                </c:pt>
                <c:pt idx="6">
                  <c:v>2.2000000000000002</c:v>
                </c:pt>
                <c:pt idx="7">
                  <c:v>2.8</c:v>
                </c:pt>
                <c:pt idx="8">
                  <c:v>2.2000000000000002</c:v>
                </c:pt>
                <c:pt idx="9">
                  <c:v>0.4</c:v>
                </c:pt>
              </c:numCache>
            </c:numRef>
          </c:yVal>
          <c:smooth val="1"/>
          <c:extLst>
            <c:ext xmlns:c16="http://schemas.microsoft.com/office/drawing/2014/chart" uri="{C3380CC4-5D6E-409C-BE32-E72D297353CC}">
              <c16:uniqueId val="{00000001-F37F-4156-803A-2CB22446F4BE}"/>
            </c:ext>
          </c:extLst>
        </c:ser>
        <c:ser>
          <c:idx val="2"/>
          <c:order val="2"/>
          <c:tx>
            <c:v>2</c:v>
          </c:tx>
          <c:spPr>
            <a:ln w="25400" cap="rnd">
              <a:solidFill>
                <a:schemeClr val="accent6"/>
              </a:solidFill>
              <a:round/>
            </a:ln>
            <a:effectLst/>
          </c:spPr>
          <c:marker>
            <c:symbol val="none"/>
          </c:marker>
          <c:xVal>
            <c:numRef>
              <c:f>Sheet1!$A$2:$A$21</c:f>
              <c:numCache>
                <c:formatCode>General</c:formatCode>
                <c:ptCount val="2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numCache>
            </c:numRef>
          </c:xVal>
          <c:yVal>
            <c:numRef>
              <c:f>Sheet1!$D$2:$D$21</c:f>
              <c:numCache>
                <c:formatCode>General</c:formatCode>
                <c:ptCount val="20"/>
                <c:pt idx="10">
                  <c:v>0.4</c:v>
                </c:pt>
                <c:pt idx="11">
                  <c:v>2.2000000000000002</c:v>
                </c:pt>
                <c:pt idx="12">
                  <c:v>2.8</c:v>
                </c:pt>
                <c:pt idx="13">
                  <c:v>2.2000000000000002</c:v>
                </c:pt>
                <c:pt idx="14">
                  <c:v>0.4</c:v>
                </c:pt>
              </c:numCache>
            </c:numRef>
          </c:yVal>
          <c:smooth val="1"/>
          <c:extLst>
            <c:ext xmlns:c16="http://schemas.microsoft.com/office/drawing/2014/chart" uri="{C3380CC4-5D6E-409C-BE32-E72D297353CC}">
              <c16:uniqueId val="{00000002-F37F-4156-803A-2CB22446F4BE}"/>
            </c:ext>
          </c:extLst>
        </c:ser>
        <c:ser>
          <c:idx val="3"/>
          <c:order val="3"/>
          <c:tx>
            <c:v>3</c:v>
          </c:tx>
          <c:spPr>
            <a:ln w="25400" cap="rnd">
              <a:solidFill>
                <a:schemeClr val="accent4"/>
              </a:solidFill>
              <a:round/>
            </a:ln>
            <a:effectLst/>
          </c:spPr>
          <c:marker>
            <c:symbol val="none"/>
          </c:marker>
          <c:xVal>
            <c:numRef>
              <c:f>Sheet1!$A$2:$A$21</c:f>
              <c:numCache>
                <c:formatCode>General</c:formatCode>
                <c:ptCount val="2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numCache>
            </c:numRef>
          </c:xVal>
          <c:yVal>
            <c:numRef>
              <c:f>Sheet1!$E$2:$E$21</c:f>
              <c:numCache>
                <c:formatCode>General</c:formatCode>
                <c:ptCount val="20"/>
                <c:pt idx="15">
                  <c:v>0.4</c:v>
                </c:pt>
                <c:pt idx="16">
                  <c:v>2.2000000000000002</c:v>
                </c:pt>
                <c:pt idx="17">
                  <c:v>2.8</c:v>
                </c:pt>
                <c:pt idx="18">
                  <c:v>2.2000000000000002</c:v>
                </c:pt>
                <c:pt idx="19">
                  <c:v>0.4</c:v>
                </c:pt>
              </c:numCache>
            </c:numRef>
          </c:yVal>
          <c:smooth val="1"/>
          <c:extLst>
            <c:ext xmlns:c16="http://schemas.microsoft.com/office/drawing/2014/chart" uri="{C3380CC4-5D6E-409C-BE32-E72D297353CC}">
              <c16:uniqueId val="{00000003-F37F-4156-803A-2CB22446F4BE}"/>
            </c:ext>
          </c:extLst>
        </c:ser>
        <c:dLbls>
          <c:showLegendKey val="0"/>
          <c:showVal val="0"/>
          <c:showCatName val="0"/>
          <c:showSerName val="0"/>
          <c:showPercent val="0"/>
          <c:showBubbleSize val="0"/>
        </c:dLbls>
        <c:axId val="994404896"/>
        <c:axId val="964982144"/>
      </c:scatterChart>
      <c:valAx>
        <c:axId val="994404896"/>
        <c:scaling>
          <c:orientation val="minMax"/>
          <c:max val="5.3"/>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200" b="1">
                    <a:solidFill>
                      <a:schemeClr val="tx1"/>
                    </a:solidFill>
                    <a:latin typeface="Arial" panose="020B0604020202020204" pitchFamily="34" charset="0"/>
                    <a:cs typeface="Arial" panose="020B0604020202020204" pitchFamily="34" charset="0"/>
                  </a:rPr>
                  <a:t>Resistance (</a:t>
                </a:r>
                <a:r>
                  <a:rPr lang="el-GR" altLang="ko-KR" sz="1200" b="1">
                    <a:solidFill>
                      <a:schemeClr val="tx1"/>
                    </a:solidFill>
                    <a:latin typeface="Arial" panose="020B0604020202020204" pitchFamily="34" charset="0"/>
                    <a:cs typeface="Arial" panose="020B0604020202020204" pitchFamily="34" charset="0"/>
                  </a:rPr>
                  <a:t>Ω</a:t>
                </a:r>
                <a:r>
                  <a:rPr lang="en-US" altLang="ko-KR" sz="1200" b="1">
                    <a:solidFill>
                      <a:schemeClr val="tx1"/>
                    </a:solidFill>
                    <a:latin typeface="Arial" panose="020B0604020202020204" pitchFamily="34" charset="0"/>
                    <a:cs typeface="Arial" panose="020B0604020202020204" pitchFamily="34" charset="0"/>
                  </a:rPr>
                  <a:t>) </a:t>
                </a:r>
                <a:endParaRPr lang="ko-KR" alt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0.36560621206226934"/>
              <c:y val="0.7802142098222303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5400"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64982144"/>
        <c:crosses val="autoZero"/>
        <c:crossBetween val="midCat"/>
      </c:valAx>
      <c:valAx>
        <c:axId val="964982144"/>
        <c:scaling>
          <c:orientation val="minMax"/>
          <c:max val="3.6"/>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200" b="1">
                    <a:solidFill>
                      <a:schemeClr val="tx1"/>
                    </a:solidFill>
                    <a:latin typeface="Arial" panose="020B0604020202020204" pitchFamily="34" charset="0"/>
                    <a:cs typeface="Arial" panose="020B0604020202020204" pitchFamily="34" charset="0"/>
                  </a:rPr>
                  <a:t># of cells</a:t>
                </a:r>
                <a:endParaRPr lang="ko-KR" alt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0.12047750630351699"/>
              <c:y val="0.2509084866500719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5400"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9440489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885660293205294"/>
          <c:y val="9.8920863309352514E-2"/>
          <c:w val="0.68020573622092595"/>
          <c:h val="0.66142086330935257"/>
        </c:manualLayout>
      </c:layout>
      <c:scatterChart>
        <c:scatterStyle val="smoothMarker"/>
        <c:varyColors val="0"/>
        <c:ser>
          <c:idx val="0"/>
          <c:order val="0"/>
          <c:tx>
            <c:v>0</c:v>
          </c:tx>
          <c:spPr>
            <a:ln w="25400" cap="rnd">
              <a:solidFill>
                <a:schemeClr val="accent1"/>
              </a:solidFill>
              <a:round/>
            </a:ln>
            <a:effectLst/>
          </c:spPr>
          <c:marker>
            <c:symbol val="none"/>
          </c:marker>
          <c:xVal>
            <c:numRef>
              <c:f>Sheet1!$A$2:$A$41</c:f>
              <c:numCache>
                <c:formatCode>General</c:formatCode>
                <c:ptCount val="4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pt idx="20">
                  <c:v>5.4</c:v>
                </c:pt>
                <c:pt idx="21">
                  <c:v>5.6</c:v>
                </c:pt>
                <c:pt idx="22">
                  <c:v>5.8</c:v>
                </c:pt>
                <c:pt idx="23">
                  <c:v>6</c:v>
                </c:pt>
                <c:pt idx="24">
                  <c:v>6.2</c:v>
                </c:pt>
                <c:pt idx="25">
                  <c:v>6.7</c:v>
                </c:pt>
                <c:pt idx="26">
                  <c:v>6.9</c:v>
                </c:pt>
                <c:pt idx="27">
                  <c:v>7.1</c:v>
                </c:pt>
                <c:pt idx="28">
                  <c:v>7.3</c:v>
                </c:pt>
                <c:pt idx="29">
                  <c:v>7.5</c:v>
                </c:pt>
                <c:pt idx="30">
                  <c:v>8</c:v>
                </c:pt>
                <c:pt idx="31">
                  <c:v>8.1999999999999993</c:v>
                </c:pt>
                <c:pt idx="32">
                  <c:v>8.4</c:v>
                </c:pt>
                <c:pt idx="33">
                  <c:v>8.6</c:v>
                </c:pt>
                <c:pt idx="34">
                  <c:v>8.8000000000000007</c:v>
                </c:pt>
                <c:pt idx="35">
                  <c:v>9.3000000000000007</c:v>
                </c:pt>
                <c:pt idx="36">
                  <c:v>9.5</c:v>
                </c:pt>
                <c:pt idx="37">
                  <c:v>9.6999999999999993</c:v>
                </c:pt>
                <c:pt idx="38">
                  <c:v>9.9</c:v>
                </c:pt>
                <c:pt idx="39">
                  <c:v>10.1</c:v>
                </c:pt>
              </c:numCache>
            </c:numRef>
          </c:xVal>
          <c:yVal>
            <c:numRef>
              <c:f>Sheet1!$B$2:$B$41</c:f>
              <c:numCache>
                <c:formatCode>General</c:formatCode>
                <c:ptCount val="40"/>
                <c:pt idx="0">
                  <c:v>0.4</c:v>
                </c:pt>
                <c:pt idx="1">
                  <c:v>2.2000000000000002</c:v>
                </c:pt>
                <c:pt idx="2">
                  <c:v>2.8</c:v>
                </c:pt>
                <c:pt idx="3">
                  <c:v>2.2000000000000002</c:v>
                </c:pt>
                <c:pt idx="4">
                  <c:v>0.4</c:v>
                </c:pt>
              </c:numCache>
            </c:numRef>
          </c:yVal>
          <c:smooth val="1"/>
          <c:extLst>
            <c:ext xmlns:c16="http://schemas.microsoft.com/office/drawing/2014/chart" uri="{C3380CC4-5D6E-409C-BE32-E72D297353CC}">
              <c16:uniqueId val="{00000000-2CB0-4691-939E-1A8BAF380493}"/>
            </c:ext>
          </c:extLst>
        </c:ser>
        <c:ser>
          <c:idx val="1"/>
          <c:order val="1"/>
          <c:tx>
            <c:v>1</c:v>
          </c:tx>
          <c:spPr>
            <a:ln w="25400" cap="rnd">
              <a:solidFill>
                <a:schemeClr val="accent2"/>
              </a:solidFill>
              <a:round/>
            </a:ln>
            <a:effectLst/>
          </c:spPr>
          <c:marker>
            <c:symbol val="none"/>
          </c:marker>
          <c:xVal>
            <c:numRef>
              <c:f>Sheet1!$A$2:$A$41</c:f>
              <c:numCache>
                <c:formatCode>General</c:formatCode>
                <c:ptCount val="4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pt idx="20">
                  <c:v>5.4</c:v>
                </c:pt>
                <c:pt idx="21">
                  <c:v>5.6</c:v>
                </c:pt>
                <c:pt idx="22">
                  <c:v>5.8</c:v>
                </c:pt>
                <c:pt idx="23">
                  <c:v>6</c:v>
                </c:pt>
                <c:pt idx="24">
                  <c:v>6.2</c:v>
                </c:pt>
                <c:pt idx="25">
                  <c:v>6.7</c:v>
                </c:pt>
                <c:pt idx="26">
                  <c:v>6.9</c:v>
                </c:pt>
                <c:pt idx="27">
                  <c:v>7.1</c:v>
                </c:pt>
                <c:pt idx="28">
                  <c:v>7.3</c:v>
                </c:pt>
                <c:pt idx="29">
                  <c:v>7.5</c:v>
                </c:pt>
                <c:pt idx="30">
                  <c:v>8</c:v>
                </c:pt>
                <c:pt idx="31">
                  <c:v>8.1999999999999993</c:v>
                </c:pt>
                <c:pt idx="32">
                  <c:v>8.4</c:v>
                </c:pt>
                <c:pt idx="33">
                  <c:v>8.6</c:v>
                </c:pt>
                <c:pt idx="34">
                  <c:v>8.8000000000000007</c:v>
                </c:pt>
                <c:pt idx="35">
                  <c:v>9.3000000000000007</c:v>
                </c:pt>
                <c:pt idx="36">
                  <c:v>9.5</c:v>
                </c:pt>
                <c:pt idx="37">
                  <c:v>9.6999999999999993</c:v>
                </c:pt>
                <c:pt idx="38">
                  <c:v>9.9</c:v>
                </c:pt>
                <c:pt idx="39">
                  <c:v>10.1</c:v>
                </c:pt>
              </c:numCache>
            </c:numRef>
          </c:xVal>
          <c:yVal>
            <c:numRef>
              <c:f>Sheet1!$C$2:$C$41</c:f>
              <c:numCache>
                <c:formatCode>General</c:formatCode>
                <c:ptCount val="40"/>
                <c:pt idx="5">
                  <c:v>0.4</c:v>
                </c:pt>
                <c:pt idx="6">
                  <c:v>2.2000000000000002</c:v>
                </c:pt>
                <c:pt idx="7">
                  <c:v>2.8</c:v>
                </c:pt>
                <c:pt idx="8">
                  <c:v>2.2000000000000002</c:v>
                </c:pt>
                <c:pt idx="9">
                  <c:v>0.4</c:v>
                </c:pt>
              </c:numCache>
            </c:numRef>
          </c:yVal>
          <c:smooth val="1"/>
          <c:extLst>
            <c:ext xmlns:c16="http://schemas.microsoft.com/office/drawing/2014/chart" uri="{C3380CC4-5D6E-409C-BE32-E72D297353CC}">
              <c16:uniqueId val="{00000001-2CB0-4691-939E-1A8BAF380493}"/>
            </c:ext>
          </c:extLst>
        </c:ser>
        <c:ser>
          <c:idx val="2"/>
          <c:order val="2"/>
          <c:tx>
            <c:v>2</c:v>
          </c:tx>
          <c:spPr>
            <a:ln w="25400" cap="rnd">
              <a:solidFill>
                <a:schemeClr val="accent6"/>
              </a:solidFill>
              <a:round/>
            </a:ln>
            <a:effectLst/>
          </c:spPr>
          <c:marker>
            <c:symbol val="none"/>
          </c:marker>
          <c:xVal>
            <c:numRef>
              <c:f>Sheet1!$A$2:$A$41</c:f>
              <c:numCache>
                <c:formatCode>General</c:formatCode>
                <c:ptCount val="4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pt idx="20">
                  <c:v>5.4</c:v>
                </c:pt>
                <c:pt idx="21">
                  <c:v>5.6</c:v>
                </c:pt>
                <c:pt idx="22">
                  <c:v>5.8</c:v>
                </c:pt>
                <c:pt idx="23">
                  <c:v>6</c:v>
                </c:pt>
                <c:pt idx="24">
                  <c:v>6.2</c:v>
                </c:pt>
                <c:pt idx="25">
                  <c:v>6.7</c:v>
                </c:pt>
                <c:pt idx="26">
                  <c:v>6.9</c:v>
                </c:pt>
                <c:pt idx="27">
                  <c:v>7.1</c:v>
                </c:pt>
                <c:pt idx="28">
                  <c:v>7.3</c:v>
                </c:pt>
                <c:pt idx="29">
                  <c:v>7.5</c:v>
                </c:pt>
                <c:pt idx="30">
                  <c:v>8</c:v>
                </c:pt>
                <c:pt idx="31">
                  <c:v>8.1999999999999993</c:v>
                </c:pt>
                <c:pt idx="32">
                  <c:v>8.4</c:v>
                </c:pt>
                <c:pt idx="33">
                  <c:v>8.6</c:v>
                </c:pt>
                <c:pt idx="34">
                  <c:v>8.8000000000000007</c:v>
                </c:pt>
                <c:pt idx="35">
                  <c:v>9.3000000000000007</c:v>
                </c:pt>
                <c:pt idx="36">
                  <c:v>9.5</c:v>
                </c:pt>
                <c:pt idx="37">
                  <c:v>9.6999999999999993</c:v>
                </c:pt>
                <c:pt idx="38">
                  <c:v>9.9</c:v>
                </c:pt>
                <c:pt idx="39">
                  <c:v>10.1</c:v>
                </c:pt>
              </c:numCache>
            </c:numRef>
          </c:xVal>
          <c:yVal>
            <c:numRef>
              <c:f>Sheet1!$D$2:$D$41</c:f>
              <c:numCache>
                <c:formatCode>General</c:formatCode>
                <c:ptCount val="40"/>
                <c:pt idx="10">
                  <c:v>0.4</c:v>
                </c:pt>
                <c:pt idx="11">
                  <c:v>2.2000000000000002</c:v>
                </c:pt>
                <c:pt idx="12">
                  <c:v>2.8</c:v>
                </c:pt>
                <c:pt idx="13">
                  <c:v>2.2000000000000002</c:v>
                </c:pt>
                <c:pt idx="14">
                  <c:v>0.4</c:v>
                </c:pt>
              </c:numCache>
            </c:numRef>
          </c:yVal>
          <c:smooth val="1"/>
          <c:extLst>
            <c:ext xmlns:c16="http://schemas.microsoft.com/office/drawing/2014/chart" uri="{C3380CC4-5D6E-409C-BE32-E72D297353CC}">
              <c16:uniqueId val="{00000002-2CB0-4691-939E-1A8BAF380493}"/>
            </c:ext>
          </c:extLst>
        </c:ser>
        <c:ser>
          <c:idx val="3"/>
          <c:order val="3"/>
          <c:tx>
            <c:v>3</c:v>
          </c:tx>
          <c:spPr>
            <a:ln w="25400" cap="rnd">
              <a:solidFill>
                <a:schemeClr val="accent4"/>
              </a:solidFill>
              <a:round/>
            </a:ln>
            <a:effectLst/>
          </c:spPr>
          <c:marker>
            <c:symbol val="none"/>
          </c:marker>
          <c:xVal>
            <c:numRef>
              <c:f>Sheet1!$A$2:$A$41</c:f>
              <c:numCache>
                <c:formatCode>General</c:formatCode>
                <c:ptCount val="4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pt idx="20">
                  <c:v>5.4</c:v>
                </c:pt>
                <c:pt idx="21">
                  <c:v>5.6</c:v>
                </c:pt>
                <c:pt idx="22">
                  <c:v>5.8</c:v>
                </c:pt>
                <c:pt idx="23">
                  <c:v>6</c:v>
                </c:pt>
                <c:pt idx="24">
                  <c:v>6.2</c:v>
                </c:pt>
                <c:pt idx="25">
                  <c:v>6.7</c:v>
                </c:pt>
                <c:pt idx="26">
                  <c:v>6.9</c:v>
                </c:pt>
                <c:pt idx="27">
                  <c:v>7.1</c:v>
                </c:pt>
                <c:pt idx="28">
                  <c:v>7.3</c:v>
                </c:pt>
                <c:pt idx="29">
                  <c:v>7.5</c:v>
                </c:pt>
                <c:pt idx="30">
                  <c:v>8</c:v>
                </c:pt>
                <c:pt idx="31">
                  <c:v>8.1999999999999993</c:v>
                </c:pt>
                <c:pt idx="32">
                  <c:v>8.4</c:v>
                </c:pt>
                <c:pt idx="33">
                  <c:v>8.6</c:v>
                </c:pt>
                <c:pt idx="34">
                  <c:v>8.8000000000000007</c:v>
                </c:pt>
                <c:pt idx="35">
                  <c:v>9.3000000000000007</c:v>
                </c:pt>
                <c:pt idx="36">
                  <c:v>9.5</c:v>
                </c:pt>
                <c:pt idx="37">
                  <c:v>9.6999999999999993</c:v>
                </c:pt>
                <c:pt idx="38">
                  <c:v>9.9</c:v>
                </c:pt>
                <c:pt idx="39">
                  <c:v>10.1</c:v>
                </c:pt>
              </c:numCache>
            </c:numRef>
          </c:xVal>
          <c:yVal>
            <c:numRef>
              <c:f>Sheet1!$E$2:$E$41</c:f>
              <c:numCache>
                <c:formatCode>General</c:formatCode>
                <c:ptCount val="40"/>
                <c:pt idx="15">
                  <c:v>0.4</c:v>
                </c:pt>
                <c:pt idx="16">
                  <c:v>2.2000000000000002</c:v>
                </c:pt>
                <c:pt idx="17">
                  <c:v>2.8</c:v>
                </c:pt>
                <c:pt idx="18">
                  <c:v>2.2000000000000002</c:v>
                </c:pt>
                <c:pt idx="19">
                  <c:v>0.4</c:v>
                </c:pt>
              </c:numCache>
            </c:numRef>
          </c:yVal>
          <c:smooth val="1"/>
          <c:extLst>
            <c:ext xmlns:c16="http://schemas.microsoft.com/office/drawing/2014/chart" uri="{C3380CC4-5D6E-409C-BE32-E72D297353CC}">
              <c16:uniqueId val="{00000004-2CB0-4691-939E-1A8BAF380493}"/>
            </c:ext>
          </c:extLst>
        </c:ser>
        <c:ser>
          <c:idx val="4"/>
          <c:order val="4"/>
          <c:tx>
            <c:v>4</c:v>
          </c:tx>
          <c:spPr>
            <a:ln w="25400" cap="rnd">
              <a:solidFill>
                <a:schemeClr val="accent3"/>
              </a:solidFill>
              <a:round/>
            </a:ln>
            <a:effectLst/>
          </c:spPr>
          <c:marker>
            <c:symbol val="none"/>
          </c:marker>
          <c:xVal>
            <c:numRef>
              <c:f>Sheet1!$A$2:$A$41</c:f>
              <c:numCache>
                <c:formatCode>General</c:formatCode>
                <c:ptCount val="4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pt idx="20">
                  <c:v>5.4</c:v>
                </c:pt>
                <c:pt idx="21">
                  <c:v>5.6</c:v>
                </c:pt>
                <c:pt idx="22">
                  <c:v>5.8</c:v>
                </c:pt>
                <c:pt idx="23">
                  <c:v>6</c:v>
                </c:pt>
                <c:pt idx="24">
                  <c:v>6.2</c:v>
                </c:pt>
                <c:pt idx="25">
                  <c:v>6.7</c:v>
                </c:pt>
                <c:pt idx="26">
                  <c:v>6.9</c:v>
                </c:pt>
                <c:pt idx="27">
                  <c:v>7.1</c:v>
                </c:pt>
                <c:pt idx="28">
                  <c:v>7.3</c:v>
                </c:pt>
                <c:pt idx="29">
                  <c:v>7.5</c:v>
                </c:pt>
                <c:pt idx="30">
                  <c:v>8</c:v>
                </c:pt>
                <c:pt idx="31">
                  <c:v>8.1999999999999993</c:v>
                </c:pt>
                <c:pt idx="32">
                  <c:v>8.4</c:v>
                </c:pt>
                <c:pt idx="33">
                  <c:v>8.6</c:v>
                </c:pt>
                <c:pt idx="34">
                  <c:v>8.8000000000000007</c:v>
                </c:pt>
                <c:pt idx="35">
                  <c:v>9.3000000000000007</c:v>
                </c:pt>
                <c:pt idx="36">
                  <c:v>9.5</c:v>
                </c:pt>
                <c:pt idx="37">
                  <c:v>9.6999999999999993</c:v>
                </c:pt>
                <c:pt idx="38">
                  <c:v>9.9</c:v>
                </c:pt>
                <c:pt idx="39">
                  <c:v>10.1</c:v>
                </c:pt>
              </c:numCache>
            </c:numRef>
          </c:xVal>
          <c:yVal>
            <c:numRef>
              <c:f>Sheet1!$F$2:$F$41</c:f>
              <c:numCache>
                <c:formatCode>General</c:formatCode>
                <c:ptCount val="40"/>
                <c:pt idx="20">
                  <c:v>0.4</c:v>
                </c:pt>
                <c:pt idx="21">
                  <c:v>2.2000000000000002</c:v>
                </c:pt>
                <c:pt idx="22">
                  <c:v>2.8</c:v>
                </c:pt>
                <c:pt idx="23">
                  <c:v>2.2000000000000002</c:v>
                </c:pt>
                <c:pt idx="24">
                  <c:v>0.4</c:v>
                </c:pt>
              </c:numCache>
            </c:numRef>
          </c:yVal>
          <c:smooth val="1"/>
          <c:extLst>
            <c:ext xmlns:c16="http://schemas.microsoft.com/office/drawing/2014/chart" uri="{C3380CC4-5D6E-409C-BE32-E72D297353CC}">
              <c16:uniqueId val="{00000005-2CB0-4691-939E-1A8BAF380493}"/>
            </c:ext>
          </c:extLst>
        </c:ser>
        <c:ser>
          <c:idx val="5"/>
          <c:order val="5"/>
          <c:tx>
            <c:v>5</c:v>
          </c:tx>
          <c:spPr>
            <a:ln w="25400" cap="rnd">
              <a:solidFill>
                <a:schemeClr val="tx2"/>
              </a:solidFill>
              <a:round/>
            </a:ln>
            <a:effectLst/>
          </c:spPr>
          <c:marker>
            <c:symbol val="none"/>
          </c:marker>
          <c:xVal>
            <c:numRef>
              <c:f>Sheet1!$A$2:$A$41</c:f>
              <c:numCache>
                <c:formatCode>General</c:formatCode>
                <c:ptCount val="4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pt idx="20">
                  <c:v>5.4</c:v>
                </c:pt>
                <c:pt idx="21">
                  <c:v>5.6</c:v>
                </c:pt>
                <c:pt idx="22">
                  <c:v>5.8</c:v>
                </c:pt>
                <c:pt idx="23">
                  <c:v>6</c:v>
                </c:pt>
                <c:pt idx="24">
                  <c:v>6.2</c:v>
                </c:pt>
                <c:pt idx="25">
                  <c:v>6.7</c:v>
                </c:pt>
                <c:pt idx="26">
                  <c:v>6.9</c:v>
                </c:pt>
                <c:pt idx="27">
                  <c:v>7.1</c:v>
                </c:pt>
                <c:pt idx="28">
                  <c:v>7.3</c:v>
                </c:pt>
                <c:pt idx="29">
                  <c:v>7.5</c:v>
                </c:pt>
                <c:pt idx="30">
                  <c:v>8</c:v>
                </c:pt>
                <c:pt idx="31">
                  <c:v>8.1999999999999993</c:v>
                </c:pt>
                <c:pt idx="32">
                  <c:v>8.4</c:v>
                </c:pt>
                <c:pt idx="33">
                  <c:v>8.6</c:v>
                </c:pt>
                <c:pt idx="34">
                  <c:v>8.8000000000000007</c:v>
                </c:pt>
                <c:pt idx="35">
                  <c:v>9.3000000000000007</c:v>
                </c:pt>
                <c:pt idx="36">
                  <c:v>9.5</c:v>
                </c:pt>
                <c:pt idx="37">
                  <c:v>9.6999999999999993</c:v>
                </c:pt>
                <c:pt idx="38">
                  <c:v>9.9</c:v>
                </c:pt>
                <c:pt idx="39">
                  <c:v>10.1</c:v>
                </c:pt>
              </c:numCache>
            </c:numRef>
          </c:xVal>
          <c:yVal>
            <c:numRef>
              <c:f>Sheet1!$G$2:$G$41</c:f>
              <c:numCache>
                <c:formatCode>General</c:formatCode>
                <c:ptCount val="40"/>
                <c:pt idx="25">
                  <c:v>0.4</c:v>
                </c:pt>
                <c:pt idx="26">
                  <c:v>2.2000000000000002</c:v>
                </c:pt>
                <c:pt idx="27">
                  <c:v>2.8</c:v>
                </c:pt>
                <c:pt idx="28">
                  <c:v>2.2000000000000002</c:v>
                </c:pt>
                <c:pt idx="29">
                  <c:v>0.4</c:v>
                </c:pt>
              </c:numCache>
            </c:numRef>
          </c:yVal>
          <c:smooth val="1"/>
          <c:extLst>
            <c:ext xmlns:c16="http://schemas.microsoft.com/office/drawing/2014/chart" uri="{C3380CC4-5D6E-409C-BE32-E72D297353CC}">
              <c16:uniqueId val="{00000006-2CB0-4691-939E-1A8BAF380493}"/>
            </c:ext>
          </c:extLst>
        </c:ser>
        <c:ser>
          <c:idx val="6"/>
          <c:order val="6"/>
          <c:tx>
            <c:v>6</c:v>
          </c:tx>
          <c:spPr>
            <a:ln w="25400" cap="rnd">
              <a:solidFill>
                <a:srgbClr val="946ABE"/>
              </a:solidFill>
              <a:round/>
            </a:ln>
            <a:effectLst/>
          </c:spPr>
          <c:marker>
            <c:symbol val="none"/>
          </c:marker>
          <c:xVal>
            <c:numRef>
              <c:f>Sheet1!$A$2:$A$41</c:f>
              <c:numCache>
                <c:formatCode>General</c:formatCode>
                <c:ptCount val="4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pt idx="20">
                  <c:v>5.4</c:v>
                </c:pt>
                <c:pt idx="21">
                  <c:v>5.6</c:v>
                </c:pt>
                <c:pt idx="22">
                  <c:v>5.8</c:v>
                </c:pt>
                <c:pt idx="23">
                  <c:v>6</c:v>
                </c:pt>
                <c:pt idx="24">
                  <c:v>6.2</c:v>
                </c:pt>
                <c:pt idx="25">
                  <c:v>6.7</c:v>
                </c:pt>
                <c:pt idx="26">
                  <c:v>6.9</c:v>
                </c:pt>
                <c:pt idx="27">
                  <c:v>7.1</c:v>
                </c:pt>
                <c:pt idx="28">
                  <c:v>7.3</c:v>
                </c:pt>
                <c:pt idx="29">
                  <c:v>7.5</c:v>
                </c:pt>
                <c:pt idx="30">
                  <c:v>8</c:v>
                </c:pt>
                <c:pt idx="31">
                  <c:v>8.1999999999999993</c:v>
                </c:pt>
                <c:pt idx="32">
                  <c:v>8.4</c:v>
                </c:pt>
                <c:pt idx="33">
                  <c:v>8.6</c:v>
                </c:pt>
                <c:pt idx="34">
                  <c:v>8.8000000000000007</c:v>
                </c:pt>
                <c:pt idx="35">
                  <c:v>9.3000000000000007</c:v>
                </c:pt>
                <c:pt idx="36">
                  <c:v>9.5</c:v>
                </c:pt>
                <c:pt idx="37">
                  <c:v>9.6999999999999993</c:v>
                </c:pt>
                <c:pt idx="38">
                  <c:v>9.9</c:v>
                </c:pt>
                <c:pt idx="39">
                  <c:v>10.1</c:v>
                </c:pt>
              </c:numCache>
            </c:numRef>
          </c:xVal>
          <c:yVal>
            <c:numRef>
              <c:f>Sheet1!$H$2:$H$41</c:f>
              <c:numCache>
                <c:formatCode>General</c:formatCode>
                <c:ptCount val="40"/>
                <c:pt idx="30">
                  <c:v>0.4</c:v>
                </c:pt>
                <c:pt idx="31">
                  <c:v>2.2000000000000002</c:v>
                </c:pt>
                <c:pt idx="32">
                  <c:v>2.8</c:v>
                </c:pt>
                <c:pt idx="33">
                  <c:v>2.2000000000000002</c:v>
                </c:pt>
                <c:pt idx="34">
                  <c:v>0.4</c:v>
                </c:pt>
              </c:numCache>
            </c:numRef>
          </c:yVal>
          <c:smooth val="1"/>
          <c:extLst>
            <c:ext xmlns:c16="http://schemas.microsoft.com/office/drawing/2014/chart" uri="{C3380CC4-5D6E-409C-BE32-E72D297353CC}">
              <c16:uniqueId val="{00000007-2CB0-4691-939E-1A8BAF380493}"/>
            </c:ext>
          </c:extLst>
        </c:ser>
        <c:ser>
          <c:idx val="7"/>
          <c:order val="7"/>
          <c:tx>
            <c:v>7</c:v>
          </c:tx>
          <c:spPr>
            <a:ln w="25400" cap="rnd">
              <a:solidFill>
                <a:srgbClr val="F38181"/>
              </a:solidFill>
              <a:round/>
            </a:ln>
            <a:effectLst/>
          </c:spPr>
          <c:marker>
            <c:symbol val="none"/>
          </c:marker>
          <c:xVal>
            <c:numRef>
              <c:f>Sheet1!$A$2:$A$41</c:f>
              <c:numCache>
                <c:formatCode>General</c:formatCode>
                <c:ptCount val="4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pt idx="20">
                  <c:v>5.4</c:v>
                </c:pt>
                <c:pt idx="21">
                  <c:v>5.6</c:v>
                </c:pt>
                <c:pt idx="22">
                  <c:v>5.8</c:v>
                </c:pt>
                <c:pt idx="23">
                  <c:v>6</c:v>
                </c:pt>
                <c:pt idx="24">
                  <c:v>6.2</c:v>
                </c:pt>
                <c:pt idx="25">
                  <c:v>6.7</c:v>
                </c:pt>
                <c:pt idx="26">
                  <c:v>6.9</c:v>
                </c:pt>
                <c:pt idx="27">
                  <c:v>7.1</c:v>
                </c:pt>
                <c:pt idx="28">
                  <c:v>7.3</c:v>
                </c:pt>
                <c:pt idx="29">
                  <c:v>7.5</c:v>
                </c:pt>
                <c:pt idx="30">
                  <c:v>8</c:v>
                </c:pt>
                <c:pt idx="31">
                  <c:v>8.1999999999999993</c:v>
                </c:pt>
                <c:pt idx="32">
                  <c:v>8.4</c:v>
                </c:pt>
                <c:pt idx="33">
                  <c:v>8.6</c:v>
                </c:pt>
                <c:pt idx="34">
                  <c:v>8.8000000000000007</c:v>
                </c:pt>
                <c:pt idx="35">
                  <c:v>9.3000000000000007</c:v>
                </c:pt>
                <c:pt idx="36">
                  <c:v>9.5</c:v>
                </c:pt>
                <c:pt idx="37">
                  <c:v>9.6999999999999993</c:v>
                </c:pt>
                <c:pt idx="38">
                  <c:v>9.9</c:v>
                </c:pt>
                <c:pt idx="39">
                  <c:v>10.1</c:v>
                </c:pt>
              </c:numCache>
            </c:numRef>
          </c:xVal>
          <c:yVal>
            <c:numRef>
              <c:f>Sheet1!$I$2:$I$41</c:f>
              <c:numCache>
                <c:formatCode>General</c:formatCode>
                <c:ptCount val="40"/>
                <c:pt idx="35">
                  <c:v>0.4</c:v>
                </c:pt>
                <c:pt idx="36">
                  <c:v>2.2000000000000002</c:v>
                </c:pt>
                <c:pt idx="37">
                  <c:v>2.8</c:v>
                </c:pt>
                <c:pt idx="38">
                  <c:v>2.2000000000000002</c:v>
                </c:pt>
                <c:pt idx="39">
                  <c:v>0.4</c:v>
                </c:pt>
              </c:numCache>
            </c:numRef>
          </c:yVal>
          <c:smooth val="1"/>
          <c:extLst>
            <c:ext xmlns:c16="http://schemas.microsoft.com/office/drawing/2014/chart" uri="{C3380CC4-5D6E-409C-BE32-E72D297353CC}">
              <c16:uniqueId val="{00000008-2CB0-4691-939E-1A8BAF380493}"/>
            </c:ext>
          </c:extLst>
        </c:ser>
        <c:dLbls>
          <c:showLegendKey val="0"/>
          <c:showVal val="0"/>
          <c:showCatName val="0"/>
          <c:showSerName val="0"/>
          <c:showPercent val="0"/>
          <c:showBubbleSize val="0"/>
        </c:dLbls>
        <c:axId val="994404896"/>
        <c:axId val="964982144"/>
      </c:scatterChart>
      <c:valAx>
        <c:axId val="994404896"/>
        <c:scaling>
          <c:orientation val="minMax"/>
          <c:max val="10.5"/>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200" b="1">
                    <a:solidFill>
                      <a:schemeClr val="tx1"/>
                    </a:solidFill>
                    <a:latin typeface="Arial" panose="020B0604020202020204" pitchFamily="34" charset="0"/>
                    <a:cs typeface="Arial" panose="020B0604020202020204" pitchFamily="34" charset="0"/>
                  </a:rPr>
                  <a:t>Resistance (</a:t>
                </a:r>
                <a:r>
                  <a:rPr lang="el-GR" altLang="ko-KR" sz="1200" b="1">
                    <a:solidFill>
                      <a:schemeClr val="tx1"/>
                    </a:solidFill>
                    <a:latin typeface="Arial" panose="020B0604020202020204" pitchFamily="34" charset="0"/>
                    <a:cs typeface="Arial" panose="020B0604020202020204" pitchFamily="34" charset="0"/>
                  </a:rPr>
                  <a:t>Ω</a:t>
                </a:r>
                <a:r>
                  <a:rPr lang="en-US" altLang="ko-KR" sz="1200" b="1">
                    <a:solidFill>
                      <a:schemeClr val="tx1"/>
                    </a:solidFill>
                    <a:latin typeface="Arial" panose="020B0604020202020204" pitchFamily="34" charset="0"/>
                    <a:cs typeface="Arial" panose="020B0604020202020204" pitchFamily="34" charset="0"/>
                  </a:rPr>
                  <a:t>) </a:t>
                </a:r>
                <a:endParaRPr lang="ko-KR" alt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0.36560621206226934"/>
              <c:y val="0.7802142098222303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5400"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64982144"/>
        <c:crosses val="autoZero"/>
        <c:crossBetween val="midCat"/>
      </c:valAx>
      <c:valAx>
        <c:axId val="964982144"/>
        <c:scaling>
          <c:orientation val="minMax"/>
          <c:max val="3.6"/>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200" b="1">
                    <a:solidFill>
                      <a:schemeClr val="tx1"/>
                    </a:solidFill>
                    <a:latin typeface="Arial" panose="020B0604020202020204" pitchFamily="34" charset="0"/>
                    <a:cs typeface="Arial" panose="020B0604020202020204" pitchFamily="34" charset="0"/>
                  </a:rPr>
                  <a:t># of cells</a:t>
                </a:r>
                <a:endParaRPr lang="ko-KR" alt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0.12047750630351699"/>
              <c:y val="0.2509084866500719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5400"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9440489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885660293205294"/>
          <c:y val="9.8920863309352514E-2"/>
          <c:w val="0.68020573622092595"/>
          <c:h val="0.66142086330935257"/>
        </c:manualLayout>
      </c:layout>
      <c:scatterChart>
        <c:scatterStyle val="smoothMarker"/>
        <c:varyColors val="0"/>
        <c:ser>
          <c:idx val="0"/>
          <c:order val="0"/>
          <c:tx>
            <c:v>0</c:v>
          </c:tx>
          <c:spPr>
            <a:ln w="25400" cap="rnd">
              <a:solidFill>
                <a:schemeClr val="accent1"/>
              </a:solidFill>
              <a:round/>
            </a:ln>
            <a:effectLst/>
          </c:spPr>
          <c:marker>
            <c:symbol val="none"/>
          </c:marker>
          <c:xVal>
            <c:numRef>
              <c:f>Sheet1!$A$2:$A$21</c:f>
              <c:numCache>
                <c:formatCode>General</c:formatCode>
                <c:ptCount val="2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numCache>
            </c:numRef>
          </c:xVal>
          <c:yVal>
            <c:numRef>
              <c:f>Sheet1!$B$2:$B$21</c:f>
              <c:numCache>
                <c:formatCode>General</c:formatCode>
                <c:ptCount val="20"/>
                <c:pt idx="0">
                  <c:v>0.4</c:v>
                </c:pt>
                <c:pt idx="1">
                  <c:v>2.2000000000000002</c:v>
                </c:pt>
                <c:pt idx="2">
                  <c:v>2.8</c:v>
                </c:pt>
                <c:pt idx="3">
                  <c:v>2.2000000000000002</c:v>
                </c:pt>
                <c:pt idx="4">
                  <c:v>0.4</c:v>
                </c:pt>
              </c:numCache>
            </c:numRef>
          </c:yVal>
          <c:smooth val="1"/>
          <c:extLst>
            <c:ext xmlns:c16="http://schemas.microsoft.com/office/drawing/2014/chart" uri="{C3380CC4-5D6E-409C-BE32-E72D297353CC}">
              <c16:uniqueId val="{00000000-137A-4D3F-9F10-6BE811B7CB2C}"/>
            </c:ext>
          </c:extLst>
        </c:ser>
        <c:ser>
          <c:idx val="1"/>
          <c:order val="1"/>
          <c:tx>
            <c:v>1</c:v>
          </c:tx>
          <c:spPr>
            <a:ln w="25400" cap="rnd">
              <a:solidFill>
                <a:schemeClr val="accent2"/>
              </a:solidFill>
              <a:round/>
            </a:ln>
            <a:effectLst/>
          </c:spPr>
          <c:marker>
            <c:symbol val="none"/>
          </c:marker>
          <c:xVal>
            <c:numRef>
              <c:f>Sheet1!$A$2:$A$21</c:f>
              <c:numCache>
                <c:formatCode>General</c:formatCode>
                <c:ptCount val="2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numCache>
            </c:numRef>
          </c:xVal>
          <c:yVal>
            <c:numRef>
              <c:f>Sheet1!$C$2:$C$21</c:f>
              <c:numCache>
                <c:formatCode>General</c:formatCode>
                <c:ptCount val="20"/>
                <c:pt idx="5">
                  <c:v>0.4</c:v>
                </c:pt>
                <c:pt idx="6">
                  <c:v>2.2000000000000002</c:v>
                </c:pt>
                <c:pt idx="7">
                  <c:v>2.8</c:v>
                </c:pt>
                <c:pt idx="8">
                  <c:v>2.2000000000000002</c:v>
                </c:pt>
                <c:pt idx="9">
                  <c:v>0.4</c:v>
                </c:pt>
              </c:numCache>
            </c:numRef>
          </c:yVal>
          <c:smooth val="1"/>
          <c:extLst>
            <c:ext xmlns:c16="http://schemas.microsoft.com/office/drawing/2014/chart" uri="{C3380CC4-5D6E-409C-BE32-E72D297353CC}">
              <c16:uniqueId val="{00000001-137A-4D3F-9F10-6BE811B7CB2C}"/>
            </c:ext>
          </c:extLst>
        </c:ser>
        <c:ser>
          <c:idx val="2"/>
          <c:order val="2"/>
          <c:tx>
            <c:v>2</c:v>
          </c:tx>
          <c:spPr>
            <a:ln w="25400" cap="rnd">
              <a:solidFill>
                <a:schemeClr val="accent6"/>
              </a:solidFill>
              <a:round/>
            </a:ln>
            <a:effectLst/>
          </c:spPr>
          <c:marker>
            <c:symbol val="none"/>
          </c:marker>
          <c:xVal>
            <c:numRef>
              <c:f>Sheet1!$A$2:$A$21</c:f>
              <c:numCache>
                <c:formatCode>General</c:formatCode>
                <c:ptCount val="2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numCache>
            </c:numRef>
          </c:xVal>
          <c:yVal>
            <c:numRef>
              <c:f>Sheet1!$D$2:$D$21</c:f>
              <c:numCache>
                <c:formatCode>General</c:formatCode>
                <c:ptCount val="20"/>
                <c:pt idx="10">
                  <c:v>0.4</c:v>
                </c:pt>
                <c:pt idx="11">
                  <c:v>2.2000000000000002</c:v>
                </c:pt>
                <c:pt idx="12">
                  <c:v>2.8</c:v>
                </c:pt>
                <c:pt idx="13">
                  <c:v>2.2000000000000002</c:v>
                </c:pt>
                <c:pt idx="14">
                  <c:v>0.4</c:v>
                </c:pt>
              </c:numCache>
            </c:numRef>
          </c:yVal>
          <c:smooth val="1"/>
          <c:extLst>
            <c:ext xmlns:c16="http://schemas.microsoft.com/office/drawing/2014/chart" uri="{C3380CC4-5D6E-409C-BE32-E72D297353CC}">
              <c16:uniqueId val="{00000002-137A-4D3F-9F10-6BE811B7CB2C}"/>
            </c:ext>
          </c:extLst>
        </c:ser>
        <c:ser>
          <c:idx val="3"/>
          <c:order val="3"/>
          <c:tx>
            <c:v>3</c:v>
          </c:tx>
          <c:spPr>
            <a:ln w="25400" cap="rnd">
              <a:solidFill>
                <a:schemeClr val="accent4"/>
              </a:solidFill>
              <a:round/>
            </a:ln>
            <a:effectLst/>
          </c:spPr>
          <c:marker>
            <c:symbol val="none"/>
          </c:marker>
          <c:xVal>
            <c:numRef>
              <c:f>Sheet1!$A$2:$A$21</c:f>
              <c:numCache>
                <c:formatCode>General</c:formatCode>
                <c:ptCount val="20"/>
                <c:pt idx="0">
                  <c:v>0.2</c:v>
                </c:pt>
                <c:pt idx="1">
                  <c:v>0.4</c:v>
                </c:pt>
                <c:pt idx="2">
                  <c:v>0.6</c:v>
                </c:pt>
                <c:pt idx="3">
                  <c:v>0.8</c:v>
                </c:pt>
                <c:pt idx="4">
                  <c:v>1</c:v>
                </c:pt>
                <c:pt idx="5">
                  <c:v>1.5</c:v>
                </c:pt>
                <c:pt idx="6">
                  <c:v>1.7</c:v>
                </c:pt>
                <c:pt idx="7">
                  <c:v>1.9</c:v>
                </c:pt>
                <c:pt idx="8">
                  <c:v>2.1</c:v>
                </c:pt>
                <c:pt idx="9">
                  <c:v>2.2999999999999998</c:v>
                </c:pt>
                <c:pt idx="10">
                  <c:v>2.8</c:v>
                </c:pt>
                <c:pt idx="11">
                  <c:v>3</c:v>
                </c:pt>
                <c:pt idx="12">
                  <c:v>3.2</c:v>
                </c:pt>
                <c:pt idx="13">
                  <c:v>3.4</c:v>
                </c:pt>
                <c:pt idx="14">
                  <c:v>3.6</c:v>
                </c:pt>
                <c:pt idx="15">
                  <c:v>4.0999999999999996</c:v>
                </c:pt>
                <c:pt idx="16">
                  <c:v>4.3</c:v>
                </c:pt>
                <c:pt idx="17">
                  <c:v>4.5</c:v>
                </c:pt>
                <c:pt idx="18">
                  <c:v>4.7</c:v>
                </c:pt>
                <c:pt idx="19">
                  <c:v>4.9000000000000004</c:v>
                </c:pt>
              </c:numCache>
            </c:numRef>
          </c:xVal>
          <c:yVal>
            <c:numRef>
              <c:f>Sheet1!$E$2:$E$21</c:f>
              <c:numCache>
                <c:formatCode>General</c:formatCode>
                <c:ptCount val="20"/>
                <c:pt idx="15">
                  <c:v>0.4</c:v>
                </c:pt>
                <c:pt idx="16">
                  <c:v>2.2000000000000002</c:v>
                </c:pt>
                <c:pt idx="17">
                  <c:v>2.8</c:v>
                </c:pt>
                <c:pt idx="18">
                  <c:v>2.2000000000000002</c:v>
                </c:pt>
                <c:pt idx="19">
                  <c:v>0.4</c:v>
                </c:pt>
              </c:numCache>
            </c:numRef>
          </c:yVal>
          <c:smooth val="1"/>
          <c:extLst>
            <c:ext xmlns:c16="http://schemas.microsoft.com/office/drawing/2014/chart" uri="{C3380CC4-5D6E-409C-BE32-E72D297353CC}">
              <c16:uniqueId val="{00000003-137A-4D3F-9F10-6BE811B7CB2C}"/>
            </c:ext>
          </c:extLst>
        </c:ser>
        <c:dLbls>
          <c:showLegendKey val="0"/>
          <c:showVal val="0"/>
          <c:showCatName val="0"/>
          <c:showSerName val="0"/>
          <c:showPercent val="0"/>
          <c:showBubbleSize val="0"/>
        </c:dLbls>
        <c:axId val="994404896"/>
        <c:axId val="964982144"/>
      </c:scatterChart>
      <c:valAx>
        <c:axId val="994404896"/>
        <c:scaling>
          <c:orientation val="minMax"/>
          <c:max val="5.3"/>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200" b="1">
                    <a:solidFill>
                      <a:schemeClr val="tx1"/>
                    </a:solidFill>
                    <a:latin typeface="Arial" panose="020B0604020202020204" pitchFamily="34" charset="0"/>
                    <a:cs typeface="Arial" panose="020B0604020202020204" pitchFamily="34" charset="0"/>
                  </a:rPr>
                  <a:t>Resistance (</a:t>
                </a:r>
                <a:r>
                  <a:rPr lang="el-GR" altLang="ko-KR" sz="1200" b="1">
                    <a:solidFill>
                      <a:schemeClr val="tx1"/>
                    </a:solidFill>
                    <a:latin typeface="Arial" panose="020B0604020202020204" pitchFamily="34" charset="0"/>
                    <a:cs typeface="Arial" panose="020B0604020202020204" pitchFamily="34" charset="0"/>
                  </a:rPr>
                  <a:t>Ω</a:t>
                </a:r>
                <a:r>
                  <a:rPr lang="en-US" altLang="ko-KR" sz="1200" b="1">
                    <a:solidFill>
                      <a:schemeClr val="tx1"/>
                    </a:solidFill>
                    <a:latin typeface="Arial" panose="020B0604020202020204" pitchFamily="34" charset="0"/>
                    <a:cs typeface="Arial" panose="020B0604020202020204" pitchFamily="34" charset="0"/>
                  </a:rPr>
                  <a:t>) </a:t>
                </a:r>
                <a:endParaRPr lang="ko-KR" alt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0.36560621206226934"/>
              <c:y val="0.7802142098222303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5400"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64982144"/>
        <c:crosses val="autoZero"/>
        <c:crossBetween val="midCat"/>
      </c:valAx>
      <c:valAx>
        <c:axId val="964982144"/>
        <c:scaling>
          <c:orientation val="minMax"/>
          <c:max val="3.6"/>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200" b="1">
                    <a:solidFill>
                      <a:schemeClr val="tx1"/>
                    </a:solidFill>
                    <a:latin typeface="Arial" panose="020B0604020202020204" pitchFamily="34" charset="0"/>
                    <a:cs typeface="Arial" panose="020B0604020202020204" pitchFamily="34" charset="0"/>
                  </a:rPr>
                  <a:t># of cells</a:t>
                </a:r>
                <a:endParaRPr lang="ko-KR" alt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0.12047750630351699"/>
              <c:y val="0.2509084866500719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5400"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9440489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63829068972268E-3"/>
          <c:y val="0.33340718721343154"/>
          <c:w val="0.68020573622092595"/>
          <c:h val="0.66142086330935257"/>
        </c:manualLayout>
      </c:layout>
      <c:scatterChart>
        <c:scatterStyle val="smoothMarker"/>
        <c:varyColors val="0"/>
        <c:ser>
          <c:idx val="0"/>
          <c:order val="0"/>
          <c:tx>
            <c:strRef>
              <c:f>Sheet1!$B$1</c:f>
              <c:strCache>
                <c:ptCount val="1"/>
                <c:pt idx="0">
                  <c:v>Y 값</c:v>
                </c:pt>
              </c:strCache>
            </c:strRef>
          </c:tx>
          <c:spPr>
            <a:ln w="22225" cap="rnd">
              <a:solidFill>
                <a:schemeClr val="accent1"/>
              </a:solidFill>
              <a:prstDash val="sysDash"/>
              <a:round/>
            </a:ln>
            <a:effectLst/>
          </c:spPr>
          <c:marker>
            <c:symbol val="none"/>
          </c:marker>
          <c:xVal>
            <c:numRef>
              <c:f>Sheet1!$A$2:$A$21</c:f>
              <c:numCache>
                <c:formatCode>General</c:formatCode>
                <c:ptCount val="20"/>
                <c:pt idx="0">
                  <c:v>0</c:v>
                </c:pt>
                <c:pt idx="1">
                  <c:v>0.2</c:v>
                </c:pt>
                <c:pt idx="2">
                  <c:v>0.4</c:v>
                </c:pt>
                <c:pt idx="3">
                  <c:v>0.6</c:v>
                </c:pt>
                <c:pt idx="4">
                  <c:v>0.8</c:v>
                </c:pt>
                <c:pt idx="5">
                  <c:v>1.4</c:v>
                </c:pt>
                <c:pt idx="6">
                  <c:v>1.625</c:v>
                </c:pt>
                <c:pt idx="7">
                  <c:v>1.85</c:v>
                </c:pt>
                <c:pt idx="8">
                  <c:v>2.0750000000000002</c:v>
                </c:pt>
                <c:pt idx="9">
                  <c:v>2.2999999999999998</c:v>
                </c:pt>
                <c:pt idx="10">
                  <c:v>2.9</c:v>
                </c:pt>
                <c:pt idx="11">
                  <c:v>3.15</c:v>
                </c:pt>
                <c:pt idx="12">
                  <c:v>3.4</c:v>
                </c:pt>
                <c:pt idx="13">
                  <c:v>3.65</c:v>
                </c:pt>
                <c:pt idx="14">
                  <c:v>3.9</c:v>
                </c:pt>
                <c:pt idx="15">
                  <c:v>4.25</c:v>
                </c:pt>
                <c:pt idx="16">
                  <c:v>4.55</c:v>
                </c:pt>
                <c:pt idx="17">
                  <c:v>4.8499999999999996</c:v>
                </c:pt>
                <c:pt idx="18">
                  <c:v>5.15</c:v>
                </c:pt>
                <c:pt idx="19">
                  <c:v>5.45</c:v>
                </c:pt>
              </c:numCache>
            </c:numRef>
          </c:xVal>
          <c:yVal>
            <c:numRef>
              <c:f>Sheet1!$B$2:$B$21</c:f>
              <c:numCache>
                <c:formatCode>General</c:formatCode>
                <c:ptCount val="20"/>
                <c:pt idx="0">
                  <c:v>0.4</c:v>
                </c:pt>
                <c:pt idx="1">
                  <c:v>2.2000000000000002</c:v>
                </c:pt>
                <c:pt idx="2">
                  <c:v>2.8</c:v>
                </c:pt>
                <c:pt idx="3">
                  <c:v>2.2000000000000002</c:v>
                </c:pt>
                <c:pt idx="4">
                  <c:v>0.4</c:v>
                </c:pt>
              </c:numCache>
            </c:numRef>
          </c:yVal>
          <c:smooth val="1"/>
          <c:extLst>
            <c:ext xmlns:c16="http://schemas.microsoft.com/office/drawing/2014/chart" uri="{C3380CC4-5D6E-409C-BE32-E72D297353CC}">
              <c16:uniqueId val="{00000000-40E3-4993-8558-17934D9C8437}"/>
            </c:ext>
          </c:extLst>
        </c:ser>
        <c:ser>
          <c:idx val="1"/>
          <c:order val="1"/>
          <c:tx>
            <c:strRef>
              <c:f>Sheet1!$C$1</c:f>
              <c:strCache>
                <c:ptCount val="1"/>
                <c:pt idx="0">
                  <c:v>열1</c:v>
                </c:pt>
              </c:strCache>
            </c:strRef>
          </c:tx>
          <c:spPr>
            <a:ln w="22225" cap="rnd">
              <a:solidFill>
                <a:schemeClr val="accent2"/>
              </a:solidFill>
              <a:prstDash val="sysDash"/>
              <a:round/>
            </a:ln>
            <a:effectLst/>
          </c:spPr>
          <c:marker>
            <c:symbol val="none"/>
          </c:marker>
          <c:xVal>
            <c:numRef>
              <c:f>Sheet1!$A$2:$A$21</c:f>
              <c:numCache>
                <c:formatCode>General</c:formatCode>
                <c:ptCount val="20"/>
                <c:pt idx="0">
                  <c:v>0</c:v>
                </c:pt>
                <c:pt idx="1">
                  <c:v>0.2</c:v>
                </c:pt>
                <c:pt idx="2">
                  <c:v>0.4</c:v>
                </c:pt>
                <c:pt idx="3">
                  <c:v>0.6</c:v>
                </c:pt>
                <c:pt idx="4">
                  <c:v>0.8</c:v>
                </c:pt>
                <c:pt idx="5">
                  <c:v>1.4</c:v>
                </c:pt>
                <c:pt idx="6">
                  <c:v>1.625</c:v>
                </c:pt>
                <c:pt idx="7">
                  <c:v>1.85</c:v>
                </c:pt>
                <c:pt idx="8">
                  <c:v>2.0750000000000002</c:v>
                </c:pt>
                <c:pt idx="9">
                  <c:v>2.2999999999999998</c:v>
                </c:pt>
                <c:pt idx="10">
                  <c:v>2.9</c:v>
                </c:pt>
                <c:pt idx="11">
                  <c:v>3.15</c:v>
                </c:pt>
                <c:pt idx="12">
                  <c:v>3.4</c:v>
                </c:pt>
                <c:pt idx="13">
                  <c:v>3.65</c:v>
                </c:pt>
                <c:pt idx="14">
                  <c:v>3.9</c:v>
                </c:pt>
                <c:pt idx="15">
                  <c:v>4.25</c:v>
                </c:pt>
                <c:pt idx="16">
                  <c:v>4.55</c:v>
                </c:pt>
                <c:pt idx="17">
                  <c:v>4.8499999999999996</c:v>
                </c:pt>
                <c:pt idx="18">
                  <c:v>5.15</c:v>
                </c:pt>
                <c:pt idx="19">
                  <c:v>5.45</c:v>
                </c:pt>
              </c:numCache>
            </c:numRef>
          </c:xVal>
          <c:yVal>
            <c:numRef>
              <c:f>Sheet1!$C$2:$C$21</c:f>
              <c:numCache>
                <c:formatCode>General</c:formatCode>
                <c:ptCount val="20"/>
                <c:pt idx="5">
                  <c:v>0.4</c:v>
                </c:pt>
                <c:pt idx="6">
                  <c:v>2.2000000000000002</c:v>
                </c:pt>
                <c:pt idx="7">
                  <c:v>2.8</c:v>
                </c:pt>
                <c:pt idx="8">
                  <c:v>2.2000000000000002</c:v>
                </c:pt>
                <c:pt idx="9">
                  <c:v>0.4</c:v>
                </c:pt>
              </c:numCache>
            </c:numRef>
          </c:yVal>
          <c:smooth val="1"/>
          <c:extLst>
            <c:ext xmlns:c16="http://schemas.microsoft.com/office/drawing/2014/chart" uri="{C3380CC4-5D6E-409C-BE32-E72D297353CC}">
              <c16:uniqueId val="{00000001-40E3-4993-8558-17934D9C8437}"/>
            </c:ext>
          </c:extLst>
        </c:ser>
        <c:ser>
          <c:idx val="2"/>
          <c:order val="2"/>
          <c:tx>
            <c:strRef>
              <c:f>Sheet1!$D$1</c:f>
              <c:strCache>
                <c:ptCount val="1"/>
                <c:pt idx="0">
                  <c:v>열2</c:v>
                </c:pt>
              </c:strCache>
            </c:strRef>
          </c:tx>
          <c:spPr>
            <a:ln w="22225" cap="rnd">
              <a:solidFill>
                <a:schemeClr val="accent6"/>
              </a:solidFill>
              <a:prstDash val="sysDash"/>
              <a:round/>
            </a:ln>
            <a:effectLst/>
          </c:spPr>
          <c:marker>
            <c:symbol val="none"/>
          </c:marker>
          <c:dPt>
            <c:idx val="14"/>
            <c:marker>
              <c:symbol val="none"/>
            </c:marker>
            <c:bubble3D val="0"/>
            <c:spPr>
              <a:ln w="22225" cap="rnd">
                <a:solidFill>
                  <a:srgbClr val="FF0000"/>
                </a:solidFill>
                <a:prstDash val="sysDash"/>
                <a:round/>
              </a:ln>
              <a:effectLst/>
            </c:spPr>
            <c:extLst>
              <c:ext xmlns:c16="http://schemas.microsoft.com/office/drawing/2014/chart" uri="{C3380CC4-5D6E-409C-BE32-E72D297353CC}">
                <c16:uniqueId val="{00000003-40E3-4993-8558-17934D9C8437}"/>
              </c:ext>
            </c:extLst>
          </c:dPt>
          <c:xVal>
            <c:numRef>
              <c:f>Sheet1!$A$2:$A$21</c:f>
              <c:numCache>
                <c:formatCode>General</c:formatCode>
                <c:ptCount val="20"/>
                <c:pt idx="0">
                  <c:v>0</c:v>
                </c:pt>
                <c:pt idx="1">
                  <c:v>0.2</c:v>
                </c:pt>
                <c:pt idx="2">
                  <c:v>0.4</c:v>
                </c:pt>
                <c:pt idx="3">
                  <c:v>0.6</c:v>
                </c:pt>
                <c:pt idx="4">
                  <c:v>0.8</c:v>
                </c:pt>
                <c:pt idx="5">
                  <c:v>1.4</c:v>
                </c:pt>
                <c:pt idx="6">
                  <c:v>1.625</c:v>
                </c:pt>
                <c:pt idx="7">
                  <c:v>1.85</c:v>
                </c:pt>
                <c:pt idx="8">
                  <c:v>2.0750000000000002</c:v>
                </c:pt>
                <c:pt idx="9">
                  <c:v>2.2999999999999998</c:v>
                </c:pt>
                <c:pt idx="10">
                  <c:v>2.9</c:v>
                </c:pt>
                <c:pt idx="11">
                  <c:v>3.15</c:v>
                </c:pt>
                <c:pt idx="12">
                  <c:v>3.4</c:v>
                </c:pt>
                <c:pt idx="13">
                  <c:v>3.65</c:v>
                </c:pt>
                <c:pt idx="14">
                  <c:v>3.9</c:v>
                </c:pt>
                <c:pt idx="15">
                  <c:v>4.25</c:v>
                </c:pt>
                <c:pt idx="16">
                  <c:v>4.55</c:v>
                </c:pt>
                <c:pt idx="17">
                  <c:v>4.8499999999999996</c:v>
                </c:pt>
                <c:pt idx="18">
                  <c:v>5.15</c:v>
                </c:pt>
                <c:pt idx="19">
                  <c:v>5.45</c:v>
                </c:pt>
              </c:numCache>
            </c:numRef>
          </c:xVal>
          <c:yVal>
            <c:numRef>
              <c:f>Sheet1!$D$2:$D$21</c:f>
              <c:numCache>
                <c:formatCode>General</c:formatCode>
                <c:ptCount val="20"/>
                <c:pt idx="10">
                  <c:v>0.4</c:v>
                </c:pt>
                <c:pt idx="11">
                  <c:v>2.2000000000000002</c:v>
                </c:pt>
                <c:pt idx="12">
                  <c:v>2.8</c:v>
                </c:pt>
                <c:pt idx="13">
                  <c:v>2.2000000000000002</c:v>
                </c:pt>
                <c:pt idx="14">
                  <c:v>0.4</c:v>
                </c:pt>
              </c:numCache>
            </c:numRef>
          </c:yVal>
          <c:smooth val="1"/>
          <c:extLst>
            <c:ext xmlns:c16="http://schemas.microsoft.com/office/drawing/2014/chart" uri="{C3380CC4-5D6E-409C-BE32-E72D297353CC}">
              <c16:uniqueId val="{00000004-40E3-4993-8558-17934D9C8437}"/>
            </c:ext>
          </c:extLst>
        </c:ser>
        <c:ser>
          <c:idx val="3"/>
          <c:order val="3"/>
          <c:tx>
            <c:strRef>
              <c:f>Sheet1!$E$1</c:f>
              <c:strCache>
                <c:ptCount val="1"/>
              </c:strCache>
            </c:strRef>
          </c:tx>
          <c:spPr>
            <a:ln w="22225" cap="rnd">
              <a:solidFill>
                <a:schemeClr val="accent4"/>
              </a:solidFill>
              <a:prstDash val="sysDash"/>
              <a:round/>
            </a:ln>
            <a:effectLst/>
          </c:spPr>
          <c:marker>
            <c:symbol val="none"/>
          </c:marker>
          <c:xVal>
            <c:numRef>
              <c:f>Sheet1!$A$2:$A$21</c:f>
              <c:numCache>
                <c:formatCode>General</c:formatCode>
                <c:ptCount val="20"/>
                <c:pt idx="0">
                  <c:v>0</c:v>
                </c:pt>
                <c:pt idx="1">
                  <c:v>0.2</c:v>
                </c:pt>
                <c:pt idx="2">
                  <c:v>0.4</c:v>
                </c:pt>
                <c:pt idx="3">
                  <c:v>0.6</c:v>
                </c:pt>
                <c:pt idx="4">
                  <c:v>0.8</c:v>
                </c:pt>
                <c:pt idx="5">
                  <c:v>1.4</c:v>
                </c:pt>
                <c:pt idx="6">
                  <c:v>1.625</c:v>
                </c:pt>
                <c:pt idx="7">
                  <c:v>1.85</c:v>
                </c:pt>
                <c:pt idx="8">
                  <c:v>2.0750000000000002</c:v>
                </c:pt>
                <c:pt idx="9">
                  <c:v>2.2999999999999998</c:v>
                </c:pt>
                <c:pt idx="10">
                  <c:v>2.9</c:v>
                </c:pt>
                <c:pt idx="11">
                  <c:v>3.15</c:v>
                </c:pt>
                <c:pt idx="12">
                  <c:v>3.4</c:v>
                </c:pt>
                <c:pt idx="13">
                  <c:v>3.65</c:v>
                </c:pt>
                <c:pt idx="14">
                  <c:v>3.9</c:v>
                </c:pt>
                <c:pt idx="15">
                  <c:v>4.25</c:v>
                </c:pt>
                <c:pt idx="16">
                  <c:v>4.55</c:v>
                </c:pt>
                <c:pt idx="17">
                  <c:v>4.8499999999999996</c:v>
                </c:pt>
                <c:pt idx="18">
                  <c:v>5.15</c:v>
                </c:pt>
                <c:pt idx="19">
                  <c:v>5.45</c:v>
                </c:pt>
              </c:numCache>
            </c:numRef>
          </c:xVal>
          <c:yVal>
            <c:numRef>
              <c:f>Sheet1!$E$2:$E$21</c:f>
              <c:numCache>
                <c:formatCode>General</c:formatCode>
                <c:ptCount val="20"/>
                <c:pt idx="15">
                  <c:v>0.4</c:v>
                </c:pt>
                <c:pt idx="16">
                  <c:v>2.2000000000000002</c:v>
                </c:pt>
                <c:pt idx="17">
                  <c:v>2.8</c:v>
                </c:pt>
                <c:pt idx="18">
                  <c:v>2.2000000000000002</c:v>
                </c:pt>
                <c:pt idx="19">
                  <c:v>0.4</c:v>
                </c:pt>
              </c:numCache>
            </c:numRef>
          </c:yVal>
          <c:smooth val="1"/>
          <c:extLst>
            <c:ext xmlns:c16="http://schemas.microsoft.com/office/drawing/2014/chart" uri="{C3380CC4-5D6E-409C-BE32-E72D297353CC}">
              <c16:uniqueId val="{00000005-40E3-4993-8558-17934D9C8437}"/>
            </c:ext>
          </c:extLst>
        </c:ser>
        <c:dLbls>
          <c:showLegendKey val="0"/>
          <c:showVal val="0"/>
          <c:showCatName val="0"/>
          <c:showSerName val="0"/>
          <c:showPercent val="0"/>
          <c:showBubbleSize val="0"/>
        </c:dLbls>
        <c:axId val="994404896"/>
        <c:axId val="964982144"/>
      </c:scatterChart>
      <c:valAx>
        <c:axId val="994404896"/>
        <c:scaling>
          <c:orientation val="minMax"/>
          <c:max val="5.5"/>
          <c:min val="-5.000000000000001E-2"/>
        </c:scaling>
        <c:delete val="0"/>
        <c:axPos val="b"/>
        <c:numFmt formatCode="General" sourceLinked="1"/>
        <c:majorTickMark val="none"/>
        <c:minorTickMark val="none"/>
        <c:tickLblPos val="none"/>
        <c:spPr>
          <a:noFill/>
          <a:ln w="25400" cap="flat" cmpd="sng" algn="ctr">
            <a:no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64982144"/>
        <c:crosses val="autoZero"/>
        <c:crossBetween val="midCat"/>
      </c:valAx>
      <c:valAx>
        <c:axId val="964982144"/>
        <c:scaling>
          <c:orientation val="minMax"/>
          <c:max val="3.6"/>
          <c:min val="0"/>
        </c:scaling>
        <c:delete val="0"/>
        <c:axPos val="l"/>
        <c:numFmt formatCode="General" sourceLinked="1"/>
        <c:majorTickMark val="none"/>
        <c:minorTickMark val="none"/>
        <c:tickLblPos val="none"/>
        <c:spPr>
          <a:noFill/>
          <a:ln w="25400" cap="flat" cmpd="sng" algn="ctr">
            <a:no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99440489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093390804597711E-2"/>
          <c:y val="5.3475935828877004E-2"/>
          <c:w val="0.87981321839080462"/>
          <c:h val="0.69278859588346309"/>
        </c:manualLayout>
      </c:layout>
      <c:scatterChart>
        <c:scatterStyle val="smoothMarker"/>
        <c:varyColors val="0"/>
        <c:ser>
          <c:idx val="0"/>
          <c:order val="0"/>
          <c:tx>
            <c:strRef>
              <c:f>Sheet1!$B$1</c:f>
              <c:strCache>
                <c:ptCount val="1"/>
                <c:pt idx="0">
                  <c:v>Y 값</c:v>
                </c:pt>
              </c:strCache>
            </c:strRef>
          </c:tx>
          <c:spPr>
            <a:ln w="25400" cap="rnd">
              <a:solidFill>
                <a:schemeClr val="accent6"/>
              </a:solidFill>
              <a:round/>
            </a:ln>
            <a:effectLst/>
          </c:spPr>
          <c:marker>
            <c:symbol val="none"/>
          </c:marker>
          <c:xVal>
            <c:numRef>
              <c:f>Sheet1!$A$2:$A$42</c:f>
              <c:numCache>
                <c:formatCode>General</c:formatCode>
                <c:ptCount val="41"/>
                <c:pt idx="0">
                  <c:v>0</c:v>
                </c:pt>
                <c:pt idx="1">
                  <c:v>50000000</c:v>
                </c:pt>
                <c:pt idx="2">
                  <c:v>100000000</c:v>
                </c:pt>
                <c:pt idx="3">
                  <c:v>150000000</c:v>
                </c:pt>
                <c:pt idx="4">
                  <c:v>200000000</c:v>
                </c:pt>
                <c:pt idx="5">
                  <c:v>250000000</c:v>
                </c:pt>
                <c:pt idx="6">
                  <c:v>300000000</c:v>
                </c:pt>
                <c:pt idx="7">
                  <c:v>350000000</c:v>
                </c:pt>
                <c:pt idx="8">
                  <c:v>400000000</c:v>
                </c:pt>
                <c:pt idx="9">
                  <c:v>450000000</c:v>
                </c:pt>
                <c:pt idx="10">
                  <c:v>500000000</c:v>
                </c:pt>
                <c:pt idx="11">
                  <c:v>550000000</c:v>
                </c:pt>
                <c:pt idx="12">
                  <c:v>600000000</c:v>
                </c:pt>
                <c:pt idx="13">
                  <c:v>650000000</c:v>
                </c:pt>
                <c:pt idx="14">
                  <c:v>700000000</c:v>
                </c:pt>
                <c:pt idx="15">
                  <c:v>750000000</c:v>
                </c:pt>
                <c:pt idx="16">
                  <c:v>800000000</c:v>
                </c:pt>
                <c:pt idx="17">
                  <c:v>850000000</c:v>
                </c:pt>
                <c:pt idx="18">
                  <c:v>900000000</c:v>
                </c:pt>
                <c:pt idx="19">
                  <c:v>950000000</c:v>
                </c:pt>
                <c:pt idx="20">
                  <c:v>1000000000</c:v>
                </c:pt>
                <c:pt idx="21">
                  <c:v>1050000000</c:v>
                </c:pt>
                <c:pt idx="22">
                  <c:v>1100000000</c:v>
                </c:pt>
                <c:pt idx="23">
                  <c:v>1150000000</c:v>
                </c:pt>
                <c:pt idx="24">
                  <c:v>1200000000</c:v>
                </c:pt>
                <c:pt idx="25">
                  <c:v>1250000000</c:v>
                </c:pt>
                <c:pt idx="26">
                  <c:v>1300000000</c:v>
                </c:pt>
                <c:pt idx="27">
                  <c:v>1350000000</c:v>
                </c:pt>
                <c:pt idx="28">
                  <c:v>1400000000</c:v>
                </c:pt>
                <c:pt idx="29">
                  <c:v>1450000000</c:v>
                </c:pt>
                <c:pt idx="30">
                  <c:v>1500000000</c:v>
                </c:pt>
                <c:pt idx="31">
                  <c:v>1550000000</c:v>
                </c:pt>
                <c:pt idx="32">
                  <c:v>1600000000</c:v>
                </c:pt>
                <c:pt idx="33">
                  <c:v>1650000000</c:v>
                </c:pt>
                <c:pt idx="34">
                  <c:v>1700000000</c:v>
                </c:pt>
                <c:pt idx="35">
                  <c:v>1750000000</c:v>
                </c:pt>
                <c:pt idx="36">
                  <c:v>1800000000</c:v>
                </c:pt>
                <c:pt idx="37">
                  <c:v>1850000000</c:v>
                </c:pt>
                <c:pt idx="38">
                  <c:v>1900000000</c:v>
                </c:pt>
                <c:pt idx="39">
                  <c:v>1950000000</c:v>
                </c:pt>
                <c:pt idx="40">
                  <c:v>2000000000</c:v>
                </c:pt>
              </c:numCache>
            </c:numRef>
          </c:xVal>
          <c:yVal>
            <c:numRef>
              <c:f>Sheet1!$B$2:$B$42</c:f>
              <c:numCache>
                <c:formatCode>General</c:formatCode>
                <c:ptCount val="41"/>
                <c:pt idx="0">
                  <c:v>7.4335975736714884E-15</c:v>
                </c:pt>
                <c:pt idx="1">
                  <c:v>2.5147536442962227E-14</c:v>
                </c:pt>
                <c:pt idx="2">
                  <c:v>7.991870553452738E-14</c:v>
                </c:pt>
                <c:pt idx="3">
                  <c:v>2.3859318270602475E-13</c:v>
                </c:pt>
                <c:pt idx="4">
                  <c:v>6.6915112882442682E-13</c:v>
                </c:pt>
                <c:pt idx="5">
                  <c:v>1.7629784118372273E-12</c:v>
                </c:pt>
                <c:pt idx="6">
                  <c:v>4.3634134752288005E-12</c:v>
                </c:pt>
                <c:pt idx="7">
                  <c:v>1.0145240286498839E-11</c:v>
                </c:pt>
                <c:pt idx="8">
                  <c:v>2.2159242059690038E-11</c:v>
                </c:pt>
                <c:pt idx="9">
                  <c:v>4.5467812507955267E-11</c:v>
                </c:pt>
                <c:pt idx="10">
                  <c:v>8.76415024678427E-11</c:v>
                </c:pt>
                <c:pt idx="11">
                  <c:v>1.5869825917833708E-10</c:v>
                </c:pt>
                <c:pt idx="12">
                  <c:v>2.6995483256594031E-10</c:v>
                </c:pt>
                <c:pt idx="13">
                  <c:v>4.3138659413255764E-10</c:v>
                </c:pt>
                <c:pt idx="14">
                  <c:v>6.4758797832945874E-10</c:v>
                </c:pt>
                <c:pt idx="15">
                  <c:v>9.1324542694510954E-10</c:v>
                </c:pt>
                <c:pt idx="16">
                  <c:v>1.2098536225957169E-9</c:v>
                </c:pt>
                <c:pt idx="17">
                  <c:v>1.5056871607740222E-9</c:v>
                </c:pt>
                <c:pt idx="18">
                  <c:v>1.7603266338214976E-9</c:v>
                </c:pt>
                <c:pt idx="19">
                  <c:v>1.9333405840142463E-9</c:v>
                </c:pt>
                <c:pt idx="20">
                  <c:v>1.9947114020071637E-9</c:v>
                </c:pt>
                <c:pt idx="21">
                  <c:v>1.9333405840142463E-9</c:v>
                </c:pt>
                <c:pt idx="22">
                  <c:v>1.7603266338214976E-9</c:v>
                </c:pt>
                <c:pt idx="23">
                  <c:v>1.5056871607740222E-9</c:v>
                </c:pt>
                <c:pt idx="24">
                  <c:v>1.2098536225957169E-9</c:v>
                </c:pt>
                <c:pt idx="25">
                  <c:v>9.1324542694510954E-10</c:v>
                </c:pt>
                <c:pt idx="26">
                  <c:v>6.4758797832945874E-10</c:v>
                </c:pt>
                <c:pt idx="27">
                  <c:v>4.3138659413255764E-10</c:v>
                </c:pt>
                <c:pt idx="28">
                  <c:v>2.6995483256594031E-10</c:v>
                </c:pt>
                <c:pt idx="29">
                  <c:v>1.5869825917833708E-10</c:v>
                </c:pt>
                <c:pt idx="30">
                  <c:v>8.76415024678427E-11</c:v>
                </c:pt>
                <c:pt idx="31">
                  <c:v>4.5467812507955267E-11</c:v>
                </c:pt>
                <c:pt idx="32">
                  <c:v>2.2159242059690038E-11</c:v>
                </c:pt>
                <c:pt idx="33">
                  <c:v>1.0145240286498839E-11</c:v>
                </c:pt>
                <c:pt idx="34">
                  <c:v>4.3634134752288005E-12</c:v>
                </c:pt>
                <c:pt idx="35">
                  <c:v>1.7629784118372273E-12</c:v>
                </c:pt>
                <c:pt idx="36">
                  <c:v>6.6915112882442682E-13</c:v>
                </c:pt>
                <c:pt idx="37">
                  <c:v>2.3859318270602475E-13</c:v>
                </c:pt>
                <c:pt idx="38">
                  <c:v>7.991870553452738E-14</c:v>
                </c:pt>
                <c:pt idx="39">
                  <c:v>2.5147536442962227E-14</c:v>
                </c:pt>
                <c:pt idx="40">
                  <c:v>7.4335975736714884E-15</c:v>
                </c:pt>
              </c:numCache>
            </c:numRef>
          </c:yVal>
          <c:smooth val="1"/>
          <c:extLst>
            <c:ext xmlns:c16="http://schemas.microsoft.com/office/drawing/2014/chart" uri="{C3380CC4-5D6E-409C-BE32-E72D297353CC}">
              <c16:uniqueId val="{00000000-8643-472A-B6CD-61914E7CB751}"/>
            </c:ext>
          </c:extLst>
        </c:ser>
        <c:dLbls>
          <c:showLegendKey val="0"/>
          <c:showVal val="0"/>
          <c:showCatName val="0"/>
          <c:showSerName val="0"/>
          <c:showPercent val="0"/>
          <c:showBubbleSize val="0"/>
        </c:dLbls>
        <c:axId val="1518997135"/>
        <c:axId val="1924641664"/>
      </c:scatterChart>
      <c:valAx>
        <c:axId val="1518997135"/>
        <c:scaling>
          <c:orientation val="minMax"/>
          <c:max val="1900000000"/>
          <c:min val="1000000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400" b="1"/>
                  <a:t>Cell</a:t>
                </a:r>
                <a:r>
                  <a:rPr lang="en-US" altLang="ko-KR" sz="1400" b="1" baseline="0"/>
                  <a:t> write </a:t>
                </a:r>
                <a:r>
                  <a:rPr lang="en-US" altLang="ko-KR" sz="1400" b="1"/>
                  <a:t>cycles</a:t>
                </a:r>
                <a:endParaRPr lang="ko-KR" altLang="en-US" sz="1400" b="1"/>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0.0E+00" sourceLinked="0"/>
        <c:majorTickMark val="none"/>
        <c:minorTickMark val="none"/>
        <c:tickLblPos val="nextTo"/>
        <c:spPr>
          <a:noFill/>
          <a:ln w="2857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crossAx val="1924641664"/>
        <c:crosses val="autoZero"/>
        <c:crossBetween val="midCat"/>
        <c:majorUnit val="900000000"/>
      </c:valAx>
      <c:valAx>
        <c:axId val="1924641664"/>
        <c:scaling>
          <c:orientation val="minMax"/>
          <c:max val="2.2000000000000011E-9"/>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b="1"/>
                  <a:t>PDF</a:t>
                </a:r>
                <a:endParaRPr lang="ko-KR" altLang="en-US" b="1"/>
              </a:p>
            </c:rich>
          </c:tx>
          <c:layout>
            <c:manualLayout>
              <c:xMode val="edge"/>
              <c:yMode val="edge"/>
              <c:x val="2.1847989637071227E-2"/>
              <c:y val="9.8777500580919372E-2"/>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857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crossAx val="1518997135"/>
        <c:crosses val="autoZero"/>
        <c:crossBetween val="midCat"/>
        <c:majorUnit val="1.2500000000000006E-9"/>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ko-K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093390804597711E-2"/>
          <c:y val="5.3475935828877004E-2"/>
          <c:w val="0.87981321839080462"/>
          <c:h val="0.69278859588346309"/>
        </c:manualLayout>
      </c:layout>
      <c:scatterChart>
        <c:scatterStyle val="smoothMarker"/>
        <c:varyColors val="0"/>
        <c:ser>
          <c:idx val="0"/>
          <c:order val="0"/>
          <c:tx>
            <c:strRef>
              <c:f>Sheet1!$B$1</c:f>
              <c:strCache>
                <c:ptCount val="1"/>
                <c:pt idx="0">
                  <c:v>Y 값</c:v>
                </c:pt>
              </c:strCache>
            </c:strRef>
          </c:tx>
          <c:spPr>
            <a:ln w="25400" cap="rnd">
              <a:solidFill>
                <a:schemeClr val="accent6"/>
              </a:solidFill>
              <a:round/>
            </a:ln>
            <a:effectLst/>
          </c:spPr>
          <c:marker>
            <c:symbol val="none"/>
          </c:marker>
          <c:xVal>
            <c:numRef>
              <c:f>Sheet1!$A$2:$A$42</c:f>
              <c:numCache>
                <c:formatCode>General</c:formatCode>
                <c:ptCount val="41"/>
                <c:pt idx="0">
                  <c:v>0</c:v>
                </c:pt>
                <c:pt idx="1">
                  <c:v>50000000</c:v>
                </c:pt>
                <c:pt idx="2">
                  <c:v>100000000</c:v>
                </c:pt>
                <c:pt idx="3">
                  <c:v>150000000</c:v>
                </c:pt>
                <c:pt idx="4">
                  <c:v>200000000</c:v>
                </c:pt>
                <c:pt idx="5">
                  <c:v>250000000</c:v>
                </c:pt>
                <c:pt idx="6">
                  <c:v>300000000</c:v>
                </c:pt>
                <c:pt idx="7">
                  <c:v>350000000</c:v>
                </c:pt>
                <c:pt idx="8">
                  <c:v>400000000</c:v>
                </c:pt>
                <c:pt idx="9">
                  <c:v>450000000</c:v>
                </c:pt>
                <c:pt idx="10">
                  <c:v>500000000</c:v>
                </c:pt>
                <c:pt idx="11">
                  <c:v>550000000</c:v>
                </c:pt>
                <c:pt idx="12">
                  <c:v>600000000</c:v>
                </c:pt>
                <c:pt idx="13">
                  <c:v>650000000</c:v>
                </c:pt>
                <c:pt idx="14">
                  <c:v>700000000</c:v>
                </c:pt>
                <c:pt idx="15">
                  <c:v>750000000</c:v>
                </c:pt>
                <c:pt idx="16">
                  <c:v>800000000</c:v>
                </c:pt>
                <c:pt idx="17">
                  <c:v>850000000</c:v>
                </c:pt>
                <c:pt idx="18">
                  <c:v>900000000</c:v>
                </c:pt>
                <c:pt idx="19">
                  <c:v>950000000</c:v>
                </c:pt>
                <c:pt idx="20">
                  <c:v>1000000000</c:v>
                </c:pt>
                <c:pt idx="21">
                  <c:v>1050000000</c:v>
                </c:pt>
                <c:pt idx="22">
                  <c:v>1100000000</c:v>
                </c:pt>
                <c:pt idx="23">
                  <c:v>1150000000</c:v>
                </c:pt>
                <c:pt idx="24">
                  <c:v>1200000000</c:v>
                </c:pt>
                <c:pt idx="25">
                  <c:v>1250000000</c:v>
                </c:pt>
                <c:pt idx="26">
                  <c:v>1300000000</c:v>
                </c:pt>
                <c:pt idx="27">
                  <c:v>1350000000</c:v>
                </c:pt>
                <c:pt idx="28">
                  <c:v>1400000000</c:v>
                </c:pt>
                <c:pt idx="29">
                  <c:v>1450000000</c:v>
                </c:pt>
                <c:pt idx="30">
                  <c:v>1500000000</c:v>
                </c:pt>
                <c:pt idx="31">
                  <c:v>1550000000</c:v>
                </c:pt>
                <c:pt idx="32">
                  <c:v>1600000000</c:v>
                </c:pt>
                <c:pt idx="33">
                  <c:v>1650000000</c:v>
                </c:pt>
                <c:pt idx="34">
                  <c:v>1700000000</c:v>
                </c:pt>
                <c:pt idx="35">
                  <c:v>1750000000</c:v>
                </c:pt>
                <c:pt idx="36">
                  <c:v>1800000000</c:v>
                </c:pt>
                <c:pt idx="37">
                  <c:v>1850000000</c:v>
                </c:pt>
                <c:pt idx="38">
                  <c:v>1900000000</c:v>
                </c:pt>
                <c:pt idx="39">
                  <c:v>1950000000</c:v>
                </c:pt>
                <c:pt idx="40">
                  <c:v>2000000000</c:v>
                </c:pt>
              </c:numCache>
            </c:numRef>
          </c:xVal>
          <c:yVal>
            <c:numRef>
              <c:f>Sheet1!$B$2:$B$42</c:f>
              <c:numCache>
                <c:formatCode>General</c:formatCode>
                <c:ptCount val="41"/>
                <c:pt idx="0">
                  <c:v>7.4335975736714884E-15</c:v>
                </c:pt>
                <c:pt idx="1">
                  <c:v>2.5147536442962227E-14</c:v>
                </c:pt>
                <c:pt idx="2">
                  <c:v>7.991870553452738E-14</c:v>
                </c:pt>
                <c:pt idx="3">
                  <c:v>2.3859318270602475E-13</c:v>
                </c:pt>
                <c:pt idx="4">
                  <c:v>6.6915112882442682E-13</c:v>
                </c:pt>
                <c:pt idx="5">
                  <c:v>1.7629784118372273E-12</c:v>
                </c:pt>
                <c:pt idx="6">
                  <c:v>4.3634134752288005E-12</c:v>
                </c:pt>
                <c:pt idx="7">
                  <c:v>1.0145240286498839E-11</c:v>
                </c:pt>
                <c:pt idx="8">
                  <c:v>2.2159242059690038E-11</c:v>
                </c:pt>
                <c:pt idx="9">
                  <c:v>4.5467812507955267E-11</c:v>
                </c:pt>
                <c:pt idx="10">
                  <c:v>8.76415024678427E-11</c:v>
                </c:pt>
                <c:pt idx="11">
                  <c:v>1.5869825917833708E-10</c:v>
                </c:pt>
                <c:pt idx="12">
                  <c:v>2.6995483256594031E-10</c:v>
                </c:pt>
                <c:pt idx="13">
                  <c:v>4.3138659413255764E-10</c:v>
                </c:pt>
                <c:pt idx="14">
                  <c:v>6.4758797832945874E-10</c:v>
                </c:pt>
                <c:pt idx="15">
                  <c:v>9.1324542694510954E-10</c:v>
                </c:pt>
                <c:pt idx="16">
                  <c:v>1.2098536225957169E-9</c:v>
                </c:pt>
                <c:pt idx="17">
                  <c:v>1.5056871607740222E-9</c:v>
                </c:pt>
                <c:pt idx="18">
                  <c:v>1.7603266338214976E-9</c:v>
                </c:pt>
                <c:pt idx="19">
                  <c:v>1.9333405840142463E-9</c:v>
                </c:pt>
                <c:pt idx="20">
                  <c:v>1.9947114020071637E-9</c:v>
                </c:pt>
                <c:pt idx="21">
                  <c:v>1.9333405840142463E-9</c:v>
                </c:pt>
                <c:pt idx="22">
                  <c:v>1.7603266338214976E-9</c:v>
                </c:pt>
                <c:pt idx="23">
                  <c:v>1.5056871607740222E-9</c:v>
                </c:pt>
                <c:pt idx="24">
                  <c:v>1.2098536225957169E-9</c:v>
                </c:pt>
                <c:pt idx="25">
                  <c:v>9.1324542694510954E-10</c:v>
                </c:pt>
                <c:pt idx="26">
                  <c:v>6.4758797832945874E-10</c:v>
                </c:pt>
                <c:pt idx="27">
                  <c:v>4.3138659413255764E-10</c:v>
                </c:pt>
                <c:pt idx="28">
                  <c:v>2.6995483256594031E-10</c:v>
                </c:pt>
                <c:pt idx="29">
                  <c:v>1.5869825917833708E-10</c:v>
                </c:pt>
                <c:pt idx="30">
                  <c:v>8.76415024678427E-11</c:v>
                </c:pt>
                <c:pt idx="31">
                  <c:v>4.5467812507955267E-11</c:v>
                </c:pt>
                <c:pt idx="32">
                  <c:v>2.2159242059690038E-11</c:v>
                </c:pt>
                <c:pt idx="33">
                  <c:v>1.0145240286498839E-11</c:v>
                </c:pt>
                <c:pt idx="34">
                  <c:v>4.3634134752288005E-12</c:v>
                </c:pt>
                <c:pt idx="35">
                  <c:v>1.7629784118372273E-12</c:v>
                </c:pt>
                <c:pt idx="36">
                  <c:v>6.6915112882442682E-13</c:v>
                </c:pt>
                <c:pt idx="37">
                  <c:v>2.3859318270602475E-13</c:v>
                </c:pt>
                <c:pt idx="38">
                  <c:v>7.991870553452738E-14</c:v>
                </c:pt>
                <c:pt idx="39">
                  <c:v>2.5147536442962227E-14</c:v>
                </c:pt>
                <c:pt idx="40">
                  <c:v>7.4335975736714884E-15</c:v>
                </c:pt>
              </c:numCache>
            </c:numRef>
          </c:yVal>
          <c:smooth val="1"/>
          <c:extLst>
            <c:ext xmlns:c16="http://schemas.microsoft.com/office/drawing/2014/chart" uri="{C3380CC4-5D6E-409C-BE32-E72D297353CC}">
              <c16:uniqueId val="{00000000-F68D-4140-B021-5F1966B8859F}"/>
            </c:ext>
          </c:extLst>
        </c:ser>
        <c:dLbls>
          <c:showLegendKey val="0"/>
          <c:showVal val="0"/>
          <c:showCatName val="0"/>
          <c:showSerName val="0"/>
          <c:showPercent val="0"/>
          <c:showBubbleSize val="0"/>
        </c:dLbls>
        <c:axId val="1518997135"/>
        <c:axId val="1924641664"/>
      </c:scatterChart>
      <c:valAx>
        <c:axId val="1518997135"/>
        <c:scaling>
          <c:orientation val="minMax"/>
          <c:max val="1900000000"/>
          <c:min val="1000000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sz="1400" b="1"/>
                  <a:t>Cell</a:t>
                </a:r>
                <a:r>
                  <a:rPr lang="en-US" altLang="ko-KR" sz="1400" b="1" baseline="0"/>
                  <a:t> write </a:t>
                </a:r>
                <a:r>
                  <a:rPr lang="en-US" altLang="ko-KR" sz="1400" b="1"/>
                  <a:t>cycles</a:t>
                </a:r>
                <a:endParaRPr lang="ko-KR" altLang="en-US" sz="1400" b="1"/>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0.0E+00" sourceLinked="0"/>
        <c:majorTickMark val="none"/>
        <c:minorTickMark val="none"/>
        <c:tickLblPos val="nextTo"/>
        <c:spPr>
          <a:noFill/>
          <a:ln w="2857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crossAx val="1924641664"/>
        <c:crosses val="autoZero"/>
        <c:crossBetween val="midCat"/>
        <c:majorUnit val="900000000"/>
      </c:valAx>
      <c:valAx>
        <c:axId val="1924641664"/>
        <c:scaling>
          <c:orientation val="minMax"/>
          <c:max val="2.2000000000000011E-9"/>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ko-KR" b="1"/>
                  <a:t>PDF</a:t>
                </a:r>
                <a:endParaRPr lang="ko-KR" altLang="en-US" b="1"/>
              </a:p>
            </c:rich>
          </c:tx>
          <c:layout>
            <c:manualLayout>
              <c:xMode val="edge"/>
              <c:yMode val="edge"/>
              <c:x val="2.1847989637071227E-2"/>
              <c:y val="9.8777500580919372E-2"/>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title>
        <c:numFmt formatCode="General" sourceLinked="1"/>
        <c:majorTickMark val="none"/>
        <c:minorTickMark val="none"/>
        <c:tickLblPos val="none"/>
        <c:spPr>
          <a:noFill/>
          <a:ln w="2857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ko-KR"/>
          </a:p>
        </c:txPr>
        <c:crossAx val="1518997135"/>
        <c:crosses val="autoZero"/>
        <c:crossBetween val="midCat"/>
        <c:majorUnit val="1.2500000000000006E-9"/>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ko-K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A7969F-1230-4913-92DA-AB61C239FBCF}" type="doc">
      <dgm:prSet loTypeId="urn:microsoft.com/office/officeart/2005/8/layout/pyramid1" loCatId="pyramid" qsTypeId="urn:microsoft.com/office/officeart/2005/8/quickstyle/simple1" qsCatId="simple" csTypeId="urn:microsoft.com/office/officeart/2005/8/colors/accent1_3" csCatId="accent1" phldr="1"/>
      <dgm:spPr/>
    </dgm:pt>
    <dgm:pt modelId="{3D400533-04D1-4046-8F17-03BA641FC2D5}">
      <dgm:prSet phldrT="[텍스트]" custT="1"/>
      <dgm:spPr/>
      <dgm:t>
        <a:bodyPr/>
        <a:lstStyle/>
        <a:p>
          <a:pPr latinLnBrk="1">
            <a:lnSpc>
              <a:spcPct val="100000"/>
            </a:lnSpc>
          </a:pPr>
          <a:r>
            <a:rPr lang="en-US" altLang="ko-KR" sz="1400" b="1">
              <a:latin typeface="Arial" panose="020B0604020202020204" pitchFamily="34" charset="0"/>
              <a:cs typeface="Arial" panose="020B0604020202020204" pitchFamily="34" charset="0"/>
            </a:rPr>
            <a:t>SRAM</a:t>
          </a:r>
          <a:endParaRPr lang="ko-KR" altLang="en-US" sz="1400" b="1">
            <a:latin typeface="Arial" panose="020B0604020202020204" pitchFamily="34" charset="0"/>
            <a:cs typeface="Arial" panose="020B0604020202020204" pitchFamily="34" charset="0"/>
          </a:endParaRPr>
        </a:p>
      </dgm:t>
    </dgm:pt>
    <dgm:pt modelId="{182D6F33-D7A5-4025-8472-86747C3AC8DA}" type="parTrans" cxnId="{1CB19FAA-00C3-4C9E-B907-A9370653A98F}">
      <dgm:prSet/>
      <dgm:spPr/>
      <dgm:t>
        <a:bodyPr/>
        <a:lstStyle/>
        <a:p>
          <a:pPr latinLnBrk="1"/>
          <a:endParaRPr lang="ko-KR" altLang="en-US" sz="1200">
            <a:latin typeface="Arial" panose="020B0604020202020204" pitchFamily="34" charset="0"/>
            <a:cs typeface="Arial" panose="020B0604020202020204" pitchFamily="34" charset="0"/>
          </a:endParaRPr>
        </a:p>
      </dgm:t>
    </dgm:pt>
    <dgm:pt modelId="{45A0D9C9-31D0-4773-8CA5-95F6E0DF756B}" type="sibTrans" cxnId="{1CB19FAA-00C3-4C9E-B907-A9370653A98F}">
      <dgm:prSet/>
      <dgm:spPr/>
      <dgm:t>
        <a:bodyPr/>
        <a:lstStyle/>
        <a:p>
          <a:pPr latinLnBrk="1"/>
          <a:endParaRPr lang="ko-KR" altLang="en-US" sz="1200">
            <a:latin typeface="Arial" panose="020B0604020202020204" pitchFamily="34" charset="0"/>
            <a:cs typeface="Arial" panose="020B0604020202020204" pitchFamily="34" charset="0"/>
          </a:endParaRPr>
        </a:p>
      </dgm:t>
    </dgm:pt>
    <dgm:pt modelId="{9D64EEAC-25F7-4537-A895-F3198478CF9C}">
      <dgm:prSet phldrT="[텍스트]" custT="1"/>
      <dgm:spPr/>
      <dgm:t>
        <a:bodyPr/>
        <a:lstStyle/>
        <a:p>
          <a:pPr latinLnBrk="1">
            <a:lnSpc>
              <a:spcPct val="100000"/>
            </a:lnSpc>
          </a:pPr>
          <a:r>
            <a:rPr lang="en-US" altLang="ko-KR" sz="1400" b="1">
              <a:latin typeface="Arial" panose="020B0604020202020204" pitchFamily="34" charset="0"/>
              <a:cs typeface="Arial" panose="020B0604020202020204" pitchFamily="34" charset="0"/>
            </a:rPr>
            <a:t>DRAM</a:t>
          </a:r>
          <a:endParaRPr lang="ko-KR" altLang="en-US" sz="1400" b="1">
            <a:latin typeface="Arial" panose="020B0604020202020204" pitchFamily="34" charset="0"/>
            <a:cs typeface="Arial" panose="020B0604020202020204" pitchFamily="34" charset="0"/>
          </a:endParaRPr>
        </a:p>
      </dgm:t>
    </dgm:pt>
    <dgm:pt modelId="{581C06CE-8965-4C00-8F2A-DA5B92C4BA3D}" type="parTrans" cxnId="{9835D817-E2D2-4253-BE4B-AFAC43D8507A}">
      <dgm:prSet/>
      <dgm:spPr/>
      <dgm:t>
        <a:bodyPr/>
        <a:lstStyle/>
        <a:p>
          <a:pPr latinLnBrk="1"/>
          <a:endParaRPr lang="ko-KR" altLang="en-US" sz="1200">
            <a:latin typeface="Arial" panose="020B0604020202020204" pitchFamily="34" charset="0"/>
            <a:cs typeface="Arial" panose="020B0604020202020204" pitchFamily="34" charset="0"/>
          </a:endParaRPr>
        </a:p>
      </dgm:t>
    </dgm:pt>
    <dgm:pt modelId="{78618C30-54E4-4A91-ABC2-CE9B0FC1BD90}" type="sibTrans" cxnId="{9835D817-E2D2-4253-BE4B-AFAC43D8507A}">
      <dgm:prSet/>
      <dgm:spPr/>
      <dgm:t>
        <a:bodyPr/>
        <a:lstStyle/>
        <a:p>
          <a:pPr latinLnBrk="1"/>
          <a:endParaRPr lang="ko-KR" altLang="en-US" sz="1200">
            <a:latin typeface="Arial" panose="020B0604020202020204" pitchFamily="34" charset="0"/>
            <a:cs typeface="Arial" panose="020B0604020202020204" pitchFamily="34" charset="0"/>
          </a:endParaRPr>
        </a:p>
      </dgm:t>
    </dgm:pt>
    <dgm:pt modelId="{E1B98913-A1CA-4B5C-87B1-235A08BD6E10}">
      <dgm:prSet phldrT="[텍스트]" custT="1"/>
      <dgm:spPr>
        <a:solidFill>
          <a:srgbClr val="EF8D4B"/>
        </a:solidFill>
      </dgm:spPr>
      <dgm:t>
        <a:bodyPr/>
        <a:lstStyle/>
        <a:p>
          <a:pPr latinLnBrk="1">
            <a:lnSpc>
              <a:spcPct val="100000"/>
            </a:lnSpc>
          </a:pPr>
          <a:r>
            <a:rPr lang="en-US" altLang="ko-KR" sz="1800" b="1">
              <a:latin typeface="Arial" panose="020B0604020202020204" pitchFamily="34" charset="0"/>
              <a:cs typeface="Arial" panose="020B0604020202020204" pitchFamily="34" charset="0"/>
            </a:rPr>
            <a:t>SCM</a:t>
          </a:r>
          <a:endParaRPr lang="ko-KR" altLang="en-US" sz="1800" b="1">
            <a:latin typeface="Arial" panose="020B0604020202020204" pitchFamily="34" charset="0"/>
            <a:cs typeface="Arial" panose="020B0604020202020204" pitchFamily="34" charset="0"/>
          </a:endParaRPr>
        </a:p>
      </dgm:t>
    </dgm:pt>
    <dgm:pt modelId="{F9124D7D-D1A2-4148-952E-903324B73F74}" type="parTrans" cxnId="{D698B09D-7B90-43DD-A9DB-5C2564C338BF}">
      <dgm:prSet/>
      <dgm:spPr/>
      <dgm:t>
        <a:bodyPr/>
        <a:lstStyle/>
        <a:p>
          <a:pPr latinLnBrk="1"/>
          <a:endParaRPr lang="ko-KR" altLang="en-US" sz="1200">
            <a:latin typeface="Arial" panose="020B0604020202020204" pitchFamily="34" charset="0"/>
            <a:cs typeface="Arial" panose="020B0604020202020204" pitchFamily="34" charset="0"/>
          </a:endParaRPr>
        </a:p>
      </dgm:t>
    </dgm:pt>
    <dgm:pt modelId="{B0C4C16F-AC14-42A5-BB04-762BF35F1E83}" type="sibTrans" cxnId="{D698B09D-7B90-43DD-A9DB-5C2564C338BF}">
      <dgm:prSet/>
      <dgm:spPr/>
      <dgm:t>
        <a:bodyPr/>
        <a:lstStyle/>
        <a:p>
          <a:pPr latinLnBrk="1"/>
          <a:endParaRPr lang="ko-KR" altLang="en-US" sz="1200">
            <a:latin typeface="Arial" panose="020B0604020202020204" pitchFamily="34" charset="0"/>
            <a:cs typeface="Arial" panose="020B0604020202020204" pitchFamily="34" charset="0"/>
          </a:endParaRPr>
        </a:p>
      </dgm:t>
    </dgm:pt>
    <dgm:pt modelId="{9EC6404B-6D5E-478F-8452-694094B68240}">
      <dgm:prSet phldrT="[텍스트]" custT="1"/>
      <dgm:spPr/>
      <dgm:t>
        <a:bodyPr/>
        <a:lstStyle/>
        <a:p>
          <a:pPr latinLnBrk="1">
            <a:lnSpc>
              <a:spcPct val="100000"/>
            </a:lnSpc>
          </a:pPr>
          <a:r>
            <a:rPr lang="en-US" altLang="ko-KR" sz="1400" b="1">
              <a:latin typeface="Arial" panose="020B0604020202020204" pitchFamily="34" charset="0"/>
              <a:cs typeface="Arial" panose="020B0604020202020204" pitchFamily="34" charset="0"/>
            </a:rPr>
            <a:t>HDD</a:t>
          </a:r>
          <a:endParaRPr lang="ko-KR" altLang="en-US" sz="1400" b="1">
            <a:latin typeface="Arial" panose="020B0604020202020204" pitchFamily="34" charset="0"/>
            <a:cs typeface="Arial" panose="020B0604020202020204" pitchFamily="34" charset="0"/>
          </a:endParaRPr>
        </a:p>
      </dgm:t>
    </dgm:pt>
    <dgm:pt modelId="{4C2598CC-96E5-469D-9F6C-CB4C8376F50E}" type="parTrans" cxnId="{B9C821ED-6DAE-4323-93E7-F7C72691DEF0}">
      <dgm:prSet/>
      <dgm:spPr/>
      <dgm:t>
        <a:bodyPr/>
        <a:lstStyle/>
        <a:p>
          <a:pPr latinLnBrk="1"/>
          <a:endParaRPr lang="ko-KR" altLang="en-US" sz="1200">
            <a:latin typeface="Arial" panose="020B0604020202020204" pitchFamily="34" charset="0"/>
            <a:cs typeface="Arial" panose="020B0604020202020204" pitchFamily="34" charset="0"/>
          </a:endParaRPr>
        </a:p>
      </dgm:t>
    </dgm:pt>
    <dgm:pt modelId="{FC9AFB12-C20E-4142-8477-D98AAE25444F}" type="sibTrans" cxnId="{B9C821ED-6DAE-4323-93E7-F7C72691DEF0}">
      <dgm:prSet/>
      <dgm:spPr/>
      <dgm:t>
        <a:bodyPr/>
        <a:lstStyle/>
        <a:p>
          <a:pPr latinLnBrk="1"/>
          <a:endParaRPr lang="ko-KR" altLang="en-US" sz="1200">
            <a:latin typeface="Arial" panose="020B0604020202020204" pitchFamily="34" charset="0"/>
            <a:cs typeface="Arial" panose="020B0604020202020204" pitchFamily="34" charset="0"/>
          </a:endParaRPr>
        </a:p>
      </dgm:t>
    </dgm:pt>
    <dgm:pt modelId="{1154A427-51F2-426A-A3B9-6B0F566C9041}">
      <dgm:prSet phldrT="[텍스트]" custT="1"/>
      <dgm:spPr/>
      <dgm:t>
        <a:bodyPr/>
        <a:lstStyle/>
        <a:p>
          <a:pPr latinLnBrk="1">
            <a:lnSpc>
              <a:spcPct val="80000"/>
            </a:lnSpc>
          </a:pPr>
          <a:r>
            <a:rPr lang="en-US" altLang="ko-KR" sz="1400" b="1">
              <a:latin typeface="Arial" panose="020B0604020202020204" pitchFamily="34" charset="0"/>
              <a:cs typeface="Arial" panose="020B0604020202020204" pitchFamily="34" charset="0"/>
            </a:rPr>
            <a:t>SSD </a:t>
          </a:r>
        </a:p>
        <a:p>
          <a:pPr latinLnBrk="1">
            <a:lnSpc>
              <a:spcPct val="80000"/>
            </a:lnSpc>
          </a:pPr>
          <a:r>
            <a:rPr lang="en-US" altLang="ko-KR" sz="1400" b="1">
              <a:latin typeface="Arial" panose="020B0604020202020204" pitchFamily="34" charset="0"/>
              <a:cs typeface="Arial" panose="020B0604020202020204" pitchFamily="34" charset="0"/>
            </a:rPr>
            <a:t>(NAND Flash)</a:t>
          </a:r>
          <a:endParaRPr lang="ko-KR" altLang="en-US" sz="1400" b="1">
            <a:latin typeface="Arial" panose="020B0604020202020204" pitchFamily="34" charset="0"/>
            <a:cs typeface="Arial" panose="020B0604020202020204" pitchFamily="34" charset="0"/>
          </a:endParaRPr>
        </a:p>
      </dgm:t>
    </dgm:pt>
    <dgm:pt modelId="{0DBD970A-CCE0-482A-8510-7029D2D3A7CD}" type="parTrans" cxnId="{77B7ABBE-BEFF-4986-88AC-E10CFDE02541}">
      <dgm:prSet/>
      <dgm:spPr/>
      <dgm:t>
        <a:bodyPr/>
        <a:lstStyle/>
        <a:p>
          <a:pPr latinLnBrk="1"/>
          <a:endParaRPr lang="ko-KR" altLang="en-US" sz="1200">
            <a:latin typeface="Arial" panose="020B0604020202020204" pitchFamily="34" charset="0"/>
            <a:cs typeface="Arial" panose="020B0604020202020204" pitchFamily="34" charset="0"/>
          </a:endParaRPr>
        </a:p>
      </dgm:t>
    </dgm:pt>
    <dgm:pt modelId="{9BB0EE06-E585-4295-B7DF-50A530AA077B}" type="sibTrans" cxnId="{77B7ABBE-BEFF-4986-88AC-E10CFDE02541}">
      <dgm:prSet/>
      <dgm:spPr/>
      <dgm:t>
        <a:bodyPr/>
        <a:lstStyle/>
        <a:p>
          <a:pPr latinLnBrk="1"/>
          <a:endParaRPr lang="ko-KR" altLang="en-US" sz="1200">
            <a:latin typeface="Arial" panose="020B0604020202020204" pitchFamily="34" charset="0"/>
            <a:cs typeface="Arial" panose="020B0604020202020204" pitchFamily="34" charset="0"/>
          </a:endParaRPr>
        </a:p>
      </dgm:t>
    </dgm:pt>
    <dgm:pt modelId="{A6DEE499-4AB8-48B6-899E-FF55366AA362}" type="pres">
      <dgm:prSet presAssocID="{31A7969F-1230-4913-92DA-AB61C239FBCF}" presName="Name0" presStyleCnt="0">
        <dgm:presLayoutVars>
          <dgm:dir/>
          <dgm:animLvl val="lvl"/>
          <dgm:resizeHandles val="exact"/>
        </dgm:presLayoutVars>
      </dgm:prSet>
      <dgm:spPr/>
    </dgm:pt>
    <dgm:pt modelId="{F3328E52-4BE5-4435-BF8B-46F823C92B07}" type="pres">
      <dgm:prSet presAssocID="{3D400533-04D1-4046-8F17-03BA641FC2D5}" presName="Name8" presStyleCnt="0"/>
      <dgm:spPr/>
    </dgm:pt>
    <dgm:pt modelId="{DDDBA828-6453-4B6B-AB2F-A9B767568A5A}" type="pres">
      <dgm:prSet presAssocID="{3D400533-04D1-4046-8F17-03BA641FC2D5}" presName="level" presStyleLbl="node1" presStyleIdx="0" presStyleCnt="5">
        <dgm:presLayoutVars>
          <dgm:chMax val="1"/>
          <dgm:bulletEnabled val="1"/>
        </dgm:presLayoutVars>
      </dgm:prSet>
      <dgm:spPr/>
    </dgm:pt>
    <dgm:pt modelId="{1518B5E7-2B50-44EF-91FE-15569D14B00D}" type="pres">
      <dgm:prSet presAssocID="{3D400533-04D1-4046-8F17-03BA641FC2D5}" presName="levelTx" presStyleLbl="revTx" presStyleIdx="0" presStyleCnt="0">
        <dgm:presLayoutVars>
          <dgm:chMax val="1"/>
          <dgm:bulletEnabled val="1"/>
        </dgm:presLayoutVars>
      </dgm:prSet>
      <dgm:spPr/>
    </dgm:pt>
    <dgm:pt modelId="{46590CC1-2247-4FA4-B7E4-65C80B77D153}" type="pres">
      <dgm:prSet presAssocID="{9D64EEAC-25F7-4537-A895-F3198478CF9C}" presName="Name8" presStyleCnt="0"/>
      <dgm:spPr/>
    </dgm:pt>
    <dgm:pt modelId="{6D5160A0-2E0D-4FE4-AA0F-1417D7E6BFF8}" type="pres">
      <dgm:prSet presAssocID="{9D64EEAC-25F7-4537-A895-F3198478CF9C}" presName="level" presStyleLbl="node1" presStyleIdx="1" presStyleCnt="5">
        <dgm:presLayoutVars>
          <dgm:chMax val="1"/>
          <dgm:bulletEnabled val="1"/>
        </dgm:presLayoutVars>
      </dgm:prSet>
      <dgm:spPr/>
    </dgm:pt>
    <dgm:pt modelId="{8E90B110-1115-46F4-AB53-626C1F08B875}" type="pres">
      <dgm:prSet presAssocID="{9D64EEAC-25F7-4537-A895-F3198478CF9C}" presName="levelTx" presStyleLbl="revTx" presStyleIdx="0" presStyleCnt="0">
        <dgm:presLayoutVars>
          <dgm:chMax val="1"/>
          <dgm:bulletEnabled val="1"/>
        </dgm:presLayoutVars>
      </dgm:prSet>
      <dgm:spPr/>
    </dgm:pt>
    <dgm:pt modelId="{CCADFF00-1E77-48DB-9E78-A7A6ADFB355F}" type="pres">
      <dgm:prSet presAssocID="{E1B98913-A1CA-4B5C-87B1-235A08BD6E10}" presName="Name8" presStyleCnt="0"/>
      <dgm:spPr/>
    </dgm:pt>
    <dgm:pt modelId="{A7F7026A-4F1C-4030-B791-0BA991875C7E}" type="pres">
      <dgm:prSet presAssocID="{E1B98913-A1CA-4B5C-87B1-235A08BD6E10}" presName="level" presStyleLbl="node1" presStyleIdx="2" presStyleCnt="5">
        <dgm:presLayoutVars>
          <dgm:chMax val="1"/>
          <dgm:bulletEnabled val="1"/>
        </dgm:presLayoutVars>
      </dgm:prSet>
      <dgm:spPr/>
    </dgm:pt>
    <dgm:pt modelId="{439BB6DD-BB01-4541-BAEF-B81705420F6E}" type="pres">
      <dgm:prSet presAssocID="{E1B98913-A1CA-4B5C-87B1-235A08BD6E10}" presName="levelTx" presStyleLbl="revTx" presStyleIdx="0" presStyleCnt="0">
        <dgm:presLayoutVars>
          <dgm:chMax val="1"/>
          <dgm:bulletEnabled val="1"/>
        </dgm:presLayoutVars>
      </dgm:prSet>
      <dgm:spPr/>
    </dgm:pt>
    <dgm:pt modelId="{48F3003B-B411-413D-8A81-6BD9DF961C04}" type="pres">
      <dgm:prSet presAssocID="{1154A427-51F2-426A-A3B9-6B0F566C9041}" presName="Name8" presStyleCnt="0"/>
      <dgm:spPr/>
    </dgm:pt>
    <dgm:pt modelId="{4E5406CA-D294-4536-A242-6B3748D9C02C}" type="pres">
      <dgm:prSet presAssocID="{1154A427-51F2-426A-A3B9-6B0F566C9041}" presName="level" presStyleLbl="node1" presStyleIdx="3" presStyleCnt="5">
        <dgm:presLayoutVars>
          <dgm:chMax val="1"/>
          <dgm:bulletEnabled val="1"/>
        </dgm:presLayoutVars>
      </dgm:prSet>
      <dgm:spPr/>
    </dgm:pt>
    <dgm:pt modelId="{EC87AECC-5476-48FC-8EF7-26777EC8520D}" type="pres">
      <dgm:prSet presAssocID="{1154A427-51F2-426A-A3B9-6B0F566C9041}" presName="levelTx" presStyleLbl="revTx" presStyleIdx="0" presStyleCnt="0">
        <dgm:presLayoutVars>
          <dgm:chMax val="1"/>
          <dgm:bulletEnabled val="1"/>
        </dgm:presLayoutVars>
      </dgm:prSet>
      <dgm:spPr/>
    </dgm:pt>
    <dgm:pt modelId="{272294B4-EB73-4A30-9B1F-C387C3DD35DE}" type="pres">
      <dgm:prSet presAssocID="{9EC6404B-6D5E-478F-8452-694094B68240}" presName="Name8" presStyleCnt="0"/>
      <dgm:spPr/>
    </dgm:pt>
    <dgm:pt modelId="{FC361F89-D5C3-42B8-B4EA-2BD89A528549}" type="pres">
      <dgm:prSet presAssocID="{9EC6404B-6D5E-478F-8452-694094B68240}" presName="level" presStyleLbl="node1" presStyleIdx="4" presStyleCnt="5">
        <dgm:presLayoutVars>
          <dgm:chMax val="1"/>
          <dgm:bulletEnabled val="1"/>
        </dgm:presLayoutVars>
      </dgm:prSet>
      <dgm:spPr/>
    </dgm:pt>
    <dgm:pt modelId="{7ADE9CAE-895B-4AD6-B67B-94D19F811C35}" type="pres">
      <dgm:prSet presAssocID="{9EC6404B-6D5E-478F-8452-694094B68240}" presName="levelTx" presStyleLbl="revTx" presStyleIdx="0" presStyleCnt="0">
        <dgm:presLayoutVars>
          <dgm:chMax val="1"/>
          <dgm:bulletEnabled val="1"/>
        </dgm:presLayoutVars>
      </dgm:prSet>
      <dgm:spPr/>
    </dgm:pt>
  </dgm:ptLst>
  <dgm:cxnLst>
    <dgm:cxn modelId="{A7D7E714-2F84-43AE-A3B9-1A6E74B61BAE}" type="presOf" srcId="{E1B98913-A1CA-4B5C-87B1-235A08BD6E10}" destId="{A7F7026A-4F1C-4030-B791-0BA991875C7E}" srcOrd="0" destOrd="0" presId="urn:microsoft.com/office/officeart/2005/8/layout/pyramid1"/>
    <dgm:cxn modelId="{9835D817-E2D2-4253-BE4B-AFAC43D8507A}" srcId="{31A7969F-1230-4913-92DA-AB61C239FBCF}" destId="{9D64EEAC-25F7-4537-A895-F3198478CF9C}" srcOrd="1" destOrd="0" parTransId="{581C06CE-8965-4C00-8F2A-DA5B92C4BA3D}" sibTransId="{78618C30-54E4-4A91-ABC2-CE9B0FC1BD90}"/>
    <dgm:cxn modelId="{71A9E737-8E47-4AED-A840-AAD58B841B2C}" type="presOf" srcId="{31A7969F-1230-4913-92DA-AB61C239FBCF}" destId="{A6DEE499-4AB8-48B6-899E-FF55366AA362}" srcOrd="0" destOrd="0" presId="urn:microsoft.com/office/officeart/2005/8/layout/pyramid1"/>
    <dgm:cxn modelId="{3880E469-8F69-4931-A978-92E577203CAB}" type="presOf" srcId="{9EC6404B-6D5E-478F-8452-694094B68240}" destId="{FC361F89-D5C3-42B8-B4EA-2BD89A528549}" srcOrd="0" destOrd="0" presId="urn:microsoft.com/office/officeart/2005/8/layout/pyramid1"/>
    <dgm:cxn modelId="{0617586A-A09C-4615-A51F-38F76DA2170B}" type="presOf" srcId="{1154A427-51F2-426A-A3B9-6B0F566C9041}" destId="{4E5406CA-D294-4536-A242-6B3748D9C02C}" srcOrd="0" destOrd="0" presId="urn:microsoft.com/office/officeart/2005/8/layout/pyramid1"/>
    <dgm:cxn modelId="{6CE15D4C-192D-49F6-A583-14EABD129098}" type="presOf" srcId="{9EC6404B-6D5E-478F-8452-694094B68240}" destId="{7ADE9CAE-895B-4AD6-B67B-94D19F811C35}" srcOrd="1" destOrd="0" presId="urn:microsoft.com/office/officeart/2005/8/layout/pyramid1"/>
    <dgm:cxn modelId="{2793014F-F486-46A4-8FD2-86BC1A4CA1FD}" type="presOf" srcId="{9D64EEAC-25F7-4537-A895-F3198478CF9C}" destId="{8E90B110-1115-46F4-AB53-626C1F08B875}" srcOrd="1" destOrd="0" presId="urn:microsoft.com/office/officeart/2005/8/layout/pyramid1"/>
    <dgm:cxn modelId="{7244FF56-3896-4FC5-B46E-F5B5543A6DC4}" type="presOf" srcId="{1154A427-51F2-426A-A3B9-6B0F566C9041}" destId="{EC87AECC-5476-48FC-8EF7-26777EC8520D}" srcOrd="1" destOrd="0" presId="urn:microsoft.com/office/officeart/2005/8/layout/pyramid1"/>
    <dgm:cxn modelId="{31023685-54A3-477D-8E47-7DBDD47ABD53}" type="presOf" srcId="{3D400533-04D1-4046-8F17-03BA641FC2D5}" destId="{DDDBA828-6453-4B6B-AB2F-A9B767568A5A}" srcOrd="0" destOrd="0" presId="urn:microsoft.com/office/officeart/2005/8/layout/pyramid1"/>
    <dgm:cxn modelId="{D698B09D-7B90-43DD-A9DB-5C2564C338BF}" srcId="{31A7969F-1230-4913-92DA-AB61C239FBCF}" destId="{E1B98913-A1CA-4B5C-87B1-235A08BD6E10}" srcOrd="2" destOrd="0" parTransId="{F9124D7D-D1A2-4148-952E-903324B73F74}" sibTransId="{B0C4C16F-AC14-42A5-BB04-762BF35F1E83}"/>
    <dgm:cxn modelId="{5BF40CA4-B99B-453F-AFB7-E00E6688D078}" type="presOf" srcId="{3D400533-04D1-4046-8F17-03BA641FC2D5}" destId="{1518B5E7-2B50-44EF-91FE-15569D14B00D}" srcOrd="1" destOrd="0" presId="urn:microsoft.com/office/officeart/2005/8/layout/pyramid1"/>
    <dgm:cxn modelId="{1CB19FAA-00C3-4C9E-B907-A9370653A98F}" srcId="{31A7969F-1230-4913-92DA-AB61C239FBCF}" destId="{3D400533-04D1-4046-8F17-03BA641FC2D5}" srcOrd="0" destOrd="0" parTransId="{182D6F33-D7A5-4025-8472-86747C3AC8DA}" sibTransId="{45A0D9C9-31D0-4773-8CA5-95F6E0DF756B}"/>
    <dgm:cxn modelId="{EE380DAC-7508-445C-89EE-7444D9255DC3}" type="presOf" srcId="{9D64EEAC-25F7-4537-A895-F3198478CF9C}" destId="{6D5160A0-2E0D-4FE4-AA0F-1417D7E6BFF8}" srcOrd="0" destOrd="0" presId="urn:microsoft.com/office/officeart/2005/8/layout/pyramid1"/>
    <dgm:cxn modelId="{168E5AB0-3C92-4DB3-AFC6-9AED51292A6B}" type="presOf" srcId="{E1B98913-A1CA-4B5C-87B1-235A08BD6E10}" destId="{439BB6DD-BB01-4541-BAEF-B81705420F6E}" srcOrd="1" destOrd="0" presId="urn:microsoft.com/office/officeart/2005/8/layout/pyramid1"/>
    <dgm:cxn modelId="{77B7ABBE-BEFF-4986-88AC-E10CFDE02541}" srcId="{31A7969F-1230-4913-92DA-AB61C239FBCF}" destId="{1154A427-51F2-426A-A3B9-6B0F566C9041}" srcOrd="3" destOrd="0" parTransId="{0DBD970A-CCE0-482A-8510-7029D2D3A7CD}" sibTransId="{9BB0EE06-E585-4295-B7DF-50A530AA077B}"/>
    <dgm:cxn modelId="{B9C821ED-6DAE-4323-93E7-F7C72691DEF0}" srcId="{31A7969F-1230-4913-92DA-AB61C239FBCF}" destId="{9EC6404B-6D5E-478F-8452-694094B68240}" srcOrd="4" destOrd="0" parTransId="{4C2598CC-96E5-469D-9F6C-CB4C8376F50E}" sibTransId="{FC9AFB12-C20E-4142-8477-D98AAE25444F}"/>
    <dgm:cxn modelId="{D70E0117-A6FE-4054-BB8A-CA486599C740}" type="presParOf" srcId="{A6DEE499-4AB8-48B6-899E-FF55366AA362}" destId="{F3328E52-4BE5-4435-BF8B-46F823C92B07}" srcOrd="0" destOrd="0" presId="urn:microsoft.com/office/officeart/2005/8/layout/pyramid1"/>
    <dgm:cxn modelId="{F5EEB251-B8D5-4C65-8EEA-4E8E88B977C2}" type="presParOf" srcId="{F3328E52-4BE5-4435-BF8B-46F823C92B07}" destId="{DDDBA828-6453-4B6B-AB2F-A9B767568A5A}" srcOrd="0" destOrd="0" presId="urn:microsoft.com/office/officeart/2005/8/layout/pyramid1"/>
    <dgm:cxn modelId="{96E2D39F-03A4-435B-9484-61E936E28021}" type="presParOf" srcId="{F3328E52-4BE5-4435-BF8B-46F823C92B07}" destId="{1518B5E7-2B50-44EF-91FE-15569D14B00D}" srcOrd="1" destOrd="0" presId="urn:microsoft.com/office/officeart/2005/8/layout/pyramid1"/>
    <dgm:cxn modelId="{D11D80EF-A408-4AF2-A36A-C1285CC83B72}" type="presParOf" srcId="{A6DEE499-4AB8-48B6-899E-FF55366AA362}" destId="{46590CC1-2247-4FA4-B7E4-65C80B77D153}" srcOrd="1" destOrd="0" presId="urn:microsoft.com/office/officeart/2005/8/layout/pyramid1"/>
    <dgm:cxn modelId="{AB1DC161-1639-4C76-B364-C71AF3A5B27A}" type="presParOf" srcId="{46590CC1-2247-4FA4-B7E4-65C80B77D153}" destId="{6D5160A0-2E0D-4FE4-AA0F-1417D7E6BFF8}" srcOrd="0" destOrd="0" presId="urn:microsoft.com/office/officeart/2005/8/layout/pyramid1"/>
    <dgm:cxn modelId="{B8E4A28B-083B-4FB1-926C-82251F80835A}" type="presParOf" srcId="{46590CC1-2247-4FA4-B7E4-65C80B77D153}" destId="{8E90B110-1115-46F4-AB53-626C1F08B875}" srcOrd="1" destOrd="0" presId="urn:microsoft.com/office/officeart/2005/8/layout/pyramid1"/>
    <dgm:cxn modelId="{2A47494E-63E0-4AE8-A212-9B5E3AAF10E1}" type="presParOf" srcId="{A6DEE499-4AB8-48B6-899E-FF55366AA362}" destId="{CCADFF00-1E77-48DB-9E78-A7A6ADFB355F}" srcOrd="2" destOrd="0" presId="urn:microsoft.com/office/officeart/2005/8/layout/pyramid1"/>
    <dgm:cxn modelId="{CB2B3140-C34E-4983-926F-2AC4400D6B76}" type="presParOf" srcId="{CCADFF00-1E77-48DB-9E78-A7A6ADFB355F}" destId="{A7F7026A-4F1C-4030-B791-0BA991875C7E}" srcOrd="0" destOrd="0" presId="urn:microsoft.com/office/officeart/2005/8/layout/pyramid1"/>
    <dgm:cxn modelId="{BA28029F-80A4-44FF-889C-08ACE1166E03}" type="presParOf" srcId="{CCADFF00-1E77-48DB-9E78-A7A6ADFB355F}" destId="{439BB6DD-BB01-4541-BAEF-B81705420F6E}" srcOrd="1" destOrd="0" presId="urn:microsoft.com/office/officeart/2005/8/layout/pyramid1"/>
    <dgm:cxn modelId="{BE05E158-4770-4E6F-8176-49C7C80F7F37}" type="presParOf" srcId="{A6DEE499-4AB8-48B6-899E-FF55366AA362}" destId="{48F3003B-B411-413D-8A81-6BD9DF961C04}" srcOrd="3" destOrd="0" presId="urn:microsoft.com/office/officeart/2005/8/layout/pyramid1"/>
    <dgm:cxn modelId="{609251F2-D2E9-4B32-B719-56BA4114F217}" type="presParOf" srcId="{48F3003B-B411-413D-8A81-6BD9DF961C04}" destId="{4E5406CA-D294-4536-A242-6B3748D9C02C}" srcOrd="0" destOrd="0" presId="urn:microsoft.com/office/officeart/2005/8/layout/pyramid1"/>
    <dgm:cxn modelId="{130E9346-1802-44C8-B911-749298FA9279}" type="presParOf" srcId="{48F3003B-B411-413D-8A81-6BD9DF961C04}" destId="{EC87AECC-5476-48FC-8EF7-26777EC8520D}" srcOrd="1" destOrd="0" presId="urn:microsoft.com/office/officeart/2005/8/layout/pyramid1"/>
    <dgm:cxn modelId="{F834F7C9-F0A1-406E-ABA5-7029F3126B63}" type="presParOf" srcId="{A6DEE499-4AB8-48B6-899E-FF55366AA362}" destId="{272294B4-EB73-4A30-9B1F-C387C3DD35DE}" srcOrd="4" destOrd="0" presId="urn:microsoft.com/office/officeart/2005/8/layout/pyramid1"/>
    <dgm:cxn modelId="{59AC5195-978F-4A4D-992D-E5B8AD06DD1D}" type="presParOf" srcId="{272294B4-EB73-4A30-9B1F-C387C3DD35DE}" destId="{FC361F89-D5C3-42B8-B4EA-2BD89A528549}" srcOrd="0" destOrd="0" presId="urn:microsoft.com/office/officeart/2005/8/layout/pyramid1"/>
    <dgm:cxn modelId="{BFB64E32-F8BD-4C75-87A9-4E0AEE4001E6}" type="presParOf" srcId="{272294B4-EB73-4A30-9B1F-C387C3DD35DE}" destId="{7ADE9CAE-895B-4AD6-B67B-94D19F811C3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BA828-6453-4B6B-AB2F-A9B767568A5A}">
      <dsp:nvSpPr>
        <dsp:cNvPr id="0" name=""/>
        <dsp:cNvSpPr/>
      </dsp:nvSpPr>
      <dsp:spPr>
        <a:xfrm>
          <a:off x="1155536" y="0"/>
          <a:ext cx="577768" cy="461947"/>
        </a:xfrm>
        <a:prstGeom prst="trapezoid">
          <a:avLst>
            <a:gd name="adj" fmla="val 62536"/>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latinLnBrk="1">
            <a:lnSpc>
              <a:spcPct val="100000"/>
            </a:lnSpc>
            <a:spcBef>
              <a:spcPct val="0"/>
            </a:spcBef>
            <a:spcAft>
              <a:spcPct val="35000"/>
            </a:spcAft>
            <a:buNone/>
          </a:pPr>
          <a:r>
            <a:rPr lang="en-US" altLang="ko-KR" sz="1400" b="1" kern="1200">
              <a:latin typeface="Arial" panose="020B0604020202020204" pitchFamily="34" charset="0"/>
              <a:cs typeface="Arial" panose="020B0604020202020204" pitchFamily="34" charset="0"/>
            </a:rPr>
            <a:t>SRAM</a:t>
          </a:r>
          <a:endParaRPr lang="ko-KR" altLang="en-US" sz="1400" b="1" kern="1200">
            <a:latin typeface="Arial" panose="020B0604020202020204" pitchFamily="34" charset="0"/>
            <a:cs typeface="Arial" panose="020B0604020202020204" pitchFamily="34" charset="0"/>
          </a:endParaRPr>
        </a:p>
      </dsp:txBody>
      <dsp:txXfrm>
        <a:off x="1155536" y="0"/>
        <a:ext cx="577768" cy="461947"/>
      </dsp:txXfrm>
    </dsp:sp>
    <dsp:sp modelId="{6D5160A0-2E0D-4FE4-AA0F-1417D7E6BFF8}">
      <dsp:nvSpPr>
        <dsp:cNvPr id="0" name=""/>
        <dsp:cNvSpPr/>
      </dsp:nvSpPr>
      <dsp:spPr>
        <a:xfrm>
          <a:off x="866652" y="461947"/>
          <a:ext cx="1155536" cy="461947"/>
        </a:xfrm>
        <a:prstGeom prst="trapezoid">
          <a:avLst>
            <a:gd name="adj" fmla="val 62536"/>
          </a:avLst>
        </a:prstGeom>
        <a:solidFill>
          <a:schemeClr val="accent1">
            <a:shade val="80000"/>
            <a:hueOff val="67816"/>
            <a:satOff val="1294"/>
            <a:lumOff val="57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latinLnBrk="1">
            <a:lnSpc>
              <a:spcPct val="100000"/>
            </a:lnSpc>
            <a:spcBef>
              <a:spcPct val="0"/>
            </a:spcBef>
            <a:spcAft>
              <a:spcPct val="35000"/>
            </a:spcAft>
            <a:buNone/>
          </a:pPr>
          <a:r>
            <a:rPr lang="en-US" altLang="ko-KR" sz="1400" b="1" kern="1200">
              <a:latin typeface="Arial" panose="020B0604020202020204" pitchFamily="34" charset="0"/>
              <a:cs typeface="Arial" panose="020B0604020202020204" pitchFamily="34" charset="0"/>
            </a:rPr>
            <a:t>DRAM</a:t>
          </a:r>
          <a:endParaRPr lang="ko-KR" altLang="en-US" sz="1400" b="1" kern="1200">
            <a:latin typeface="Arial" panose="020B0604020202020204" pitchFamily="34" charset="0"/>
            <a:cs typeface="Arial" panose="020B0604020202020204" pitchFamily="34" charset="0"/>
          </a:endParaRPr>
        </a:p>
      </dsp:txBody>
      <dsp:txXfrm>
        <a:off x="1068871" y="461947"/>
        <a:ext cx="751098" cy="461947"/>
      </dsp:txXfrm>
    </dsp:sp>
    <dsp:sp modelId="{A7F7026A-4F1C-4030-B791-0BA991875C7E}">
      <dsp:nvSpPr>
        <dsp:cNvPr id="0" name=""/>
        <dsp:cNvSpPr/>
      </dsp:nvSpPr>
      <dsp:spPr>
        <a:xfrm>
          <a:off x="577768" y="923894"/>
          <a:ext cx="1733304" cy="461947"/>
        </a:xfrm>
        <a:prstGeom prst="trapezoid">
          <a:avLst>
            <a:gd name="adj" fmla="val 62536"/>
          </a:avLst>
        </a:prstGeom>
        <a:solidFill>
          <a:srgbClr val="EF8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latinLnBrk="1">
            <a:lnSpc>
              <a:spcPct val="100000"/>
            </a:lnSpc>
            <a:spcBef>
              <a:spcPct val="0"/>
            </a:spcBef>
            <a:spcAft>
              <a:spcPct val="35000"/>
            </a:spcAft>
            <a:buNone/>
          </a:pPr>
          <a:r>
            <a:rPr lang="en-US" altLang="ko-KR" sz="1800" b="1" kern="1200">
              <a:latin typeface="Arial" panose="020B0604020202020204" pitchFamily="34" charset="0"/>
              <a:cs typeface="Arial" panose="020B0604020202020204" pitchFamily="34" charset="0"/>
            </a:rPr>
            <a:t>SCM</a:t>
          </a:r>
          <a:endParaRPr lang="ko-KR" altLang="en-US" sz="1800" b="1" kern="1200">
            <a:latin typeface="Arial" panose="020B0604020202020204" pitchFamily="34" charset="0"/>
            <a:cs typeface="Arial" panose="020B0604020202020204" pitchFamily="34" charset="0"/>
          </a:endParaRPr>
        </a:p>
      </dsp:txBody>
      <dsp:txXfrm>
        <a:off x="881096" y="923894"/>
        <a:ext cx="1126647" cy="461947"/>
      </dsp:txXfrm>
    </dsp:sp>
    <dsp:sp modelId="{4E5406CA-D294-4536-A242-6B3748D9C02C}">
      <dsp:nvSpPr>
        <dsp:cNvPr id="0" name=""/>
        <dsp:cNvSpPr/>
      </dsp:nvSpPr>
      <dsp:spPr>
        <a:xfrm>
          <a:off x="288884" y="1385842"/>
          <a:ext cx="2311072" cy="461947"/>
        </a:xfrm>
        <a:prstGeom prst="trapezoid">
          <a:avLst>
            <a:gd name="adj" fmla="val 62536"/>
          </a:avLst>
        </a:prstGeom>
        <a:solidFill>
          <a:schemeClr val="accent1">
            <a:shade val="80000"/>
            <a:hueOff val="203448"/>
            <a:satOff val="3881"/>
            <a:lumOff val="171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latinLnBrk="1">
            <a:lnSpc>
              <a:spcPct val="80000"/>
            </a:lnSpc>
            <a:spcBef>
              <a:spcPct val="0"/>
            </a:spcBef>
            <a:spcAft>
              <a:spcPct val="35000"/>
            </a:spcAft>
            <a:buNone/>
          </a:pPr>
          <a:r>
            <a:rPr lang="en-US" altLang="ko-KR" sz="1400" b="1" kern="1200">
              <a:latin typeface="Arial" panose="020B0604020202020204" pitchFamily="34" charset="0"/>
              <a:cs typeface="Arial" panose="020B0604020202020204" pitchFamily="34" charset="0"/>
            </a:rPr>
            <a:t>SSD </a:t>
          </a:r>
        </a:p>
        <a:p>
          <a:pPr marL="0" lvl="0" indent="0" algn="ctr" defTabSz="622300" latinLnBrk="1">
            <a:lnSpc>
              <a:spcPct val="80000"/>
            </a:lnSpc>
            <a:spcBef>
              <a:spcPct val="0"/>
            </a:spcBef>
            <a:spcAft>
              <a:spcPct val="35000"/>
            </a:spcAft>
            <a:buNone/>
          </a:pPr>
          <a:r>
            <a:rPr lang="en-US" altLang="ko-KR" sz="1400" b="1" kern="1200">
              <a:latin typeface="Arial" panose="020B0604020202020204" pitchFamily="34" charset="0"/>
              <a:cs typeface="Arial" panose="020B0604020202020204" pitchFamily="34" charset="0"/>
            </a:rPr>
            <a:t>(NAND Flash)</a:t>
          </a:r>
          <a:endParaRPr lang="ko-KR" altLang="en-US" sz="1400" b="1" kern="1200">
            <a:latin typeface="Arial" panose="020B0604020202020204" pitchFamily="34" charset="0"/>
            <a:cs typeface="Arial" panose="020B0604020202020204" pitchFamily="34" charset="0"/>
          </a:endParaRPr>
        </a:p>
      </dsp:txBody>
      <dsp:txXfrm>
        <a:off x="693321" y="1385842"/>
        <a:ext cx="1502197" cy="461947"/>
      </dsp:txXfrm>
    </dsp:sp>
    <dsp:sp modelId="{FC361F89-D5C3-42B8-B4EA-2BD89A528549}">
      <dsp:nvSpPr>
        <dsp:cNvPr id="0" name=""/>
        <dsp:cNvSpPr/>
      </dsp:nvSpPr>
      <dsp:spPr>
        <a:xfrm>
          <a:off x="0" y="1847789"/>
          <a:ext cx="2888841" cy="461947"/>
        </a:xfrm>
        <a:prstGeom prst="trapezoid">
          <a:avLst>
            <a:gd name="adj" fmla="val 62536"/>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latinLnBrk="1">
            <a:lnSpc>
              <a:spcPct val="100000"/>
            </a:lnSpc>
            <a:spcBef>
              <a:spcPct val="0"/>
            </a:spcBef>
            <a:spcAft>
              <a:spcPct val="35000"/>
            </a:spcAft>
            <a:buNone/>
          </a:pPr>
          <a:r>
            <a:rPr lang="en-US" altLang="ko-KR" sz="1400" b="1" kern="1200">
              <a:latin typeface="Arial" panose="020B0604020202020204" pitchFamily="34" charset="0"/>
              <a:cs typeface="Arial" panose="020B0604020202020204" pitchFamily="34" charset="0"/>
            </a:rPr>
            <a:t>HDD</a:t>
          </a:r>
          <a:endParaRPr lang="ko-KR" altLang="en-US" sz="1400" b="1" kern="1200">
            <a:latin typeface="Arial" panose="020B0604020202020204" pitchFamily="34" charset="0"/>
            <a:cs typeface="Arial" panose="020B0604020202020204" pitchFamily="34" charset="0"/>
          </a:endParaRPr>
        </a:p>
      </dsp:txBody>
      <dsp:txXfrm>
        <a:off x="505547" y="1847789"/>
        <a:ext cx="1877746" cy="46194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0.57789</cdr:x>
      <cdr:y>0.10503</cdr:y>
    </cdr:from>
    <cdr:to>
      <cdr:x>0.77604</cdr:x>
      <cdr:y>0.2272</cdr:y>
    </cdr:to>
    <cdr:sp macro="" textlink="">
      <cdr:nvSpPr>
        <cdr:cNvPr id="2" name="TextBox 1">
          <a:extLst xmlns:a="http://schemas.openxmlformats.org/drawingml/2006/main">
            <a:ext uri="{FF2B5EF4-FFF2-40B4-BE49-F238E27FC236}">
              <a16:creationId xmlns:a16="http://schemas.microsoft.com/office/drawing/2014/main" id="{310C0A7F-03E1-6957-A937-B4D21555D0B6}"/>
            </a:ext>
          </a:extLst>
        </cdr:cNvPr>
        <cdr:cNvSpPr txBox="1"/>
      </cdr:nvSpPr>
      <cdr:spPr>
        <a:xfrm xmlns:a="http://schemas.openxmlformats.org/drawingml/2006/main">
          <a:off x="4086460" y="222846"/>
          <a:ext cx="1401232" cy="2591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altLang="ko-KR" sz="1200" dirty="0">
              <a:latin typeface="Arial" panose="020B0604020202020204" pitchFamily="34" charset="0"/>
              <a:ea typeface="맑은 고딕" panose="020B0503020000020004" pitchFamily="50" charset="-127"/>
              <a:cs typeface="Arial" panose="020B0604020202020204" pitchFamily="34" charset="0"/>
            </a:rPr>
            <a:t>μ</a:t>
          </a:r>
          <a:r>
            <a:rPr lang="en-US" altLang="ko-KR" sz="1200" dirty="0">
              <a:latin typeface="Arial" panose="020B0604020202020204" pitchFamily="34" charset="0"/>
              <a:ea typeface="맑은 고딕" panose="020B0503020000020004" pitchFamily="50" charset="-127"/>
              <a:cs typeface="Arial" panose="020B0604020202020204" pitchFamily="34" charset="0"/>
            </a:rPr>
            <a:t>=10</a:t>
          </a:r>
          <a:r>
            <a:rPr lang="en-US" altLang="ko-KR" sz="1200" baseline="30000" dirty="0">
              <a:latin typeface="Arial" panose="020B0604020202020204" pitchFamily="34" charset="0"/>
              <a:ea typeface="맑은 고딕" panose="020B0503020000020004" pitchFamily="50" charset="-127"/>
              <a:cs typeface="Arial" panose="020B0604020202020204" pitchFamily="34" charset="0"/>
            </a:rPr>
            <a:t>9, </a:t>
          </a:r>
          <a:r>
            <a:rPr lang="el-GR" altLang="ko-KR" sz="1200" dirty="0">
              <a:latin typeface="Arial" panose="020B0604020202020204" pitchFamily="34" charset="0"/>
              <a:cs typeface="Arial" panose="020B0604020202020204" pitchFamily="34" charset="0"/>
            </a:rPr>
            <a:t>σ</a:t>
          </a:r>
          <a:r>
            <a:rPr lang="en-US" altLang="ko-KR" sz="1200" dirty="0">
              <a:latin typeface="Arial" panose="020B0604020202020204" pitchFamily="34" charset="0"/>
              <a:cs typeface="Arial" panose="020B0604020202020204" pitchFamily="34" charset="0"/>
            </a:rPr>
            <a:t>=0.2x10</a:t>
          </a:r>
          <a:r>
            <a:rPr lang="en-US" altLang="ko-KR" sz="1200" baseline="30000" dirty="0">
              <a:latin typeface="Arial" panose="020B0604020202020204" pitchFamily="34" charset="0"/>
              <a:cs typeface="Arial" panose="020B0604020202020204" pitchFamily="34" charset="0"/>
            </a:rPr>
            <a:t>9</a:t>
          </a:r>
          <a:endParaRPr lang="ko-KR" altLang="en-US" sz="12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51CD1E-9300-41DC-A37A-4937316C0E1B}" type="datetimeFigureOut">
              <a:rPr lang="en-US" smtClean="0"/>
              <a:t>11/13/2024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F937E8-37B0-431A-9258-A33D6755D072}" type="slidenum">
              <a:rPr lang="en-US" smtClean="0"/>
              <a:t>‹#›</a:t>
            </a:fld>
            <a:endParaRPr lang="en-US"/>
          </a:p>
        </p:txBody>
      </p:sp>
    </p:spTree>
    <p:extLst>
      <p:ext uri="{BB962C8B-B14F-4D97-AF65-F5344CB8AC3E}">
        <p14:creationId xmlns:p14="http://schemas.microsoft.com/office/powerpoint/2010/main" val="1979412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F08C0-1787-46AE-829B-5F4B6EB439E8}"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BD932-4BD1-4C53-820D-24D32831AB97}" type="slidenum">
              <a:rPr lang="en-US" smtClean="0"/>
              <a:t>‹#›</a:t>
            </a:fld>
            <a:endParaRPr lang="en-US"/>
          </a:p>
        </p:txBody>
      </p:sp>
    </p:spTree>
    <p:extLst>
      <p:ext uri="{BB962C8B-B14F-4D97-AF65-F5344CB8AC3E}">
        <p14:creationId xmlns:p14="http://schemas.microsoft.com/office/powerpoint/2010/main" val="952351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59ABD932-4BD1-4C53-820D-24D32831AB97}" type="slidenum">
              <a:rPr lang="en-US" smtClean="0"/>
              <a:t>1</a:t>
            </a:fld>
            <a:endParaRPr lang="en-US"/>
          </a:p>
        </p:txBody>
      </p:sp>
    </p:spTree>
    <p:extLst>
      <p:ext uri="{BB962C8B-B14F-4D97-AF65-F5344CB8AC3E}">
        <p14:creationId xmlns:p14="http://schemas.microsoft.com/office/powerpoint/2010/main" val="2956273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once we get into designing the proper Error Correction Codes for MLC memory, we figured out that it’s crucial to pay attention to the cell boundary.</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This means, no matter if the errors are limited or unlimited in magnitude, most of them show up as “single-cell errors”.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that is to say, it’s pretty rare for errors to go beyond a cell boundary.</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with this in mind, we have 7 types of single-cell errors in 8LC memory, including 3 single errors, 2 double adjacent errors, 1 double non-adjacent error, and 1 triple error.</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before we start constructing Error Correction Codes for these 7 error types, we should get what Error Correction Codes are and how does they work.</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12</a:t>
            </a:fld>
            <a:endParaRPr lang="en-US"/>
          </a:p>
        </p:txBody>
      </p:sp>
    </p:spTree>
    <p:extLst>
      <p:ext uri="{BB962C8B-B14F-4D97-AF65-F5344CB8AC3E}">
        <p14:creationId xmlns:p14="http://schemas.microsoft.com/office/powerpoint/2010/main" val="208026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ECC basically works by adding redundant data to the original data.</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this helps in detecting and correcting any errors, when the data is read from memory later on.</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actually, there are various types of ECC, each with different encoding and decoding methods, but our proposed codes are based on linear block codes.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13</a:t>
            </a:fld>
            <a:endParaRPr lang="en-US"/>
          </a:p>
        </p:txBody>
      </p:sp>
    </p:spTree>
    <p:extLst>
      <p:ext uri="{BB962C8B-B14F-4D97-AF65-F5344CB8AC3E}">
        <p14:creationId xmlns:p14="http://schemas.microsoft.com/office/powerpoint/2010/main" val="615042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So first off, linear block codes encode data by multiplying the original data with a G-matrix, and this creates a codeword, which consists of data and redundancy.</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So, the encoding process involves appending redundancy to the original data, and then storing this in memory.</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And decoding is a bit more complicated, first we read codeword from memory and multiply it with a transpose of H-matrix, to produce a vector known as the “syndrome”.</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Next, we look for a column in the H-matrix that matches the syndrome.</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So here the third column matches the syndrome, and this means that there is an error at this position, so we can correct the data by flipping the third bit in the original data.</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14</a:t>
            </a:fld>
            <a:endParaRPr lang="en-US"/>
          </a:p>
        </p:txBody>
      </p:sp>
    </p:spTree>
    <p:extLst>
      <p:ext uri="{BB962C8B-B14F-4D97-AF65-F5344CB8AC3E}">
        <p14:creationId xmlns:p14="http://schemas.microsoft.com/office/powerpoint/2010/main" val="1949334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Anyway, the key point to remember is that an error in the nth bit will produce a syndrome identical to the nth column in the H-matrix.</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plus, if there is a multiple-bit error, the resulting syndrome will be the same as the exclusive OR operation of the columns, corresponding to the error positions.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But in this case, the syndrome matches the second column of the H-matrix, so we mis-identify that this is a single error at the second bit, even though this is indeed a double error at the third and fourth bits.</a:t>
            </a: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we eventually </a:t>
            </a:r>
            <a:r>
              <a:rPr lang="en-US" altLang="ko-KR" sz="1800" kern="100" err="1">
                <a:effectLst/>
                <a:latin typeface="맑은 고딕" panose="020B0503020000020004" pitchFamily="50" charset="-127"/>
                <a:ea typeface="맑은 고딕" panose="020B0503020000020004" pitchFamily="50" charset="-127"/>
                <a:cs typeface="Times New Roman" panose="02020603050405020304" pitchFamily="18" charset="0"/>
              </a:rPr>
              <a:t>miscorrect</a:t>
            </a: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 the data.</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15</a:t>
            </a:fld>
            <a:endParaRPr lang="en-US"/>
          </a:p>
        </p:txBody>
      </p:sp>
    </p:spTree>
    <p:extLst>
      <p:ext uri="{BB962C8B-B14F-4D97-AF65-F5344CB8AC3E}">
        <p14:creationId xmlns:p14="http://schemas.microsoft.com/office/powerpoint/2010/main" val="3906595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this means that if the exclusive OR results of multiple columns, differ from every single column in the H-matrix and also unique, we can successfully spot the error.</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16</a:t>
            </a:fld>
            <a:endParaRPr lang="en-US"/>
          </a:p>
        </p:txBody>
      </p:sp>
    </p:spTree>
    <p:extLst>
      <p:ext uri="{BB962C8B-B14F-4D97-AF65-F5344CB8AC3E}">
        <p14:creationId xmlns:p14="http://schemas.microsoft.com/office/powerpoint/2010/main" val="1929921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we started by checking if every single cell error in 8LC memory could produce its own unique syndrome.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In a memory block of 64-bit data plus 8-bit redundancy, consisting of 24 cells, we have 255 nonzero syndromes.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there are 168 single cell error patterns in the memory block, because each of the 24 cells can experience 7 different kinds of single cell errors.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as the number of error patterns is less than the number of nonzero syndromes, it is possible to assign a unique syndrome to each of the 168 error patterns.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17</a:t>
            </a:fld>
            <a:endParaRPr lang="en-US"/>
          </a:p>
        </p:txBody>
      </p:sp>
    </p:spTree>
    <p:extLst>
      <p:ext uri="{BB962C8B-B14F-4D97-AF65-F5344CB8AC3E}">
        <p14:creationId xmlns:p14="http://schemas.microsoft.com/office/powerpoint/2010/main" val="2865348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given what we know about linear block codes, the H-matrix has to follow these properties.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Number 1, every column must be nonzero, and this make sense because a zero syndrome would imply that there is no error.</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Number 2, each column must be unique, and this is also clear as syndromes resulting from single errors must be distinct.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Number 3 is particularly important for our scheme.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the sum of any two or three columns within the cell boundaries must be nonzero and unique, and this is a key to ensure that syndromes from double or triple errors, are also distinct.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18</a:t>
            </a:fld>
            <a:endParaRPr lang="en-US"/>
          </a:p>
        </p:txBody>
      </p:sp>
    </p:spTree>
    <p:extLst>
      <p:ext uri="{BB962C8B-B14F-4D97-AF65-F5344CB8AC3E}">
        <p14:creationId xmlns:p14="http://schemas.microsoft.com/office/powerpoint/2010/main" val="1019911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next, we need to find an H-matrix that satisfies these conditions.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we start by placing an Identity matrix on the far right to make SELCC a systematic code, and then, allocate consequent symbols with a specific size of stride.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You can refer to our paper for a detailed explanation of this construction process.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19</a:t>
            </a:fld>
            <a:endParaRPr lang="en-US"/>
          </a:p>
        </p:txBody>
      </p:sp>
    </p:spTree>
    <p:extLst>
      <p:ext uri="{BB962C8B-B14F-4D97-AF65-F5344CB8AC3E}">
        <p14:creationId xmlns:p14="http://schemas.microsoft.com/office/powerpoint/2010/main" val="830941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here is the hardware implementation of SELCC, and we just illustrated the decoder logic here because the encoder part is pretty much similar to that used in conventional ECC schemes like SEC-DED.</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the decoder basically made up of three steps, so first we generate a syndrome by multiplying the H-matrix with the codeword.</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then we match up the syndrome we got with four particular syndromes for every bit spot, to see if there is an error in this bit.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We used 4 comparators here, because the single-cell error could be a one single error at this position, or two double errors including here, or a one triple error including here.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if any of these comparisons match, we correct the error by inverting the corresponding bit.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20</a:t>
            </a:fld>
            <a:endParaRPr lang="en-US"/>
          </a:p>
        </p:txBody>
      </p:sp>
    </p:spTree>
    <p:extLst>
      <p:ext uri="{BB962C8B-B14F-4D97-AF65-F5344CB8AC3E}">
        <p14:creationId xmlns:p14="http://schemas.microsoft.com/office/powerpoint/2010/main" val="842413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finally, this table highlights, just how effective SELCC is, at correcting single-cell errors in 8LC memories.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The previous schemes and SELCC have the same redundancy ratio, meaning that they all use 8 redundancy bits for every 64-bit data, but what sets SELCC apart is its 100% capability to correct all types of single-cell errors.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21</a:t>
            </a:fld>
            <a:endParaRPr lang="en-US"/>
          </a:p>
        </p:txBody>
      </p:sp>
    </p:spTree>
    <p:extLst>
      <p:ext uri="{BB962C8B-B14F-4D97-AF65-F5344CB8AC3E}">
        <p14:creationId xmlns:p14="http://schemas.microsoft.com/office/powerpoint/2010/main" val="146081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There are some new types of memory technologies like Phase Change Memory, or Resistive RAM, and</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these technologies are getting a lot of research attention these days, because the usual memory, DRAM, is encountering some limitations.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Actually, the SELCC works with all sorts of MLC memories, but to keep things straightforward, I’ll just focus on Phase Change Memory.</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anyway, PCM uses a special material that can exist in two stable forms, named as crystalline and amorphous, and these states have a wide difference in resistance range.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3</a:t>
            </a:fld>
            <a:endParaRPr lang="en-US"/>
          </a:p>
        </p:txBody>
      </p:sp>
    </p:spTree>
    <p:extLst>
      <p:ext uri="{BB962C8B-B14F-4D97-AF65-F5344CB8AC3E}">
        <p14:creationId xmlns:p14="http://schemas.microsoft.com/office/powerpoint/2010/main" val="2364572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now, I’ll move on to the evaluation part.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We used 3 key metrics, reliability, endurance, and hardware overheads to assess the effectiveness and overheads of SELCC compared to previous ECC schemes.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23</a:t>
            </a:fld>
            <a:endParaRPr lang="en-US"/>
          </a:p>
        </p:txBody>
      </p:sp>
    </p:spTree>
    <p:extLst>
      <p:ext uri="{BB962C8B-B14F-4D97-AF65-F5344CB8AC3E}">
        <p14:creationId xmlns:p14="http://schemas.microsoft.com/office/powerpoint/2010/main" val="1654650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first, we ran some simulations to check on reliability.</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during the simulation, we injected errors at random spots within a 72-bit codeword, and these could cause either a single-cell error or a double-cell error.</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we repeated this error injection process a million times.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24</a:t>
            </a:fld>
            <a:endParaRPr lang="en-US"/>
          </a:p>
        </p:txBody>
      </p:sp>
    </p:spTree>
    <p:extLst>
      <p:ext uri="{BB962C8B-B14F-4D97-AF65-F5344CB8AC3E}">
        <p14:creationId xmlns:p14="http://schemas.microsoft.com/office/powerpoint/2010/main" val="2840030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this table shows how well each scheme did, at correcting single-cell errors.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The figures in brackets are about Silent Data Corruption, meaning that errors got either incorrectly corrected or not corrected.</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the big takeaway is that SELCC achieves a 100% correction capability and a 0% SDC probability across in every case.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25</a:t>
            </a:fld>
            <a:endParaRPr lang="en-US"/>
          </a:p>
        </p:txBody>
      </p:sp>
    </p:spTree>
    <p:extLst>
      <p:ext uri="{BB962C8B-B14F-4D97-AF65-F5344CB8AC3E}">
        <p14:creationId xmlns:p14="http://schemas.microsoft.com/office/powerpoint/2010/main" val="451353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the following table also focusses on correction capabilities, but now it’s about handling double-cell errors.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We’ve just marked the SDC rates here, because the ability to fix these errors is, either zero or close to it for all these schemes.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as you can see here, SELCC’s SDC rate is not minimal but is reasonable, considering that SELCC can guarantee 100% correction capability for single-cell errors.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26</a:t>
            </a:fld>
            <a:endParaRPr lang="en-US"/>
          </a:p>
        </p:txBody>
      </p:sp>
    </p:spTree>
    <p:extLst>
      <p:ext uri="{BB962C8B-B14F-4D97-AF65-F5344CB8AC3E}">
        <p14:creationId xmlns:p14="http://schemas.microsoft.com/office/powerpoint/2010/main" val="4075718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Next, we checked how much SELCC could improve the memory endurance.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for our estimates, we assumed that each cell can handle an average of 1 billion write cycles, with a 20% of Coefficient of variation.</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then we calculated the maximum number of write cycles before, 99.99% of cells in the codewords would be free of defects.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without SELCC, memory could handle up to 1.1 billion write cycles before reaching our set limit.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But when SELCC is applied, this number jumps to 3.52 billion write cycles, marking 3.2 times increase in endurance.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27</a:t>
            </a:fld>
            <a:endParaRPr lang="en-US"/>
          </a:p>
        </p:txBody>
      </p:sp>
    </p:spTree>
    <p:extLst>
      <p:ext uri="{BB962C8B-B14F-4D97-AF65-F5344CB8AC3E}">
        <p14:creationId xmlns:p14="http://schemas.microsoft.com/office/powerpoint/2010/main" val="900413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finally, we measured some hardware overheads like latency, area, and power consumption for both the encoder and decoder logic.</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what you’ll see here is that SELCC either matches, or slightly exceeds the overheads of earlier schemes, but only by a tiny bit.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28</a:t>
            </a:fld>
            <a:endParaRPr lang="en-US"/>
          </a:p>
        </p:txBody>
      </p:sp>
    </p:spTree>
    <p:extLst>
      <p:ext uri="{BB962C8B-B14F-4D97-AF65-F5344CB8AC3E}">
        <p14:creationId xmlns:p14="http://schemas.microsoft.com/office/powerpoint/2010/main" val="3171589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So, to summarize, MLC PCM is a promising new memory technology with great potential for use as SCM, but it has got issues like decreased endurance and reliability.</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So, we propose SELCC, an ECC scheme designed to correct all single-cell errors in 8LC memory.</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And we believe that our approach will greatly improve both reliability and endurance, all while keeping overheads minimal.</a:t>
            </a:r>
          </a:p>
          <a:p>
            <a:pPr marL="342900" marR="0" lvl="0" indent="-342900" algn="just" defTabSz="914400" rtl="0" eaLnBrk="1" fontAlgn="auto" latinLnBrk="1" hangingPunct="1">
              <a:lnSpc>
                <a:spcPct val="107000"/>
              </a:lnSpc>
              <a:spcBef>
                <a:spcPts val="0"/>
              </a:spcBef>
              <a:spcAft>
                <a:spcPts val="800"/>
              </a:spcAft>
              <a:buClrTx/>
              <a:buSzTx/>
              <a:buFont typeface="+mj-lt"/>
              <a:buAutoNum type="arabicParenBoth"/>
              <a:tabLst/>
              <a:defRPr/>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And this concludes my presentation. Thank you.</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algn="l"/>
            <a:endParaRPr lang="ko-KR" altLang="en-US"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29</a:t>
            </a:fld>
            <a:endParaRPr lang="en-US"/>
          </a:p>
        </p:txBody>
      </p:sp>
    </p:spTree>
    <p:extLst>
      <p:ext uri="{BB962C8B-B14F-4D97-AF65-F5344CB8AC3E}">
        <p14:creationId xmlns:p14="http://schemas.microsoft.com/office/powerpoint/2010/main" val="2748063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that concludes my presentation. Thank you.</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31</a:t>
            </a:fld>
            <a:endParaRPr lang="en-US"/>
          </a:p>
        </p:txBody>
      </p:sp>
    </p:spTree>
    <p:extLst>
      <p:ext uri="{BB962C8B-B14F-4D97-AF65-F5344CB8AC3E}">
        <p14:creationId xmlns:p14="http://schemas.microsoft.com/office/powerpoint/2010/main" val="3403561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a:latin typeface="Arial" panose="020B0604020202020204" pitchFamily="34" charset="0"/>
                <a:cs typeface="Arial" panose="020B0604020202020204" pitchFamily="34" charset="0"/>
              </a:rPr>
              <a:t>These are the prior ECC schemes that we’ve compared to SELCC.</a:t>
            </a:r>
          </a:p>
          <a:p>
            <a:pPr algn="l"/>
            <a:r>
              <a:rPr lang="en-US" altLang="ko-KR">
                <a:latin typeface="Arial" panose="020B0604020202020204" pitchFamily="34" charset="0"/>
                <a:cs typeface="Arial" panose="020B0604020202020204" pitchFamily="34" charset="0"/>
              </a:rPr>
              <a:t>So, SEC-DED can only correct single errors, which means it cannot correct DAE or DNE or TAE.</a:t>
            </a:r>
          </a:p>
          <a:p>
            <a:pPr algn="l"/>
            <a:r>
              <a:rPr lang="en-US" altLang="ko-KR">
                <a:latin typeface="Arial" panose="020B0604020202020204" pitchFamily="34" charset="0"/>
                <a:cs typeface="Arial" panose="020B0604020202020204" pitchFamily="34" charset="0"/>
              </a:rPr>
              <a:t>And SEC-DAEC correct single errors and DAEs, so it cannot correct DNE or TAE.</a:t>
            </a:r>
          </a:p>
          <a:p>
            <a:pPr algn="l"/>
            <a:r>
              <a:rPr lang="en-US" altLang="ko-KR">
                <a:latin typeface="Arial" panose="020B0604020202020204" pitchFamily="34" charset="0"/>
                <a:cs typeface="Arial" panose="020B0604020202020204" pitchFamily="34" charset="0"/>
              </a:rPr>
              <a:t>And finally, SEC-DAEC-TAEC can correct single errors, DAEs, and also TAEs, but it cannot correct DNE.</a:t>
            </a:r>
          </a:p>
          <a:p>
            <a:pPr algn="l"/>
            <a:r>
              <a:rPr lang="en-US" altLang="ko-KR">
                <a:latin typeface="Arial" panose="020B0604020202020204" pitchFamily="34" charset="0"/>
                <a:cs typeface="Arial" panose="020B0604020202020204" pitchFamily="34" charset="0"/>
              </a:rPr>
              <a:t>So, SELCC is the only scheme that are able to correct these single-cell errors.</a:t>
            </a:r>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32</a:t>
            </a:fld>
            <a:endParaRPr lang="en-US"/>
          </a:p>
        </p:txBody>
      </p:sp>
    </p:spTree>
    <p:extLst>
      <p:ext uri="{BB962C8B-B14F-4D97-AF65-F5344CB8AC3E}">
        <p14:creationId xmlns:p14="http://schemas.microsoft.com/office/powerpoint/2010/main" val="1737441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33</a:t>
            </a:fld>
            <a:endParaRPr lang="en-US"/>
          </a:p>
        </p:txBody>
      </p:sp>
    </p:spTree>
    <p:extLst>
      <p:ext uri="{BB962C8B-B14F-4D97-AF65-F5344CB8AC3E}">
        <p14:creationId xmlns:p14="http://schemas.microsoft.com/office/powerpoint/2010/main" val="2590421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PCM also has the potential to offer greater storage capacity by using multi-level cells.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We can divide the resistance range of the cell into more than 2 levels, and this way, it is possible to store multiple bits in just one cell.</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here the figure on the left shows a 4-level cell, and the one on the right shows an 8-level cell.</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4</a:t>
            </a:fld>
            <a:endParaRPr lang="en-US"/>
          </a:p>
        </p:txBody>
      </p:sp>
    </p:spTree>
    <p:extLst>
      <p:ext uri="{BB962C8B-B14F-4D97-AF65-F5344CB8AC3E}">
        <p14:creationId xmlns:p14="http://schemas.microsoft.com/office/powerpoint/2010/main" val="1457310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a:latin typeface="Arial" panose="020B0604020202020204" pitchFamily="34" charset="0"/>
                <a:cs typeface="Arial" panose="020B0604020202020204" pitchFamily="34" charset="0"/>
              </a:rPr>
              <a:t>Here is the binary form of SELCC H-matrix.</a:t>
            </a:r>
            <a:endParaRPr lang="ko-KR" altLang="en-US">
              <a:latin typeface="Arial" panose="020B0604020202020204" pitchFamily="34" charset="0"/>
              <a:cs typeface="Arial" panose="020B0604020202020204" pitchFamily="34" charset="0"/>
            </a:endParaRPr>
          </a:p>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34</a:t>
            </a:fld>
            <a:endParaRPr lang="en-US"/>
          </a:p>
        </p:txBody>
      </p:sp>
    </p:spTree>
    <p:extLst>
      <p:ext uri="{BB962C8B-B14F-4D97-AF65-F5344CB8AC3E}">
        <p14:creationId xmlns:p14="http://schemas.microsoft.com/office/powerpoint/2010/main" val="139423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a:latin typeface="Arial" panose="020B0604020202020204" pitchFamily="34" charset="0"/>
                <a:cs typeface="Arial" panose="020B0604020202020204" pitchFamily="34" charset="0"/>
              </a:rPr>
              <a:t>Here is the overall reliability results against single 8LC errors.</a:t>
            </a:r>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35</a:t>
            </a:fld>
            <a:endParaRPr lang="en-US"/>
          </a:p>
        </p:txBody>
      </p:sp>
    </p:spTree>
    <p:extLst>
      <p:ext uri="{BB962C8B-B14F-4D97-AF65-F5344CB8AC3E}">
        <p14:creationId xmlns:p14="http://schemas.microsoft.com/office/powerpoint/2010/main" val="2732289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a:latin typeface="Arial" panose="020B0604020202020204" pitchFamily="34" charset="0"/>
                <a:cs typeface="Arial" panose="020B0604020202020204" pitchFamily="34" charset="0"/>
              </a:rPr>
              <a:t>Here is the overall reliability results against double 8LC errors.</a:t>
            </a:r>
            <a:endParaRPr lang="ko-KR" altLang="en-US">
              <a:latin typeface="Arial" panose="020B0604020202020204" pitchFamily="34" charset="0"/>
              <a:cs typeface="Arial" panose="020B0604020202020204" pitchFamily="34" charset="0"/>
            </a:endParaRPr>
          </a:p>
          <a:p>
            <a:pPr algn="l"/>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36</a:t>
            </a:fld>
            <a:endParaRPr lang="en-US"/>
          </a:p>
        </p:txBody>
      </p:sp>
    </p:spTree>
    <p:extLst>
      <p:ext uri="{BB962C8B-B14F-4D97-AF65-F5344CB8AC3E}">
        <p14:creationId xmlns:p14="http://schemas.microsoft.com/office/powerpoint/2010/main" val="607102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endParaRPr lang="ko-KR" altLang="en-US" dirty="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37</a:t>
            </a:fld>
            <a:endParaRPr lang="en-US"/>
          </a:p>
        </p:txBody>
      </p:sp>
    </p:spTree>
    <p:extLst>
      <p:ext uri="{BB962C8B-B14F-4D97-AF65-F5344CB8AC3E}">
        <p14:creationId xmlns:p14="http://schemas.microsoft.com/office/powerpoint/2010/main" val="2293149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sz="1800">
                <a:effectLst/>
                <a:ea typeface="나눔스퀘어 네오 Regular" panose="00000500000000000000" pitchFamily="2" charset="-127"/>
              </a:rPr>
              <a:t>So, we tried to find the maximum cell write cycles where 99.99% of codewords have no defective cells, and without SELCC, there is no way to correct wear-out cells, so all 24 cells in a codeword should be correct.</a:t>
            </a:r>
          </a:p>
          <a:p>
            <a:pPr algn="l"/>
            <a:r>
              <a:rPr lang="en-US" altLang="ko-KR" sz="1800">
                <a:effectLst/>
                <a:ea typeface="나눔스퀘어 네오 Regular" panose="00000500000000000000" pitchFamily="2" charset="-127"/>
              </a:rPr>
              <a:t>So each cell's non wear-out probabilities must be bigger than 99.9996, which means that wear-out probabilities should be smaller than 0.0004.</a:t>
            </a:r>
          </a:p>
          <a:p>
            <a:pPr algn="l"/>
            <a:r>
              <a:rPr lang="en-US" altLang="ko-KR" sz="1800">
                <a:effectLst/>
                <a:ea typeface="나눔스퀘어 네오 Regular" panose="00000500000000000000" pitchFamily="2" charset="-127"/>
              </a:rPr>
              <a:t>And this limits the maximum write cycles to 1.1E+08 (1.1 times ten to the eighth power), even though the mean value of cell write cycles is 10^9.</a:t>
            </a:r>
          </a:p>
          <a:p>
            <a:pPr algn="l"/>
            <a:r>
              <a:rPr lang="en-US" altLang="ko-KR" sz="1800">
                <a:effectLst/>
                <a:ea typeface="나눔스퀘어 네오 Regular" panose="00000500000000000000" pitchFamily="2" charset="-127"/>
              </a:rPr>
              <a:t>And so, in the same way, with SELCC, 23 out of 24 cells in a codeword must be correct, so the wear-out probabilities must be smaller than 0.06, and this increases the maximum write cycles to 3.52E+08, which is a 3.2 times improvement in endurance.</a:t>
            </a:r>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38</a:t>
            </a:fld>
            <a:endParaRPr lang="en-US"/>
          </a:p>
        </p:txBody>
      </p:sp>
    </p:spTree>
    <p:extLst>
      <p:ext uri="{BB962C8B-B14F-4D97-AF65-F5344CB8AC3E}">
        <p14:creationId xmlns:p14="http://schemas.microsoft.com/office/powerpoint/2010/main" val="4233010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sz="1800">
                <a:effectLst/>
                <a:ea typeface="나눔스퀘어 네오 Regular" panose="00000500000000000000" pitchFamily="2" charset="-127"/>
              </a:rPr>
              <a:t>Actually, SCM can be utilized in mainly three specific ways.</a:t>
            </a:r>
          </a:p>
          <a:p>
            <a:pPr algn="l"/>
            <a:r>
              <a:rPr lang="en-US" altLang="ko-KR" sz="1800">
                <a:effectLst/>
                <a:ea typeface="나눔스퀘어 네오 Regular" panose="00000500000000000000" pitchFamily="2" charset="-127"/>
              </a:rPr>
              <a:t>The first one is using SCM as tier-0 memory in storage systems, so place the hottest data on SCM, and the rest to NAND flash</a:t>
            </a:r>
            <a:endParaRPr lang="ko-KR" altLang="en-US">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39</a:t>
            </a:fld>
            <a:endParaRPr lang="en-US"/>
          </a:p>
        </p:txBody>
      </p:sp>
    </p:spTree>
    <p:extLst>
      <p:ext uri="{BB962C8B-B14F-4D97-AF65-F5344CB8AC3E}">
        <p14:creationId xmlns:p14="http://schemas.microsoft.com/office/powerpoint/2010/main" val="732214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sz="1800">
                <a:effectLst/>
                <a:ea typeface="나눔스퀘어 네오 Regular" panose="00000500000000000000" pitchFamily="2" charset="-127"/>
              </a:rPr>
              <a:t>Second one would be using SCM as a high-capacity cache between DRAM and the NAND flash.</a:t>
            </a:r>
          </a:p>
        </p:txBody>
      </p:sp>
      <p:sp>
        <p:nvSpPr>
          <p:cNvPr id="4" name="슬라이드 번호 개체 틀 3"/>
          <p:cNvSpPr>
            <a:spLocks noGrp="1"/>
          </p:cNvSpPr>
          <p:nvPr>
            <p:ph type="sldNum" sz="quarter" idx="5"/>
          </p:nvPr>
        </p:nvSpPr>
        <p:spPr/>
        <p:txBody>
          <a:bodyPr/>
          <a:lstStyle/>
          <a:p>
            <a:fld id="{59ABD932-4BD1-4C53-820D-24D32831AB97}" type="slidenum">
              <a:rPr lang="en-US" smtClean="0"/>
              <a:t>40</a:t>
            </a:fld>
            <a:endParaRPr lang="en-US"/>
          </a:p>
        </p:txBody>
      </p:sp>
    </p:spTree>
    <p:extLst>
      <p:ext uri="{BB962C8B-B14F-4D97-AF65-F5344CB8AC3E}">
        <p14:creationId xmlns:p14="http://schemas.microsoft.com/office/powerpoint/2010/main" val="2541194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sz="1800">
                <a:effectLst/>
                <a:ea typeface="나눔스퀘어 네오 Regular" panose="00000500000000000000" pitchFamily="2" charset="-127"/>
              </a:rPr>
              <a:t>And the last one is persistent memory at the server-side, which is also </a:t>
            </a:r>
            <a:r>
              <a:rPr lang="en-US" altLang="ko-KR" sz="1800" err="1">
                <a:effectLst/>
                <a:ea typeface="나눔스퀘어 네오 Regular" panose="00000500000000000000" pitchFamily="2" charset="-127"/>
              </a:rPr>
              <a:t>refered</a:t>
            </a:r>
            <a:r>
              <a:rPr lang="en-US" altLang="ko-KR" sz="1800">
                <a:effectLst/>
                <a:ea typeface="나눔스퀘어 네오 Regular" panose="00000500000000000000" pitchFamily="2" charset="-127"/>
              </a:rPr>
              <a:t> as PMEM.</a:t>
            </a:r>
          </a:p>
          <a:p>
            <a:pPr algn="l"/>
            <a:r>
              <a:rPr lang="en-US" altLang="ko-KR" sz="1800">
                <a:effectLst/>
                <a:ea typeface="나눔스퀘어 네오 Regular" panose="00000500000000000000" pitchFamily="2" charset="-127"/>
              </a:rPr>
              <a:t>So we have two modes for this case, either using DRAM as a cache for SCM, or using SCM as a second tier of memory next to DRAM.</a:t>
            </a:r>
          </a:p>
          <a:p>
            <a:pPr algn="l"/>
            <a:r>
              <a:rPr lang="en-US" altLang="ko-KR" sz="1800">
                <a:effectLst/>
                <a:ea typeface="나눔스퀘어 네오 Regular" panose="00000500000000000000" pitchFamily="2" charset="-127"/>
              </a:rPr>
              <a:t>And </a:t>
            </a:r>
            <a:r>
              <a:rPr lang="ko-KR" altLang="ko-KR" sz="1800" err="1">
                <a:effectLst/>
                <a:ea typeface="나눔스퀘어 네오 Regular" panose="00000500000000000000" pitchFamily="2" charset="-127"/>
              </a:rPr>
              <a:t>I</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think</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the</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best</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way</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to</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use</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Storage</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Class</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Memory</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really</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depends</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on</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what</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the</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workload</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is</a:t>
            </a:r>
            <a:r>
              <a:rPr lang="ko-KR" altLang="ko-KR" sz="1800">
                <a:effectLst/>
                <a:ea typeface="나눔스퀘어 네오 Regular" panose="00000500000000000000" pitchFamily="2" charset="-127"/>
              </a:rPr>
              <a:t> </a:t>
            </a:r>
            <a:r>
              <a:rPr lang="ko-KR" altLang="ko-KR" sz="1800" err="1">
                <a:effectLst/>
                <a:ea typeface="나눔스퀘어 네오 Regular" panose="00000500000000000000" pitchFamily="2" charset="-127"/>
              </a:rPr>
              <a:t>like</a:t>
            </a:r>
            <a:r>
              <a:rPr lang="ko-KR" altLang="ko-KR" sz="1800">
                <a:effectLst/>
                <a:ea typeface="나눔스퀘어 네오 Regular" panose="00000500000000000000" pitchFamily="2" charset="-127"/>
              </a:rPr>
              <a:t>.</a:t>
            </a:r>
            <a:endParaRPr lang="ko-KR" altLang="en-US" sz="1800">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41</a:t>
            </a:fld>
            <a:endParaRPr lang="en-US"/>
          </a:p>
        </p:txBody>
      </p:sp>
    </p:spTree>
    <p:extLst>
      <p:ext uri="{BB962C8B-B14F-4D97-AF65-F5344CB8AC3E}">
        <p14:creationId xmlns:p14="http://schemas.microsoft.com/office/powerpoint/2010/main" val="287676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one of the most exciting applications for this multi-level cell Phase Change Memory is a Storage Class Memory.</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This serves as a bridge between DRAM the main memory, and storage like SSDs.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by using MLC PCM as Storage Class Memory, we can really enhance the system performance due to its high capacity.</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5</a:t>
            </a:fld>
            <a:endParaRPr lang="en-US"/>
          </a:p>
        </p:txBody>
      </p:sp>
    </p:spTree>
    <p:extLst>
      <p:ext uri="{BB962C8B-B14F-4D97-AF65-F5344CB8AC3E}">
        <p14:creationId xmlns:p14="http://schemas.microsoft.com/office/powerpoint/2010/main" val="129872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However, there are few challenges in utilizing this MLC PCM, especially when it comes to reliability and endurance.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6</a:t>
            </a:fld>
            <a:endParaRPr lang="en-US"/>
          </a:p>
        </p:txBody>
      </p:sp>
    </p:spTree>
    <p:extLst>
      <p:ext uri="{BB962C8B-B14F-4D97-AF65-F5344CB8AC3E}">
        <p14:creationId xmlns:p14="http://schemas.microsoft.com/office/powerpoint/2010/main" val="403549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there are quite a few PCM errors that mess with its reliability and endurance, but we are going to focus on two main types as these are dominant.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The first one is limited magnitude errors caused by resistance drift, and this is when a cell’s resistance value slowly increases over time.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for example, with gray coding, a single level results in a single bit error.</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Anyway, these errors do not really change a cell’s value drastically, which is why we call them “limited magnitude” errors.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the other type is unlimited magnitude errors which happen because of cell wear-out.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Repeatedly changing a cell’s phase can create mechanical stress, limiting the number of write cycles a cell can endure, before it wears out.</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Wear-out may push a cell’s resistance value to the maximum, and this is why we call “unlimited magnitude” errors.</a:t>
            </a:r>
          </a:p>
          <a:p>
            <a:pPr marL="342900" marR="0" lvl="0" indent="-342900" algn="just" defTabSz="914400" rtl="0" eaLnBrk="1" fontAlgn="auto" latinLnBrk="1" hangingPunct="1">
              <a:lnSpc>
                <a:spcPct val="107000"/>
              </a:lnSpc>
              <a:spcBef>
                <a:spcPts val="0"/>
              </a:spcBef>
              <a:spcAft>
                <a:spcPts val="800"/>
              </a:spcAft>
              <a:buClrTx/>
              <a:buSzTx/>
              <a:buFont typeface="+mj-lt"/>
              <a:buAutoNum type="arabicParenBoth"/>
              <a:tabLst/>
              <a:defRPr/>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as I mentioned before, these two types of errors can really affect MLC memory in a negative way.</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7</a:t>
            </a:fld>
            <a:endParaRPr lang="en-US"/>
          </a:p>
        </p:txBody>
      </p:sp>
    </p:spTree>
    <p:extLst>
      <p:ext uri="{BB962C8B-B14F-4D97-AF65-F5344CB8AC3E}">
        <p14:creationId xmlns:p14="http://schemas.microsoft.com/office/powerpoint/2010/main" val="65937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Limited magnitude errors like resistance drift might slightly alter a cell’s value over time, which in turn can degrade memory reliability.</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also unlimited magnitude errors like cell wear out, can cut short the lifespan of the memory, especially because PCM cells have a limited number of write cycles.</a:t>
            </a:r>
          </a:p>
          <a:p>
            <a:pPr marL="342900" marR="0" lvl="0" indent="-342900" algn="just" defTabSz="914400" rtl="0" eaLnBrk="1" fontAlgn="auto" latinLnBrk="1" hangingPunct="1">
              <a:lnSpc>
                <a:spcPct val="107000"/>
              </a:lnSpc>
              <a:spcBef>
                <a:spcPts val="0"/>
              </a:spcBef>
              <a:spcAft>
                <a:spcPts val="800"/>
              </a:spcAft>
              <a:buClrTx/>
              <a:buSzTx/>
              <a:buFont typeface="+mj-lt"/>
              <a:buAutoNum type="arabicParenBoth"/>
              <a:tabLst/>
              <a:defRPr/>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And so, there have been a lot of solutions to tackle these reliability and endurance problems.</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0" lvl="0" indent="0" algn="just" latinLnBrk="1">
              <a:lnSpc>
                <a:spcPct val="107000"/>
              </a:lnSpc>
              <a:spcAft>
                <a:spcPts val="800"/>
              </a:spcAft>
              <a:buFont typeface="+mj-lt"/>
              <a:buNone/>
            </a:pP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a:p>
        </p:txBody>
      </p:sp>
      <p:sp>
        <p:nvSpPr>
          <p:cNvPr id="4" name="슬라이드 번호 개체 틀 3"/>
          <p:cNvSpPr>
            <a:spLocks noGrp="1"/>
          </p:cNvSpPr>
          <p:nvPr>
            <p:ph type="sldNum" sz="quarter" idx="5"/>
          </p:nvPr>
        </p:nvSpPr>
        <p:spPr/>
        <p:txBody>
          <a:bodyPr/>
          <a:lstStyle/>
          <a:p>
            <a:fld id="{59ABD932-4BD1-4C53-820D-24D32831AB97}" type="slidenum">
              <a:rPr lang="en-US" smtClean="0"/>
              <a:t>8</a:t>
            </a:fld>
            <a:endParaRPr lang="en-US"/>
          </a:p>
        </p:txBody>
      </p:sp>
    </p:spTree>
    <p:extLst>
      <p:ext uri="{BB962C8B-B14F-4D97-AF65-F5344CB8AC3E}">
        <p14:creationId xmlns:p14="http://schemas.microsoft.com/office/powerpoint/2010/main" val="2883002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So, for improving reliability, Error Correction Codes are a common go-to in memory systems.</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But this approach has a trade-off between its correction capability and other factors like decoding latency, redundancy ratio, and so on.</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So, earlier ECC solutions either fell short in correction capability or induce too much overhead to be practical for MLC memory.</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And another one is a remapping scheme, to boost endurance.</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This involves identifying worn-out cells, perhaps through a verify-after-write, and then remapping the damaged cell to a spare one.</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So in the end, to really make the most of MLC memory, we need effective solutions for both reliability and endurance.</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9</a:t>
            </a:fld>
            <a:endParaRPr lang="en-US"/>
          </a:p>
        </p:txBody>
      </p:sp>
    </p:spTree>
    <p:extLst>
      <p:ext uri="{BB962C8B-B14F-4D97-AF65-F5344CB8AC3E}">
        <p14:creationId xmlns:p14="http://schemas.microsoft.com/office/powerpoint/2010/main" val="610742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So, we propose to use smart Error Correction Codes, called SELCC, that can improve both the reliability and endurance of MLC memory.</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algn="just" latinLnBrk="1">
              <a:lnSpc>
                <a:spcPct val="107000"/>
              </a:lnSpc>
              <a:spcAft>
                <a:spcPts val="800"/>
              </a:spcAft>
              <a:buFont typeface="+mj-lt"/>
              <a:buAutoNum type="arabicParenBoth"/>
            </a:pPr>
            <a:r>
              <a:rPr lang="en-US" altLang="ko-KR" sz="1800" kern="100">
                <a:effectLst/>
                <a:latin typeface="맑은 고딕" panose="020B0503020000020004" pitchFamily="50" charset="-127"/>
                <a:ea typeface="맑은 고딕" panose="020B0503020000020004" pitchFamily="50" charset="-127"/>
                <a:cs typeface="Times New Roman" panose="02020603050405020304" pitchFamily="18" charset="0"/>
              </a:rPr>
              <a:t>This is because SELCC is not only capable of recovering data from resistance drift, so thereby providing better reliability, but can also recover data of worn-out cells, which means that it can also offer higher endurance.</a:t>
            </a:r>
            <a:endParaRPr lang="ko-KR" altLang="ko-KR" sz="1800" kern="100">
              <a:effectLst/>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4" name="슬라이드 번호 개체 틀 3"/>
          <p:cNvSpPr>
            <a:spLocks noGrp="1"/>
          </p:cNvSpPr>
          <p:nvPr>
            <p:ph type="sldNum" sz="quarter" idx="5"/>
          </p:nvPr>
        </p:nvSpPr>
        <p:spPr/>
        <p:txBody>
          <a:bodyPr/>
          <a:lstStyle/>
          <a:p>
            <a:fld id="{59ABD932-4BD1-4C53-820D-24D32831AB97}" type="slidenum">
              <a:rPr lang="en-US" smtClean="0"/>
              <a:t>11</a:t>
            </a:fld>
            <a:endParaRPr lang="en-US"/>
          </a:p>
        </p:txBody>
      </p:sp>
    </p:spTree>
    <p:extLst>
      <p:ext uri="{BB962C8B-B14F-4D97-AF65-F5344CB8AC3E}">
        <p14:creationId xmlns:p14="http://schemas.microsoft.com/office/powerpoint/2010/main" val="2322166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4505933"/>
            <a:ext cx="9144000" cy="430502"/>
          </a:xfrm>
          <a:prstGeom prst="rect">
            <a:avLst/>
          </a:prstGeom>
        </p:spPr>
        <p:txBody>
          <a:bodyPr>
            <a:normAutofit/>
          </a:bodyPr>
          <a:lstStyle>
            <a:lvl1pPr marL="0" indent="0" algn="ctr">
              <a:buNone/>
              <a:defRPr sz="2000" b="1" i="1">
                <a:solidFill>
                  <a:srgbClr val="FF0000"/>
                </a:solidFill>
                <a:latin typeface="+mn-lt"/>
              </a:defRPr>
            </a:lvl1pPr>
          </a:lstStyle>
          <a:p>
            <a:pPr lvl="0"/>
            <a:r>
              <a:rPr lang="en-US" noProof="0"/>
              <a:t>Logos are allowed on this page only!</a:t>
            </a:r>
          </a:p>
        </p:txBody>
      </p:sp>
      <p:sp>
        <p:nvSpPr>
          <p:cNvPr id="15" name="Text Placeholder 14"/>
          <p:cNvSpPr>
            <a:spLocks noGrp="1"/>
          </p:cNvSpPr>
          <p:nvPr>
            <p:ph type="body" sz="quarter" idx="12" hasCustomPrompt="1"/>
          </p:nvPr>
        </p:nvSpPr>
        <p:spPr>
          <a:xfrm>
            <a:off x="1" y="3181592"/>
            <a:ext cx="9144000" cy="1192627"/>
          </a:xfrm>
          <a:prstGeom prst="rect">
            <a:avLst/>
          </a:prstGeom>
        </p:spPr>
        <p:txBody>
          <a:bodyPr>
            <a:normAutofit/>
          </a:bodyPr>
          <a:lstStyle>
            <a:lvl1pPr marL="0" indent="0" algn="ctr">
              <a:buNone/>
              <a:defRPr sz="2000" b="1" baseline="0">
                <a:latin typeface="Arial" panose="020B0604020202020204" pitchFamily="34" charset="0"/>
                <a:cs typeface="Arial" panose="020B0604020202020204" pitchFamily="34" charset="0"/>
              </a:defRPr>
            </a:lvl1pPr>
          </a:lstStyle>
          <a:p>
            <a:pPr lvl="0"/>
            <a:r>
              <a:rPr lang="en-US" noProof="0"/>
              <a:t>Name(s) and Affiliation(s)</a:t>
            </a:r>
          </a:p>
        </p:txBody>
      </p:sp>
      <p:sp>
        <p:nvSpPr>
          <p:cNvPr id="17" name="Title 16"/>
          <p:cNvSpPr>
            <a:spLocks noGrp="1"/>
          </p:cNvSpPr>
          <p:nvPr>
            <p:ph type="title" hasCustomPrompt="1"/>
          </p:nvPr>
        </p:nvSpPr>
        <p:spPr>
          <a:xfrm>
            <a:off x="1" y="1784483"/>
            <a:ext cx="9143999" cy="1344031"/>
          </a:xfrm>
          <a:prstGeom prst="rect">
            <a:avLst/>
          </a:prstGeom>
        </p:spPr>
        <p:txBody>
          <a:bodyPr>
            <a:normAutofit/>
          </a:bodyPr>
          <a:lstStyle>
            <a:lvl1pPr algn="ctr">
              <a:defRPr sz="4000" b="1" baseline="0">
                <a:solidFill>
                  <a:schemeClr val="tx1"/>
                </a:solidFill>
                <a:latin typeface="Arial" panose="020B0604020202020204" pitchFamily="34" charset="0"/>
                <a:cs typeface="Arial" panose="020B0604020202020204" pitchFamily="34" charset="0"/>
              </a:defRPr>
            </a:lvl1pPr>
          </a:lstStyle>
          <a:p>
            <a:pPr lvl="0"/>
            <a:r>
              <a:rPr lang="en-US" noProof="0"/>
              <a:t>Presentation Title</a:t>
            </a:r>
          </a:p>
        </p:txBody>
      </p:sp>
      <p:pic>
        <p:nvPicPr>
          <p:cNvPr id="3" name="Grafik 2">
            <a:extLst>
              <a:ext uri="{FF2B5EF4-FFF2-40B4-BE49-F238E27FC236}">
                <a16:creationId xmlns:a16="http://schemas.microsoft.com/office/drawing/2014/main" id="{EDF34BA3-4CB6-4893-829B-95CE6D3A051F}"/>
              </a:ext>
            </a:extLst>
          </p:cNvPr>
          <p:cNvPicPr>
            <a:picLocks noChangeAspect="1"/>
          </p:cNvPicPr>
          <p:nvPr userDrawn="1"/>
        </p:nvPicPr>
        <p:blipFill>
          <a:blip r:embed="rId2">
            <a:extLst>
              <a:ext uri="{28A0092B-C50C-407E-A947-70E740481C1C}">
                <a14:useLocalDpi xmlns:a14="http://schemas.microsoft.com/office/drawing/2010/main" val="0"/>
              </a:ext>
            </a:extLst>
          </a:blip>
          <a:srcRect l="180" r="180"/>
          <a:stretch/>
        </p:blipFill>
        <p:spPr>
          <a:xfrm>
            <a:off x="0" y="-6485"/>
            <a:ext cx="6169016" cy="1236836"/>
          </a:xfrm>
          <a:prstGeom prst="rect">
            <a:avLst/>
          </a:prstGeom>
        </p:spPr>
      </p:pic>
    </p:spTree>
    <p:extLst>
      <p:ext uri="{BB962C8B-B14F-4D97-AF65-F5344CB8AC3E}">
        <p14:creationId xmlns:p14="http://schemas.microsoft.com/office/powerpoint/2010/main" val="365511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6499" y="1016813"/>
            <a:ext cx="8471002" cy="3615910"/>
          </a:xfrm>
          <a:prstGeom prst="rect">
            <a:avLst/>
          </a:prstGeom>
        </p:spPr>
        <p:txBody>
          <a:bodyPr wrap="square">
            <a:normAutofit/>
          </a:bodyPr>
          <a:lstStyle>
            <a:lvl1pPr>
              <a:defRPr sz="2400" b="1">
                <a:latin typeface="Arial" panose="020B0604020202020204" pitchFamily="34" charset="0"/>
                <a:cs typeface="Arial" panose="020B0604020202020204" pitchFamily="34" charset="0"/>
              </a:defRPr>
            </a:lvl1pPr>
            <a:lvl2pPr>
              <a:defRPr sz="2000" b="1">
                <a:latin typeface="Arial" panose="020B0604020202020204" pitchFamily="34" charset="0"/>
                <a:cs typeface="Arial" panose="020B0604020202020204" pitchFamily="34" charset="0"/>
              </a:defRPr>
            </a:lvl2pPr>
            <a:lvl3pPr>
              <a:defRPr sz="2000" b="1">
                <a:latin typeface="Arial" panose="020B0604020202020204" pitchFamily="34" charset="0"/>
                <a:cs typeface="Arial" panose="020B0604020202020204" pitchFamily="34" charset="0"/>
              </a:defRPr>
            </a:lvl3pPr>
            <a:lvl4pPr>
              <a:defRPr sz="2000" b="1">
                <a:latin typeface="Arial" panose="020B0604020202020204" pitchFamily="34" charset="0"/>
                <a:cs typeface="Arial" panose="020B0604020202020204" pitchFamily="34" charset="0"/>
              </a:defRPr>
            </a:lvl4pPr>
            <a:lvl5pPr>
              <a:defRPr sz="2000" b="1">
                <a:latin typeface="Arial" panose="020B0604020202020204" pitchFamily="34" charset="0"/>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a:latin typeface="Arial" panose="020B0604020202020204" pitchFamily="34" charset="0"/>
                <a:cs typeface="Arial" panose="020B0604020202020204" pitchFamily="34" charset="0"/>
              </a:defRPr>
            </a:lvl6pPr>
            <a:lvl7pPr>
              <a:defRPr sz="2000" b="1">
                <a:latin typeface="Arial" panose="020B0604020202020204" pitchFamily="34" charset="0"/>
                <a:cs typeface="Arial" panose="020B0604020202020204" pitchFamily="34" charset="0"/>
              </a:defRPr>
            </a:lvl7pPr>
            <a:lvl8pPr>
              <a:defRPr sz="2000" b="1">
                <a:latin typeface="Arial" panose="020B0604020202020204" pitchFamily="34" charset="0"/>
                <a:cs typeface="Arial" panose="020B0604020202020204" pitchFamily="34" charset="0"/>
              </a:defRPr>
            </a:lvl8pPr>
            <a:lvl9pPr>
              <a:defRPr sz="2000" b="1">
                <a:latin typeface="Arial" panose="020B0604020202020204" pitchFamily="34" charset="0"/>
                <a:cs typeface="Arial" panose="020B0604020202020204" pitchFamily="34" charset="0"/>
              </a:defRPr>
            </a:lvl9pPr>
          </a:lstStyle>
          <a:p>
            <a:pPr lvl="0"/>
            <a:r>
              <a:rPr lang="en-US" noProof="0"/>
              <a:t>First Level Content</a:t>
            </a:r>
          </a:p>
          <a:p>
            <a:pPr lvl="1"/>
            <a:r>
              <a:rPr lang="en-US" noProof="0"/>
              <a:t>Second Level Content</a:t>
            </a:r>
          </a:p>
          <a:p>
            <a:pPr lvl="2"/>
            <a:r>
              <a:rPr lang="en-US" noProof="0"/>
              <a:t>Third Level Content</a:t>
            </a:r>
          </a:p>
          <a:p>
            <a:pPr lvl="3"/>
            <a:r>
              <a:rPr lang="en-US" noProof="0"/>
              <a:t>Fourth Level Content</a:t>
            </a:r>
          </a:p>
          <a:p>
            <a:pPr lvl="4"/>
            <a:r>
              <a:rPr lang="en-US" noProof="0"/>
              <a:t>Fifth Level Content</a:t>
            </a:r>
          </a:p>
          <a:p>
            <a:pPr marL="1885950" marR="0" lvl="5"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noProof="0"/>
              <a:t>Sixth Level Content</a:t>
            </a:r>
          </a:p>
          <a:p>
            <a:pPr lvl="6"/>
            <a:r>
              <a:rPr lang="en-US" noProof="0"/>
              <a:t>Seventh Level Content</a:t>
            </a:r>
          </a:p>
          <a:p>
            <a:pPr lvl="7"/>
            <a:r>
              <a:rPr lang="en-US" noProof="0"/>
              <a:t>Eight Level Content</a:t>
            </a:r>
          </a:p>
          <a:p>
            <a:pPr lvl="8"/>
            <a:r>
              <a:rPr lang="en-US" noProof="0"/>
              <a:t>Ninth Level Content</a:t>
            </a:r>
          </a:p>
        </p:txBody>
      </p:sp>
      <p:sp>
        <p:nvSpPr>
          <p:cNvPr id="25" name="Title 24"/>
          <p:cNvSpPr>
            <a:spLocks noGrp="1"/>
          </p:cNvSpPr>
          <p:nvPr>
            <p:ph type="title" hasCustomPrompt="1"/>
          </p:nvPr>
        </p:nvSpPr>
        <p:spPr>
          <a:xfrm>
            <a:off x="136187" y="95094"/>
            <a:ext cx="8871626" cy="577902"/>
          </a:xfrm>
          <a:prstGeom prst="rect">
            <a:avLst/>
          </a:prstGeom>
        </p:spPr>
        <p:txBody>
          <a:bodyPr wrap="none" anchor="ctr" anchorCtr="0">
            <a:noAutofit/>
          </a:bodyPr>
          <a:lstStyle>
            <a:lvl1pPr>
              <a:defRPr b="1">
                <a:latin typeface="Arial" panose="020B0604020202020204" pitchFamily="34" charset="0"/>
                <a:cs typeface="Arial" panose="020B0604020202020204" pitchFamily="34" charset="0"/>
              </a:defRPr>
            </a:lvl1pPr>
          </a:lstStyle>
          <a:p>
            <a:r>
              <a:rPr lang="en-US" noProof="0"/>
              <a:t>Slide Title</a:t>
            </a:r>
          </a:p>
        </p:txBody>
      </p:sp>
      <p:sp>
        <p:nvSpPr>
          <p:cNvPr id="33" name="Footer Placeholder 32"/>
          <p:cNvSpPr>
            <a:spLocks noGrp="1"/>
          </p:cNvSpPr>
          <p:nvPr>
            <p:ph type="ftr" sz="quarter" idx="11"/>
          </p:nvPr>
        </p:nvSpPr>
        <p:spPr>
          <a:xfrm>
            <a:off x="3028950" y="4767263"/>
            <a:ext cx="3086100" cy="273844"/>
          </a:xfrm>
          <a:prstGeom prst="rect">
            <a:avLst/>
          </a:prstGeom>
        </p:spPr>
        <p:txBody>
          <a:bodyPr anchor="b"/>
          <a:lstStyle>
            <a:lvl1pPr algn="ctr">
              <a:defRPr sz="1200">
                <a:latin typeface="Arial" panose="020B0604020202020204" pitchFamily="34" charset="0"/>
                <a:cs typeface="Arial" panose="020B0604020202020204" pitchFamily="34" charset="0"/>
              </a:defRPr>
            </a:lvl1pPr>
          </a:lstStyle>
          <a:p>
            <a:r>
              <a:rPr lang="en-US" noProof="1"/>
              <a:t>Yujin Lim / Sungkyunkwan University</a:t>
            </a:r>
          </a:p>
        </p:txBody>
      </p:sp>
      <p:sp>
        <p:nvSpPr>
          <p:cNvPr id="34" name="Slide Number Placeholder 33"/>
          <p:cNvSpPr>
            <a:spLocks noGrp="1"/>
          </p:cNvSpPr>
          <p:nvPr>
            <p:ph type="sldNum" sz="quarter" idx="12"/>
          </p:nvPr>
        </p:nvSpPr>
        <p:spPr>
          <a:xfrm>
            <a:off x="6457949" y="4767263"/>
            <a:ext cx="2349551" cy="273844"/>
          </a:xfrm>
          <a:prstGeom prst="rect">
            <a:avLst/>
          </a:prstGeom>
        </p:spPr>
        <p:txBody>
          <a:bodyPr anchor="b"/>
          <a:lstStyle>
            <a:lvl1pPr algn="r">
              <a:defRPr sz="1200">
                <a:latin typeface="Arial" panose="020B0604020202020204" pitchFamily="34" charset="0"/>
                <a:cs typeface="Arial" panose="020B0604020202020204" pitchFamily="34" charset="0"/>
              </a:defRPr>
            </a:lvl1pPr>
          </a:lstStyle>
          <a:p>
            <a:fld id="{22DECF6A-13F7-418C-BBFC-95033FFCD5F1}" type="slidenum">
              <a:rPr lang="en-US" noProof="1" smtClean="0"/>
              <a:pPr/>
              <a:t>‹#›</a:t>
            </a:fld>
            <a:endParaRPr lang="en-US" noProof="1"/>
          </a:p>
        </p:txBody>
      </p:sp>
      <p:sp>
        <p:nvSpPr>
          <p:cNvPr id="2" name="Date Placeholder 14">
            <a:extLst>
              <a:ext uri="{FF2B5EF4-FFF2-40B4-BE49-F238E27FC236}">
                <a16:creationId xmlns:a16="http://schemas.microsoft.com/office/drawing/2014/main" id="{FF64369C-A00C-FE1E-9C1E-326B36488B67}"/>
              </a:ext>
            </a:extLst>
          </p:cNvPr>
          <p:cNvSpPr>
            <a:spLocks noGrp="1"/>
          </p:cNvSpPr>
          <p:nvPr>
            <p:ph type="dt" sz="half" idx="10"/>
          </p:nvPr>
        </p:nvSpPr>
        <p:spPr>
          <a:xfrm>
            <a:off x="336499" y="4767263"/>
            <a:ext cx="2349551" cy="273844"/>
          </a:xfrm>
          <a:prstGeom prst="rect">
            <a:avLst/>
          </a:prstGeom>
        </p:spPr>
        <p:txBody>
          <a:bodyPr anchor="b"/>
          <a:lstStyle>
            <a:lvl1pPr>
              <a:defRPr sz="1200"/>
            </a:lvl1pPr>
          </a:lstStyle>
          <a:p>
            <a:fld id="{5BD7F12B-0F12-47B1-9FA8-05AF8BBCBA32}" type="datetime4">
              <a:rPr lang="en-GB" altLang="ko-KR" noProof="1" smtClean="0"/>
              <a:t>13 November 2024</a:t>
            </a:fld>
            <a:endParaRPr lang="en-US" noProof="1"/>
          </a:p>
        </p:txBody>
      </p:sp>
    </p:spTree>
    <p:extLst>
      <p:ext uri="{BB962C8B-B14F-4D97-AF65-F5344CB8AC3E}">
        <p14:creationId xmlns:p14="http://schemas.microsoft.com/office/powerpoint/2010/main" val="3401943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Date Placeholder 14"/>
          <p:cNvSpPr>
            <a:spLocks noGrp="1"/>
          </p:cNvSpPr>
          <p:nvPr>
            <p:ph type="dt" sz="half" idx="10"/>
          </p:nvPr>
        </p:nvSpPr>
        <p:spPr>
          <a:xfrm>
            <a:off x="336499" y="4767263"/>
            <a:ext cx="2349551" cy="273844"/>
          </a:xfrm>
          <a:prstGeom prst="rect">
            <a:avLst/>
          </a:prstGeom>
        </p:spPr>
        <p:txBody>
          <a:bodyPr anchor="b"/>
          <a:lstStyle>
            <a:lvl1pPr>
              <a:defRPr sz="1200"/>
            </a:lvl1pPr>
          </a:lstStyle>
          <a:p>
            <a:fld id="{1FC361A7-D296-48E2-80B4-95E90F498FF6}" type="datetime4">
              <a:rPr lang="en-GB" altLang="ko-KR" noProof="1" smtClean="0"/>
              <a:t>13 November 2024</a:t>
            </a:fld>
            <a:endParaRPr lang="en-US" noProof="1"/>
          </a:p>
        </p:txBody>
      </p:sp>
      <p:sp>
        <p:nvSpPr>
          <p:cNvPr id="16" name="Footer Placeholder 15"/>
          <p:cNvSpPr>
            <a:spLocks noGrp="1"/>
          </p:cNvSpPr>
          <p:nvPr>
            <p:ph type="ftr" sz="quarter" idx="11"/>
          </p:nvPr>
        </p:nvSpPr>
        <p:spPr>
          <a:xfrm>
            <a:off x="3028950" y="4767263"/>
            <a:ext cx="3086100" cy="273844"/>
          </a:xfrm>
          <a:prstGeom prst="rect">
            <a:avLst/>
          </a:prstGeom>
        </p:spPr>
        <p:txBody>
          <a:bodyPr anchor="b"/>
          <a:lstStyle>
            <a:lvl1pPr algn="ctr">
              <a:defRPr sz="1200"/>
            </a:lvl1pPr>
          </a:lstStyle>
          <a:p>
            <a:r>
              <a:rPr lang="en-US" noProof="1"/>
              <a:t>Yujin Lim / Sungkyunkwan University</a:t>
            </a:r>
          </a:p>
        </p:txBody>
      </p:sp>
      <p:sp>
        <p:nvSpPr>
          <p:cNvPr id="17" name="Slide Number Placeholder 16"/>
          <p:cNvSpPr>
            <a:spLocks noGrp="1"/>
          </p:cNvSpPr>
          <p:nvPr>
            <p:ph type="sldNum" sz="quarter" idx="12"/>
          </p:nvPr>
        </p:nvSpPr>
        <p:spPr>
          <a:xfrm>
            <a:off x="6457949" y="4767263"/>
            <a:ext cx="2349551" cy="273844"/>
          </a:xfrm>
          <a:prstGeom prst="rect">
            <a:avLst/>
          </a:prstGeom>
        </p:spPr>
        <p:txBody>
          <a:bodyPr anchor="b"/>
          <a:lstStyle>
            <a:lvl1pPr algn="r">
              <a:defRPr sz="1200"/>
            </a:lvl1pPr>
          </a:lstStyle>
          <a:p>
            <a:fld id="{22DECF6A-13F7-418C-BBFC-95033FFCD5F1}" type="slidenum">
              <a:rPr lang="en-US" noProof="1" smtClean="0"/>
              <a:pPr/>
              <a:t>‹#›</a:t>
            </a:fld>
            <a:endParaRPr lang="en-US" noProof="1"/>
          </a:p>
        </p:txBody>
      </p:sp>
      <p:sp>
        <p:nvSpPr>
          <p:cNvPr id="2" name="Title 1"/>
          <p:cNvSpPr>
            <a:spLocks noGrp="1"/>
          </p:cNvSpPr>
          <p:nvPr>
            <p:ph type="title" hasCustomPrompt="1"/>
          </p:nvPr>
        </p:nvSpPr>
        <p:spPr>
          <a:xfrm>
            <a:off x="136187" y="95094"/>
            <a:ext cx="8871626" cy="577902"/>
          </a:xfrm>
          <a:prstGeom prst="rect">
            <a:avLst/>
          </a:prstGeom>
        </p:spPr>
        <p:txBody>
          <a:bodyPr wrap="none">
            <a:noAutofit/>
          </a:bodyPr>
          <a:lstStyle>
            <a:lvl1pPr>
              <a:defRPr>
                <a:latin typeface="Arial" panose="020B0604020202020204" pitchFamily="34" charset="0"/>
                <a:cs typeface="Arial" panose="020B0604020202020204" pitchFamily="34" charset="0"/>
              </a:defRPr>
            </a:lvl1pPr>
          </a:lstStyle>
          <a:p>
            <a:r>
              <a:rPr lang="en-US"/>
              <a:t>Slide Title</a:t>
            </a:r>
          </a:p>
        </p:txBody>
      </p:sp>
    </p:spTree>
    <p:extLst>
      <p:ext uri="{BB962C8B-B14F-4D97-AF65-F5344CB8AC3E}">
        <p14:creationId xmlns:p14="http://schemas.microsoft.com/office/powerpoint/2010/main" val="313152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5" name="Date Placeholder 14"/>
          <p:cNvSpPr>
            <a:spLocks noGrp="1"/>
          </p:cNvSpPr>
          <p:nvPr>
            <p:ph type="dt" sz="half" idx="10"/>
          </p:nvPr>
        </p:nvSpPr>
        <p:spPr>
          <a:xfrm>
            <a:off x="336499" y="4767263"/>
            <a:ext cx="2349551" cy="273844"/>
          </a:xfrm>
          <a:prstGeom prst="rect">
            <a:avLst/>
          </a:prstGeom>
        </p:spPr>
        <p:txBody>
          <a:bodyPr anchor="b"/>
          <a:lstStyle>
            <a:lvl1pPr>
              <a:defRPr sz="1200"/>
            </a:lvl1pPr>
          </a:lstStyle>
          <a:p>
            <a:fld id="{1FC361A7-D296-48E2-80B4-95E90F498FF6}" type="datetime4">
              <a:rPr lang="en-GB" altLang="ko-KR" noProof="1" smtClean="0"/>
              <a:t>13 November 2024</a:t>
            </a:fld>
            <a:endParaRPr lang="en-US" noProof="1"/>
          </a:p>
        </p:txBody>
      </p:sp>
      <p:sp>
        <p:nvSpPr>
          <p:cNvPr id="3" name="직사각형 2">
            <a:extLst>
              <a:ext uri="{FF2B5EF4-FFF2-40B4-BE49-F238E27FC236}">
                <a16:creationId xmlns:a16="http://schemas.microsoft.com/office/drawing/2014/main" id="{46C37499-039D-D6AA-0ED3-D91F59B87768}"/>
              </a:ext>
            </a:extLst>
          </p:cNvPr>
          <p:cNvSpPr/>
          <p:nvPr userDrawn="1"/>
        </p:nvSpPr>
        <p:spPr>
          <a:xfrm>
            <a:off x="0" y="0"/>
            <a:ext cx="9144000" cy="5143500"/>
          </a:xfrm>
          <a:prstGeom prst="rect">
            <a:avLst/>
          </a:prstGeom>
          <a:solidFill>
            <a:srgbClr val="255076"/>
          </a:solidFill>
          <a:ln>
            <a:solidFill>
              <a:srgbClr val="2550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315802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731520"/>
          </a:xfrm>
          <a:prstGeom prst="rect">
            <a:avLst/>
          </a:prstGeom>
          <a:solidFill>
            <a:srgbClr val="25507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noProof="0"/>
          </a:p>
        </p:txBody>
      </p:sp>
    </p:spTree>
    <p:extLst>
      <p:ext uri="{BB962C8B-B14F-4D97-AF65-F5344CB8AC3E}">
        <p14:creationId xmlns:p14="http://schemas.microsoft.com/office/powerpoint/2010/main" val="381247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Lst>
  <p:hf hdr="0"/>
  <p:txStyles>
    <p:titleStyle>
      <a:lvl1pPr algn="l" defTabSz="6858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notesSlide" Target="../notesSlides/notesSlide13.xm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1.png"/><Relationship Id="rId3" Type="http://schemas.openxmlformats.org/officeDocument/2006/relationships/image" Target="../media/image12.png"/><Relationship Id="rId12"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0" y="3421075"/>
            <a:ext cx="9144000" cy="430502"/>
          </a:xfrm>
        </p:spPr>
        <p:txBody>
          <a:bodyPr>
            <a:normAutofit/>
          </a:bodyPr>
          <a:lstStyle/>
          <a:p>
            <a:r>
              <a:rPr lang="en-US" b="0"/>
              <a:t>Yujin Lim, </a:t>
            </a:r>
            <a:r>
              <a:rPr lang="en-US" b="0" err="1"/>
              <a:t>Dongwhee</a:t>
            </a:r>
            <a:r>
              <a:rPr lang="en-US" b="0"/>
              <a:t> Kim, and </a:t>
            </a:r>
            <a:r>
              <a:rPr lang="en-US" b="0" err="1"/>
              <a:t>Jungrae</a:t>
            </a:r>
            <a:r>
              <a:rPr lang="en-US" b="0"/>
              <a:t> Kim</a:t>
            </a:r>
          </a:p>
        </p:txBody>
      </p:sp>
      <p:sp>
        <p:nvSpPr>
          <p:cNvPr id="7" name="Title 6"/>
          <p:cNvSpPr>
            <a:spLocks noGrp="1"/>
          </p:cNvSpPr>
          <p:nvPr>
            <p:ph type="title"/>
          </p:nvPr>
        </p:nvSpPr>
        <p:spPr>
          <a:xfrm>
            <a:off x="1" y="1340289"/>
            <a:ext cx="9143999" cy="1836903"/>
          </a:xfrm>
        </p:spPr>
        <p:txBody>
          <a:bodyPr>
            <a:normAutofit fontScale="90000"/>
          </a:bodyPr>
          <a:lstStyle/>
          <a:p>
            <a:pPr>
              <a:lnSpc>
                <a:spcPct val="110000"/>
              </a:lnSpc>
            </a:pPr>
            <a:r>
              <a:rPr lang="en-US" sz="3600"/>
              <a:t>SELCC:</a:t>
            </a:r>
            <a:r>
              <a:rPr lang="ko-KR" altLang="en-US" sz="3600"/>
              <a:t> </a:t>
            </a:r>
            <a:br>
              <a:rPr lang="en-US" altLang="ko-KR"/>
            </a:br>
            <a:r>
              <a:rPr lang="en-US" altLang="ko-KR" sz="3600"/>
              <a:t>Enhancing MLC Reliability and Endurance with Single Cell Error Correction Codes</a:t>
            </a:r>
            <a:endParaRPr lang="en-US" sz="3600"/>
          </a:p>
        </p:txBody>
      </p:sp>
      <p:pic>
        <p:nvPicPr>
          <p:cNvPr id="6" name="그림 5">
            <a:extLst>
              <a:ext uri="{FF2B5EF4-FFF2-40B4-BE49-F238E27FC236}">
                <a16:creationId xmlns:a16="http://schemas.microsoft.com/office/drawing/2014/main" id="{CAE6A9AE-E639-27CA-0F3C-6C40F4B13B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87" t="18909" r="19688" b="16267"/>
          <a:stretch/>
        </p:blipFill>
        <p:spPr>
          <a:xfrm>
            <a:off x="8149052" y="108604"/>
            <a:ext cx="865014" cy="921870"/>
          </a:xfrm>
          <a:prstGeom prst="rect">
            <a:avLst/>
          </a:prstGeom>
        </p:spPr>
      </p:pic>
      <p:pic>
        <p:nvPicPr>
          <p:cNvPr id="10" name="그림 9" descr="스케치, 디자인이(가) 표시된 사진&#10;&#10;자동 생성된 설명">
            <a:extLst>
              <a:ext uri="{FF2B5EF4-FFF2-40B4-BE49-F238E27FC236}">
                <a16:creationId xmlns:a16="http://schemas.microsoft.com/office/drawing/2014/main" id="{0B3D1B00-1266-2C5F-0C92-0E51C864DE4E}"/>
              </a:ext>
            </a:extLst>
          </p:cNvPr>
          <p:cNvPicPr>
            <a:picLocks noChangeAspect="1"/>
          </p:cNvPicPr>
          <p:nvPr/>
        </p:nvPicPr>
        <p:blipFill rotWithShape="1">
          <a:blip r:embed="rId4">
            <a:extLst>
              <a:ext uri="{28A0092B-C50C-407E-A947-70E740481C1C}">
                <a14:useLocalDpi xmlns:a14="http://schemas.microsoft.com/office/drawing/2010/main" val="0"/>
              </a:ext>
            </a:extLst>
          </a:blip>
          <a:srcRect l="21463" t="17657" r="22312" b="17053"/>
          <a:stretch/>
        </p:blipFill>
        <p:spPr>
          <a:xfrm>
            <a:off x="7266513" y="71586"/>
            <a:ext cx="865014" cy="1004499"/>
          </a:xfrm>
          <a:prstGeom prst="rect">
            <a:avLst/>
          </a:prstGeom>
        </p:spPr>
      </p:pic>
      <p:sp>
        <p:nvSpPr>
          <p:cNvPr id="14" name="Text Placeholder 10">
            <a:extLst>
              <a:ext uri="{FF2B5EF4-FFF2-40B4-BE49-F238E27FC236}">
                <a16:creationId xmlns:a16="http://schemas.microsoft.com/office/drawing/2014/main" id="{032EA382-C41B-55E7-69F8-1EF735F10642}"/>
              </a:ext>
            </a:extLst>
          </p:cNvPr>
          <p:cNvSpPr txBox="1">
            <a:spLocks/>
          </p:cNvSpPr>
          <p:nvPr/>
        </p:nvSpPr>
        <p:spPr>
          <a:xfrm>
            <a:off x="0" y="4115780"/>
            <a:ext cx="9144000" cy="430502"/>
          </a:xfrm>
          <a:prstGeom prst="rect">
            <a:avLst/>
          </a:prstGeom>
        </p:spPr>
        <p:txBody>
          <a:bodyPr>
            <a:normAutofit/>
          </a:bodyPr>
          <a:lstStyle>
            <a:lvl1pPr marL="0" indent="0" algn="ctr" defTabSz="685800" rtl="0" eaLnBrk="1" latinLnBrk="0" hangingPunct="1">
              <a:lnSpc>
                <a:spcPct val="90000"/>
              </a:lnSpc>
              <a:spcBef>
                <a:spcPts val="750"/>
              </a:spcBef>
              <a:buFont typeface="Arial" panose="020B0604020202020204" pitchFamily="34" charset="0"/>
              <a:buNone/>
              <a:defRPr sz="2000" b="1" kern="1200" baseline="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a:solidFill>
                  <a:srgbClr val="21699B"/>
                </a:solidFill>
              </a:rPr>
              <a:t>Sungkyunkwan University</a:t>
            </a:r>
          </a:p>
        </p:txBody>
      </p:sp>
    </p:spTree>
    <p:extLst>
      <p:ext uri="{BB962C8B-B14F-4D97-AF65-F5344CB8AC3E}">
        <p14:creationId xmlns:p14="http://schemas.microsoft.com/office/powerpoint/2010/main" val="348140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055F24-9081-FFA2-E499-026511CE7F8E}"/>
              </a:ext>
            </a:extLst>
          </p:cNvPr>
          <p:cNvSpPr txBox="1"/>
          <p:nvPr/>
        </p:nvSpPr>
        <p:spPr>
          <a:xfrm>
            <a:off x="2244525" y="3395503"/>
            <a:ext cx="5370822" cy="830997"/>
          </a:xfrm>
          <a:prstGeom prst="rect">
            <a:avLst/>
          </a:prstGeom>
          <a:noFill/>
        </p:spPr>
        <p:txBody>
          <a:bodyPr wrap="square" rtlCol="0">
            <a:spAutoFit/>
          </a:bodyPr>
          <a:lstStyle/>
          <a:p>
            <a:r>
              <a:rPr lang="en-US" altLang="ko-KR" sz="4800" dirty="0">
                <a:solidFill>
                  <a:schemeClr val="bg1"/>
                </a:solidFill>
                <a:latin typeface="Arial" panose="020B0604020202020204" pitchFamily="34" charset="0"/>
                <a:cs typeface="Arial" panose="020B0604020202020204" pitchFamily="34" charset="0"/>
              </a:rPr>
              <a:t>Proposed Method</a:t>
            </a:r>
            <a:endParaRPr lang="ko-KR" altLang="en-US" sz="48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46CFCC-47E8-EA10-E5F1-8A0EE9E50398}"/>
              </a:ext>
            </a:extLst>
          </p:cNvPr>
          <p:cNvSpPr txBox="1"/>
          <p:nvPr/>
        </p:nvSpPr>
        <p:spPr>
          <a:xfrm>
            <a:off x="503894" y="2994662"/>
            <a:ext cx="1611497" cy="1323439"/>
          </a:xfrm>
          <a:prstGeom prst="rect">
            <a:avLst/>
          </a:prstGeom>
          <a:noFill/>
        </p:spPr>
        <p:txBody>
          <a:bodyPr wrap="square" rtlCol="0">
            <a:spAutoFit/>
          </a:bodyPr>
          <a:lstStyle/>
          <a:p>
            <a:pPr algn="ctr"/>
            <a:r>
              <a:rPr lang="en-US" altLang="ko-KR" sz="8000" b="1" dirty="0">
                <a:solidFill>
                  <a:schemeClr val="bg1"/>
                </a:solidFill>
                <a:latin typeface="Arial" panose="020B0604020202020204" pitchFamily="34" charset="0"/>
                <a:cs typeface="Arial" panose="020B0604020202020204" pitchFamily="34" charset="0"/>
              </a:rPr>
              <a:t>02</a:t>
            </a:r>
            <a:endParaRPr lang="ko-KR" altLang="en-US" sz="8000" b="1" dirty="0">
              <a:solidFill>
                <a:schemeClr val="bg1"/>
              </a:solidFill>
              <a:latin typeface="Arial" panose="020B0604020202020204" pitchFamily="34" charset="0"/>
              <a:cs typeface="Arial" panose="020B0604020202020204" pitchFamily="34" charset="0"/>
            </a:endParaRPr>
          </a:p>
        </p:txBody>
      </p:sp>
      <p:sp>
        <p:nvSpPr>
          <p:cNvPr id="12" name="타원 11">
            <a:extLst>
              <a:ext uri="{FF2B5EF4-FFF2-40B4-BE49-F238E27FC236}">
                <a16:creationId xmlns:a16="http://schemas.microsoft.com/office/drawing/2014/main" id="{DC3BC6D0-A8BF-8503-FA37-00FDCEB90334}"/>
              </a:ext>
            </a:extLst>
          </p:cNvPr>
          <p:cNvSpPr/>
          <p:nvPr/>
        </p:nvSpPr>
        <p:spPr>
          <a:xfrm>
            <a:off x="1952828" y="3945736"/>
            <a:ext cx="96252" cy="9689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평행 사변형 1">
            <a:extLst>
              <a:ext uri="{FF2B5EF4-FFF2-40B4-BE49-F238E27FC236}">
                <a16:creationId xmlns:a16="http://schemas.microsoft.com/office/drawing/2014/main" id="{87CEA4F8-093E-E1C6-BD56-4B9098CAA763}"/>
              </a:ext>
            </a:extLst>
          </p:cNvPr>
          <p:cNvSpPr/>
          <p:nvPr/>
        </p:nvSpPr>
        <p:spPr>
          <a:xfrm rot="5400000" flipV="1">
            <a:off x="3834796" y="-3871517"/>
            <a:ext cx="1474403" cy="9144004"/>
          </a:xfrm>
          <a:prstGeom prst="parallelogram">
            <a:avLst>
              <a:gd name="adj" fmla="val 63514"/>
            </a:avLst>
          </a:prstGeom>
          <a:solidFill>
            <a:srgbClr val="2E75B6"/>
          </a:solidFill>
          <a:ln>
            <a:solidFill>
              <a:srgbClr val="2E75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각 삼각형 2">
            <a:extLst>
              <a:ext uri="{FF2B5EF4-FFF2-40B4-BE49-F238E27FC236}">
                <a16:creationId xmlns:a16="http://schemas.microsoft.com/office/drawing/2014/main" id="{5EB236CE-7E62-E4C4-E723-843770BA3EB0}"/>
              </a:ext>
            </a:extLst>
          </p:cNvPr>
          <p:cNvSpPr/>
          <p:nvPr/>
        </p:nvSpPr>
        <p:spPr>
          <a:xfrm rot="10800000" flipH="1">
            <a:off x="0" y="431845"/>
            <a:ext cx="9144000" cy="654012"/>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69E96DA7-7984-9D44-CDA6-A7B2991B4D28}"/>
              </a:ext>
            </a:extLst>
          </p:cNvPr>
          <p:cNvSpPr/>
          <p:nvPr/>
        </p:nvSpPr>
        <p:spPr>
          <a:xfrm>
            <a:off x="-3" y="0"/>
            <a:ext cx="9144000" cy="431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272479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lstStyle/>
          <a:p>
            <a:pPr>
              <a:lnSpc>
                <a:spcPct val="100000"/>
              </a:lnSpc>
              <a:buFont typeface="Wingdings" panose="05000000000000000000" pitchFamily="2" charset="2"/>
              <a:buChar char="§"/>
            </a:pPr>
            <a:r>
              <a:rPr lang="en-US" altLang="ko-KR" sz="1800" b="0" dirty="0"/>
              <a:t>Our approach, </a:t>
            </a:r>
            <a:r>
              <a:rPr lang="en-US" altLang="ko-KR" sz="1800" dirty="0">
                <a:solidFill>
                  <a:schemeClr val="accent1">
                    <a:lumMod val="75000"/>
                  </a:schemeClr>
                </a:solidFill>
              </a:rPr>
              <a:t>SELCC</a:t>
            </a:r>
            <a:r>
              <a:rPr lang="en-US" altLang="ko-KR" sz="1800" b="0" dirty="0"/>
              <a:t>, </a:t>
            </a:r>
            <a:r>
              <a:rPr lang="en-US" altLang="ko-KR" sz="1800" dirty="0"/>
              <a:t>enhances both the reliability and endurance </a:t>
            </a:r>
            <a:r>
              <a:rPr lang="en-US" altLang="ko-KR" sz="1800" b="0" dirty="0"/>
              <a:t>of MLC memory </a:t>
            </a:r>
            <a:r>
              <a:rPr lang="en-US" altLang="ko-KR" sz="1800" dirty="0"/>
              <a:t>solely using Error Correction Codes (ECC)</a:t>
            </a:r>
            <a:r>
              <a:rPr lang="en-US" altLang="ko-KR" sz="1800" b="0" dirty="0"/>
              <a:t>.</a:t>
            </a:r>
          </a:p>
          <a:p>
            <a:pPr lvl="1">
              <a:lnSpc>
                <a:spcPct val="100000"/>
              </a:lnSpc>
              <a:buFont typeface="Wingdings" panose="05000000000000000000" pitchFamily="2" charset="2"/>
              <a:buChar char="§"/>
            </a:pPr>
            <a:r>
              <a:rPr lang="en-US" altLang="ko-KR" sz="1600" b="0" dirty="0"/>
              <a:t>SELCC uses the same redundancy ratio with previous ECC schemes. </a:t>
            </a:r>
            <a:br>
              <a:rPr lang="en-US" altLang="ko-KR" sz="1600" b="0" dirty="0"/>
            </a:br>
            <a:r>
              <a:rPr lang="en-US" altLang="ko-KR" sz="1600" b="0" dirty="0">
                <a:solidFill>
                  <a:srgbClr val="FF0000"/>
                </a:solidFill>
                <a:sym typeface="Wingdings" panose="05000000000000000000" pitchFamily="2" charset="2"/>
              </a:rPr>
              <a:t> </a:t>
            </a:r>
            <a:r>
              <a:rPr lang="en-US" altLang="ko-KR" sz="1600" dirty="0">
                <a:solidFill>
                  <a:srgbClr val="FF0000"/>
                </a:solidFill>
                <a:sym typeface="Wingdings" panose="05000000000000000000" pitchFamily="2" charset="2"/>
              </a:rPr>
              <a:t>No redundancy overheads</a:t>
            </a:r>
            <a:endParaRPr lang="en-US" altLang="ko-KR" sz="1600" b="0" dirty="0"/>
          </a:p>
          <a:p>
            <a:pPr lvl="1">
              <a:lnSpc>
                <a:spcPct val="100000"/>
              </a:lnSpc>
              <a:buFont typeface="Wingdings" panose="05000000000000000000" pitchFamily="2" charset="2"/>
              <a:buChar char="§"/>
            </a:pPr>
            <a:r>
              <a:rPr lang="en-US" altLang="ko-KR" sz="1600" b="0" dirty="0"/>
              <a:t>SELCC can recover data from resistance drift with same redundancy as the traditional ECC schemes (e.g., SEC-DED). </a:t>
            </a:r>
            <a:r>
              <a:rPr lang="en-US" altLang="ko-KR" sz="1600" b="0" dirty="0">
                <a:solidFill>
                  <a:srgbClr val="FF0000"/>
                </a:solidFill>
                <a:sym typeface="Wingdings" panose="05000000000000000000" pitchFamily="2" charset="2"/>
              </a:rPr>
              <a:t> </a:t>
            </a:r>
            <a:r>
              <a:rPr lang="en-US" altLang="ko-KR" sz="1600" dirty="0">
                <a:solidFill>
                  <a:srgbClr val="FF0000"/>
                </a:solidFill>
                <a:sym typeface="Wingdings" panose="05000000000000000000" pitchFamily="2" charset="2"/>
              </a:rPr>
              <a:t>Better reliability</a:t>
            </a:r>
            <a:endParaRPr lang="en-US" altLang="ko-KR" sz="1600" dirty="0">
              <a:solidFill>
                <a:srgbClr val="FF0000"/>
              </a:solidFill>
            </a:endParaRPr>
          </a:p>
          <a:p>
            <a:pPr lvl="1">
              <a:lnSpc>
                <a:spcPct val="100000"/>
              </a:lnSpc>
              <a:buFont typeface="Wingdings" panose="05000000000000000000" pitchFamily="2" charset="2"/>
              <a:buChar char="§"/>
            </a:pPr>
            <a:r>
              <a:rPr lang="en-US" altLang="ko-KR" sz="1600" b="0" dirty="0"/>
              <a:t>SELCC can also recover data of worn-out cells without degrading performance. </a:t>
            </a:r>
            <a:br>
              <a:rPr lang="en-US" altLang="ko-KR" sz="1600" b="0" dirty="0"/>
            </a:br>
            <a:r>
              <a:rPr lang="en-US" altLang="ko-KR" sz="1600" b="0" dirty="0">
                <a:solidFill>
                  <a:srgbClr val="FF0000"/>
                </a:solidFill>
                <a:sym typeface="Wingdings" panose="05000000000000000000" pitchFamily="2" charset="2"/>
              </a:rPr>
              <a:t> </a:t>
            </a:r>
            <a:r>
              <a:rPr lang="en-US" altLang="ko-KR" sz="1600" dirty="0">
                <a:solidFill>
                  <a:srgbClr val="FF0000"/>
                </a:solidFill>
                <a:sym typeface="Wingdings" panose="05000000000000000000" pitchFamily="2" charset="2"/>
              </a:rPr>
              <a:t>Higher endurance</a:t>
            </a:r>
            <a:endParaRPr lang="en-US" altLang="ko-KR" sz="1600" dirty="0">
              <a:solidFill>
                <a:srgbClr val="FF0000"/>
              </a:solidFill>
            </a:endParaRP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Overview of Proposal</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11</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E012E3E7-72CB-4729-9C26-947279776E9B}" type="datetime4">
              <a:rPr lang="en-GB" altLang="ko-KR" noProof="1" smtClean="0"/>
              <a:t>13 November 2024</a:t>
            </a:fld>
            <a:endParaRPr lang="en-US" noProof="1"/>
          </a:p>
        </p:txBody>
      </p:sp>
    </p:spTree>
    <p:extLst>
      <p:ext uri="{BB962C8B-B14F-4D97-AF65-F5344CB8AC3E}">
        <p14:creationId xmlns:p14="http://schemas.microsoft.com/office/powerpoint/2010/main" val="940900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lstStyle/>
          <a:p>
            <a:pPr>
              <a:lnSpc>
                <a:spcPct val="100000"/>
              </a:lnSpc>
              <a:buFont typeface="Wingdings" panose="05000000000000000000" pitchFamily="2" charset="2"/>
              <a:buChar char="§"/>
            </a:pPr>
            <a:r>
              <a:rPr lang="en-US" altLang="ko-KR" sz="1800" b="0"/>
              <a:t>What is the most suitable Error Correction Codes (ECC) for MLC memory?</a:t>
            </a:r>
          </a:p>
          <a:p>
            <a:pPr>
              <a:lnSpc>
                <a:spcPct val="100000"/>
              </a:lnSpc>
              <a:buFont typeface="Wingdings" panose="05000000000000000000" pitchFamily="2" charset="2"/>
              <a:buChar char="§"/>
            </a:pPr>
            <a:r>
              <a:rPr lang="en-US" altLang="ko-KR" sz="1800" b="0"/>
              <a:t>Considering the </a:t>
            </a:r>
            <a:r>
              <a:rPr lang="en-US" altLang="ko-KR" sz="1800"/>
              <a:t>cell boundary </a:t>
            </a:r>
            <a:r>
              <a:rPr lang="en-US" altLang="ko-KR" sz="1800" b="0"/>
              <a:t>of MLC memory, it is important to </a:t>
            </a:r>
            <a:r>
              <a:rPr lang="en-US" altLang="ko-KR" sz="1800"/>
              <a:t>focus on correcting single-cell errors.</a:t>
            </a:r>
          </a:p>
          <a:p>
            <a:pPr lvl="1">
              <a:lnSpc>
                <a:spcPct val="100000"/>
              </a:lnSpc>
              <a:buFont typeface="Wingdings" panose="05000000000000000000" pitchFamily="2" charset="2"/>
              <a:buChar char="§"/>
            </a:pPr>
            <a:r>
              <a:rPr lang="en-US" altLang="ko-KR" sz="1600" b="0"/>
              <a:t>It is rare for errors to cross a cell boundary.</a:t>
            </a:r>
          </a:p>
          <a:p>
            <a:pPr>
              <a:lnSpc>
                <a:spcPct val="100000"/>
              </a:lnSpc>
              <a:buFont typeface="Wingdings" panose="05000000000000000000" pitchFamily="2" charset="2"/>
              <a:buChar char="§"/>
            </a:pPr>
            <a:r>
              <a:rPr lang="en-US" altLang="ko-KR" sz="1800" b="0"/>
              <a:t>There are </a:t>
            </a:r>
            <a:r>
              <a:rPr lang="en-US" altLang="ko-KR" sz="1800"/>
              <a:t>7</a:t>
            </a:r>
            <a:r>
              <a:rPr lang="en-US" altLang="ko-KR" sz="1800" b="0"/>
              <a:t> possible single-cell error patterns in 8LC memory.</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Motivation</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12</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E012E3E7-72CB-4729-9C26-947279776E9B}" type="datetime4">
              <a:rPr lang="en-GB" altLang="ko-KR" noProof="1" smtClean="0"/>
              <a:t>13 November 2024</a:t>
            </a:fld>
            <a:endParaRPr lang="en-US" noProof="1"/>
          </a:p>
        </p:txBody>
      </p:sp>
      <p:graphicFrame>
        <p:nvGraphicFramePr>
          <p:cNvPr id="13" name="표 12">
            <a:extLst>
              <a:ext uri="{FF2B5EF4-FFF2-40B4-BE49-F238E27FC236}">
                <a16:creationId xmlns:a16="http://schemas.microsoft.com/office/drawing/2014/main" id="{D059C9DA-F436-D8E2-FD2F-10BB4471AB4C}"/>
              </a:ext>
            </a:extLst>
          </p:cNvPr>
          <p:cNvGraphicFramePr>
            <a:graphicFrameLocks noGrp="1"/>
          </p:cNvGraphicFramePr>
          <p:nvPr>
            <p:extLst>
              <p:ext uri="{D42A27DB-BD31-4B8C-83A1-F6EECF244321}">
                <p14:modId xmlns:p14="http://schemas.microsoft.com/office/powerpoint/2010/main" val="216260041"/>
              </p:ext>
            </p:extLst>
          </p:nvPr>
        </p:nvGraphicFramePr>
        <p:xfrm>
          <a:off x="1112115" y="2803636"/>
          <a:ext cx="777240" cy="267785"/>
        </p:xfrm>
        <a:graphic>
          <a:graphicData uri="http://schemas.openxmlformats.org/drawingml/2006/table">
            <a:tbl>
              <a:tblPr firstRow="1" bandRow="1">
                <a:tableStyleId>{5C22544A-7EE6-4342-B048-85BDC9FD1C3A}</a:tableStyleId>
              </a:tblPr>
              <a:tblGrid>
                <a:gridCol w="259080">
                  <a:extLst>
                    <a:ext uri="{9D8B030D-6E8A-4147-A177-3AD203B41FA5}">
                      <a16:colId xmlns:a16="http://schemas.microsoft.com/office/drawing/2014/main" val="1999285099"/>
                    </a:ext>
                  </a:extLst>
                </a:gridCol>
                <a:gridCol w="259080">
                  <a:extLst>
                    <a:ext uri="{9D8B030D-6E8A-4147-A177-3AD203B41FA5}">
                      <a16:colId xmlns:a16="http://schemas.microsoft.com/office/drawing/2014/main" val="2534718811"/>
                    </a:ext>
                  </a:extLst>
                </a:gridCol>
                <a:gridCol w="259080">
                  <a:extLst>
                    <a:ext uri="{9D8B030D-6E8A-4147-A177-3AD203B41FA5}">
                      <a16:colId xmlns:a16="http://schemas.microsoft.com/office/drawing/2014/main" val="2118111217"/>
                    </a:ext>
                  </a:extLst>
                </a:gridCol>
              </a:tblGrid>
              <a:tr h="267785">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14" name="십자형 13">
            <a:extLst>
              <a:ext uri="{FF2B5EF4-FFF2-40B4-BE49-F238E27FC236}">
                <a16:creationId xmlns:a16="http://schemas.microsoft.com/office/drawing/2014/main" id="{28C73318-DAC1-4A34-6777-DD8D43DFBD7C}"/>
              </a:ext>
            </a:extLst>
          </p:cNvPr>
          <p:cNvSpPr>
            <a:spLocks noChangeAspect="1"/>
          </p:cNvSpPr>
          <p:nvPr/>
        </p:nvSpPr>
        <p:spPr>
          <a:xfrm rot="2700000">
            <a:off x="1105638" y="2804944"/>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20" name="표 19">
            <a:extLst>
              <a:ext uri="{FF2B5EF4-FFF2-40B4-BE49-F238E27FC236}">
                <a16:creationId xmlns:a16="http://schemas.microsoft.com/office/drawing/2014/main" id="{7A5A5FDC-BC1C-F99C-E3C6-6EF97DA98378}"/>
              </a:ext>
            </a:extLst>
          </p:cNvPr>
          <p:cNvGraphicFramePr>
            <a:graphicFrameLocks noGrp="1"/>
          </p:cNvGraphicFramePr>
          <p:nvPr>
            <p:extLst>
              <p:ext uri="{D42A27DB-BD31-4B8C-83A1-F6EECF244321}">
                <p14:modId xmlns:p14="http://schemas.microsoft.com/office/powerpoint/2010/main" val="2677690825"/>
              </p:ext>
            </p:extLst>
          </p:nvPr>
        </p:nvGraphicFramePr>
        <p:xfrm>
          <a:off x="1112115" y="3312767"/>
          <a:ext cx="777240" cy="267785"/>
        </p:xfrm>
        <a:graphic>
          <a:graphicData uri="http://schemas.openxmlformats.org/drawingml/2006/table">
            <a:tbl>
              <a:tblPr firstRow="1" bandRow="1">
                <a:tableStyleId>{5C22544A-7EE6-4342-B048-85BDC9FD1C3A}</a:tableStyleId>
              </a:tblPr>
              <a:tblGrid>
                <a:gridCol w="259080">
                  <a:extLst>
                    <a:ext uri="{9D8B030D-6E8A-4147-A177-3AD203B41FA5}">
                      <a16:colId xmlns:a16="http://schemas.microsoft.com/office/drawing/2014/main" val="1999285099"/>
                    </a:ext>
                  </a:extLst>
                </a:gridCol>
                <a:gridCol w="259080">
                  <a:extLst>
                    <a:ext uri="{9D8B030D-6E8A-4147-A177-3AD203B41FA5}">
                      <a16:colId xmlns:a16="http://schemas.microsoft.com/office/drawing/2014/main" val="2534718811"/>
                    </a:ext>
                  </a:extLst>
                </a:gridCol>
                <a:gridCol w="259080">
                  <a:extLst>
                    <a:ext uri="{9D8B030D-6E8A-4147-A177-3AD203B41FA5}">
                      <a16:colId xmlns:a16="http://schemas.microsoft.com/office/drawing/2014/main" val="2118111217"/>
                    </a:ext>
                  </a:extLst>
                </a:gridCol>
              </a:tblGrid>
              <a:tr h="267785">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21" name="십자형 20">
            <a:extLst>
              <a:ext uri="{FF2B5EF4-FFF2-40B4-BE49-F238E27FC236}">
                <a16:creationId xmlns:a16="http://schemas.microsoft.com/office/drawing/2014/main" id="{E23EA963-21F5-B8D6-1C12-99DF2822169F}"/>
              </a:ext>
            </a:extLst>
          </p:cNvPr>
          <p:cNvSpPr>
            <a:spLocks noChangeAspect="1"/>
          </p:cNvSpPr>
          <p:nvPr/>
        </p:nvSpPr>
        <p:spPr>
          <a:xfrm rot="2700000">
            <a:off x="1364289" y="3314008"/>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24" name="표 23">
            <a:extLst>
              <a:ext uri="{FF2B5EF4-FFF2-40B4-BE49-F238E27FC236}">
                <a16:creationId xmlns:a16="http://schemas.microsoft.com/office/drawing/2014/main" id="{A6931C41-7110-8DEB-2561-696C528896FD}"/>
              </a:ext>
            </a:extLst>
          </p:cNvPr>
          <p:cNvGraphicFramePr>
            <a:graphicFrameLocks noGrp="1"/>
          </p:cNvGraphicFramePr>
          <p:nvPr>
            <p:extLst>
              <p:ext uri="{D42A27DB-BD31-4B8C-83A1-F6EECF244321}">
                <p14:modId xmlns:p14="http://schemas.microsoft.com/office/powerpoint/2010/main" val="3583796773"/>
              </p:ext>
            </p:extLst>
          </p:nvPr>
        </p:nvGraphicFramePr>
        <p:xfrm>
          <a:off x="1112971" y="3823843"/>
          <a:ext cx="777240" cy="267785"/>
        </p:xfrm>
        <a:graphic>
          <a:graphicData uri="http://schemas.openxmlformats.org/drawingml/2006/table">
            <a:tbl>
              <a:tblPr firstRow="1" bandRow="1">
                <a:tableStyleId>{5C22544A-7EE6-4342-B048-85BDC9FD1C3A}</a:tableStyleId>
              </a:tblPr>
              <a:tblGrid>
                <a:gridCol w="259080">
                  <a:extLst>
                    <a:ext uri="{9D8B030D-6E8A-4147-A177-3AD203B41FA5}">
                      <a16:colId xmlns:a16="http://schemas.microsoft.com/office/drawing/2014/main" val="1999285099"/>
                    </a:ext>
                  </a:extLst>
                </a:gridCol>
                <a:gridCol w="259080">
                  <a:extLst>
                    <a:ext uri="{9D8B030D-6E8A-4147-A177-3AD203B41FA5}">
                      <a16:colId xmlns:a16="http://schemas.microsoft.com/office/drawing/2014/main" val="2534718811"/>
                    </a:ext>
                  </a:extLst>
                </a:gridCol>
                <a:gridCol w="259080">
                  <a:extLst>
                    <a:ext uri="{9D8B030D-6E8A-4147-A177-3AD203B41FA5}">
                      <a16:colId xmlns:a16="http://schemas.microsoft.com/office/drawing/2014/main" val="2118111217"/>
                    </a:ext>
                  </a:extLst>
                </a:gridCol>
              </a:tblGrid>
              <a:tr h="267785">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25" name="십자형 24">
            <a:extLst>
              <a:ext uri="{FF2B5EF4-FFF2-40B4-BE49-F238E27FC236}">
                <a16:creationId xmlns:a16="http://schemas.microsoft.com/office/drawing/2014/main" id="{9ED55BB7-C978-0760-2EDE-8DDCF4E6CFFD}"/>
              </a:ext>
            </a:extLst>
          </p:cNvPr>
          <p:cNvSpPr>
            <a:spLocks noChangeAspect="1"/>
          </p:cNvSpPr>
          <p:nvPr/>
        </p:nvSpPr>
        <p:spPr>
          <a:xfrm rot="2700000">
            <a:off x="1624750" y="3825736"/>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25">
            <a:extLst>
              <a:ext uri="{FF2B5EF4-FFF2-40B4-BE49-F238E27FC236}">
                <a16:creationId xmlns:a16="http://schemas.microsoft.com/office/drawing/2014/main" id="{3A433832-3E27-794E-0B5C-71C34A5869DD}"/>
              </a:ext>
            </a:extLst>
          </p:cNvPr>
          <p:cNvSpPr txBox="1"/>
          <p:nvPr/>
        </p:nvSpPr>
        <p:spPr>
          <a:xfrm>
            <a:off x="1111259" y="3025769"/>
            <a:ext cx="777239" cy="307777"/>
          </a:xfrm>
          <a:prstGeom prst="rect">
            <a:avLst/>
          </a:prstGeom>
          <a:noFill/>
        </p:spPr>
        <p:txBody>
          <a:bodyPr wrap="square" rtlCol="0">
            <a:spAutoFit/>
          </a:bodyPr>
          <a:lstStyle/>
          <a:p>
            <a:pPr algn="ctr"/>
            <a:r>
              <a:rPr lang="en-US" altLang="ko-KR" sz="1400">
                <a:latin typeface="Arial" panose="020B0604020202020204" pitchFamily="34" charset="0"/>
                <a:cs typeface="Arial" panose="020B0604020202020204" pitchFamily="34" charset="0"/>
              </a:rPr>
              <a:t>or</a:t>
            </a:r>
            <a:endParaRPr lang="ko-KR" altLang="en-US" sz="140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58594AA-12BC-4C56-FF77-50F7B3A124E7}"/>
              </a:ext>
            </a:extLst>
          </p:cNvPr>
          <p:cNvSpPr txBox="1"/>
          <p:nvPr/>
        </p:nvSpPr>
        <p:spPr>
          <a:xfrm>
            <a:off x="1112971" y="3535095"/>
            <a:ext cx="777240" cy="307777"/>
          </a:xfrm>
          <a:prstGeom prst="rect">
            <a:avLst/>
          </a:prstGeom>
          <a:noFill/>
        </p:spPr>
        <p:txBody>
          <a:bodyPr wrap="square" rtlCol="0">
            <a:spAutoFit/>
          </a:bodyPr>
          <a:lstStyle/>
          <a:p>
            <a:pPr algn="ctr"/>
            <a:r>
              <a:rPr lang="en-US" altLang="ko-KR" sz="1400">
                <a:latin typeface="Arial" panose="020B0604020202020204" pitchFamily="34" charset="0"/>
                <a:cs typeface="Arial" panose="020B0604020202020204" pitchFamily="34" charset="0"/>
              </a:rPr>
              <a:t>or</a:t>
            </a:r>
            <a:endParaRPr lang="ko-KR" altLang="en-US" sz="14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F9976CC-4284-B312-F4B1-3B1BDD5FEFE1}"/>
              </a:ext>
            </a:extLst>
          </p:cNvPr>
          <p:cNvSpPr txBox="1"/>
          <p:nvPr/>
        </p:nvSpPr>
        <p:spPr>
          <a:xfrm>
            <a:off x="762322" y="4139538"/>
            <a:ext cx="1475565" cy="584775"/>
          </a:xfrm>
          <a:prstGeom prst="rect">
            <a:avLst/>
          </a:prstGeom>
          <a:noFill/>
        </p:spPr>
        <p:txBody>
          <a:bodyPr wrap="square" rtlCol="0">
            <a:spAutoFit/>
          </a:bodyPr>
          <a:lstStyle/>
          <a:p>
            <a:pPr algn="ctr"/>
            <a:r>
              <a:rPr lang="en-US" altLang="ko-KR" sz="1600" b="1">
                <a:latin typeface="Arial" panose="020B0604020202020204" pitchFamily="34" charset="0"/>
                <a:cs typeface="Arial" panose="020B0604020202020204" pitchFamily="34" charset="0"/>
              </a:rPr>
              <a:t>Single Error</a:t>
            </a:r>
          </a:p>
          <a:p>
            <a:pPr algn="ctr"/>
            <a:r>
              <a:rPr lang="en-US" altLang="ko-KR" sz="1600" b="1">
                <a:latin typeface="Arial" panose="020B0604020202020204" pitchFamily="34" charset="0"/>
                <a:cs typeface="Arial" panose="020B0604020202020204" pitchFamily="34" charset="0"/>
              </a:rPr>
              <a:t>(SE)</a:t>
            </a:r>
            <a:endParaRPr lang="ko-KR" altLang="en-US" sz="1600" b="1">
              <a:latin typeface="Arial" panose="020B0604020202020204" pitchFamily="34" charset="0"/>
              <a:cs typeface="Arial" panose="020B0604020202020204" pitchFamily="34" charset="0"/>
            </a:endParaRPr>
          </a:p>
        </p:txBody>
      </p:sp>
      <p:graphicFrame>
        <p:nvGraphicFramePr>
          <p:cNvPr id="37" name="표 36">
            <a:extLst>
              <a:ext uri="{FF2B5EF4-FFF2-40B4-BE49-F238E27FC236}">
                <a16:creationId xmlns:a16="http://schemas.microsoft.com/office/drawing/2014/main" id="{9B1A9776-F5E9-3B94-A29A-AB64B409F8A1}"/>
              </a:ext>
            </a:extLst>
          </p:cNvPr>
          <p:cNvGraphicFramePr>
            <a:graphicFrameLocks noGrp="1"/>
          </p:cNvGraphicFramePr>
          <p:nvPr>
            <p:extLst>
              <p:ext uri="{D42A27DB-BD31-4B8C-83A1-F6EECF244321}">
                <p14:modId xmlns:p14="http://schemas.microsoft.com/office/powerpoint/2010/main" val="558071160"/>
              </p:ext>
            </p:extLst>
          </p:nvPr>
        </p:nvGraphicFramePr>
        <p:xfrm>
          <a:off x="3083280" y="3047271"/>
          <a:ext cx="777240" cy="267785"/>
        </p:xfrm>
        <a:graphic>
          <a:graphicData uri="http://schemas.openxmlformats.org/drawingml/2006/table">
            <a:tbl>
              <a:tblPr firstRow="1" bandRow="1">
                <a:tableStyleId>{5C22544A-7EE6-4342-B048-85BDC9FD1C3A}</a:tableStyleId>
              </a:tblPr>
              <a:tblGrid>
                <a:gridCol w="259080">
                  <a:extLst>
                    <a:ext uri="{9D8B030D-6E8A-4147-A177-3AD203B41FA5}">
                      <a16:colId xmlns:a16="http://schemas.microsoft.com/office/drawing/2014/main" val="1999285099"/>
                    </a:ext>
                  </a:extLst>
                </a:gridCol>
                <a:gridCol w="259080">
                  <a:extLst>
                    <a:ext uri="{9D8B030D-6E8A-4147-A177-3AD203B41FA5}">
                      <a16:colId xmlns:a16="http://schemas.microsoft.com/office/drawing/2014/main" val="2534718811"/>
                    </a:ext>
                  </a:extLst>
                </a:gridCol>
                <a:gridCol w="259080">
                  <a:extLst>
                    <a:ext uri="{9D8B030D-6E8A-4147-A177-3AD203B41FA5}">
                      <a16:colId xmlns:a16="http://schemas.microsoft.com/office/drawing/2014/main" val="2118111217"/>
                    </a:ext>
                  </a:extLst>
                </a:gridCol>
              </a:tblGrid>
              <a:tr h="267785">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41" name="십자형 40">
            <a:extLst>
              <a:ext uri="{FF2B5EF4-FFF2-40B4-BE49-F238E27FC236}">
                <a16:creationId xmlns:a16="http://schemas.microsoft.com/office/drawing/2014/main" id="{4E964B33-0F87-33FD-C1A5-CACF60FE78AE}"/>
              </a:ext>
            </a:extLst>
          </p:cNvPr>
          <p:cNvSpPr>
            <a:spLocks noChangeAspect="1"/>
          </p:cNvSpPr>
          <p:nvPr/>
        </p:nvSpPr>
        <p:spPr>
          <a:xfrm rot="2700000">
            <a:off x="3076803" y="3048579"/>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42" name="표 41">
            <a:extLst>
              <a:ext uri="{FF2B5EF4-FFF2-40B4-BE49-F238E27FC236}">
                <a16:creationId xmlns:a16="http://schemas.microsoft.com/office/drawing/2014/main" id="{685A65C8-93E5-D1B1-B4DB-96C81E2453B2}"/>
              </a:ext>
            </a:extLst>
          </p:cNvPr>
          <p:cNvGraphicFramePr>
            <a:graphicFrameLocks noGrp="1"/>
          </p:cNvGraphicFramePr>
          <p:nvPr>
            <p:extLst>
              <p:ext uri="{D42A27DB-BD31-4B8C-83A1-F6EECF244321}">
                <p14:modId xmlns:p14="http://schemas.microsoft.com/office/powerpoint/2010/main" val="1195517293"/>
              </p:ext>
            </p:extLst>
          </p:nvPr>
        </p:nvGraphicFramePr>
        <p:xfrm>
          <a:off x="3083280" y="3556402"/>
          <a:ext cx="777240" cy="267785"/>
        </p:xfrm>
        <a:graphic>
          <a:graphicData uri="http://schemas.openxmlformats.org/drawingml/2006/table">
            <a:tbl>
              <a:tblPr firstRow="1" bandRow="1">
                <a:tableStyleId>{5C22544A-7EE6-4342-B048-85BDC9FD1C3A}</a:tableStyleId>
              </a:tblPr>
              <a:tblGrid>
                <a:gridCol w="259080">
                  <a:extLst>
                    <a:ext uri="{9D8B030D-6E8A-4147-A177-3AD203B41FA5}">
                      <a16:colId xmlns:a16="http://schemas.microsoft.com/office/drawing/2014/main" val="1999285099"/>
                    </a:ext>
                  </a:extLst>
                </a:gridCol>
                <a:gridCol w="259080">
                  <a:extLst>
                    <a:ext uri="{9D8B030D-6E8A-4147-A177-3AD203B41FA5}">
                      <a16:colId xmlns:a16="http://schemas.microsoft.com/office/drawing/2014/main" val="2534718811"/>
                    </a:ext>
                  </a:extLst>
                </a:gridCol>
                <a:gridCol w="259080">
                  <a:extLst>
                    <a:ext uri="{9D8B030D-6E8A-4147-A177-3AD203B41FA5}">
                      <a16:colId xmlns:a16="http://schemas.microsoft.com/office/drawing/2014/main" val="2118111217"/>
                    </a:ext>
                  </a:extLst>
                </a:gridCol>
              </a:tblGrid>
              <a:tr h="267785">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43" name="십자형 42">
            <a:extLst>
              <a:ext uri="{FF2B5EF4-FFF2-40B4-BE49-F238E27FC236}">
                <a16:creationId xmlns:a16="http://schemas.microsoft.com/office/drawing/2014/main" id="{50156EE9-FDBB-00F5-AE45-F0256D97E1EF}"/>
              </a:ext>
            </a:extLst>
          </p:cNvPr>
          <p:cNvSpPr>
            <a:spLocks noChangeAspect="1"/>
          </p:cNvSpPr>
          <p:nvPr/>
        </p:nvSpPr>
        <p:spPr>
          <a:xfrm rot="2700000">
            <a:off x="3335454" y="3557643"/>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십자형 45">
            <a:extLst>
              <a:ext uri="{FF2B5EF4-FFF2-40B4-BE49-F238E27FC236}">
                <a16:creationId xmlns:a16="http://schemas.microsoft.com/office/drawing/2014/main" id="{FD16AC57-F36E-1C3F-A0F3-DF62496731B9}"/>
              </a:ext>
            </a:extLst>
          </p:cNvPr>
          <p:cNvSpPr>
            <a:spLocks noChangeAspect="1"/>
          </p:cNvSpPr>
          <p:nvPr/>
        </p:nvSpPr>
        <p:spPr>
          <a:xfrm rot="2700000">
            <a:off x="3594161" y="3559173"/>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TextBox 46">
            <a:extLst>
              <a:ext uri="{FF2B5EF4-FFF2-40B4-BE49-F238E27FC236}">
                <a16:creationId xmlns:a16="http://schemas.microsoft.com/office/drawing/2014/main" id="{11E8A922-6DC7-1E95-B284-B1D59CEEC39B}"/>
              </a:ext>
            </a:extLst>
          </p:cNvPr>
          <p:cNvSpPr txBox="1"/>
          <p:nvPr/>
        </p:nvSpPr>
        <p:spPr>
          <a:xfrm>
            <a:off x="3082424" y="3269404"/>
            <a:ext cx="777239" cy="307777"/>
          </a:xfrm>
          <a:prstGeom prst="rect">
            <a:avLst/>
          </a:prstGeom>
          <a:noFill/>
        </p:spPr>
        <p:txBody>
          <a:bodyPr wrap="square" rtlCol="0">
            <a:spAutoFit/>
          </a:bodyPr>
          <a:lstStyle/>
          <a:p>
            <a:pPr algn="ctr"/>
            <a:r>
              <a:rPr lang="en-US" altLang="ko-KR" sz="1400">
                <a:latin typeface="Arial" panose="020B0604020202020204" pitchFamily="34" charset="0"/>
                <a:cs typeface="Arial" panose="020B0604020202020204" pitchFamily="34" charset="0"/>
              </a:rPr>
              <a:t>or</a:t>
            </a:r>
            <a:endParaRPr lang="ko-KR" altLang="en-US" sz="140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DE1ECE78-CFE7-93A9-A146-616C69A9FD76}"/>
              </a:ext>
            </a:extLst>
          </p:cNvPr>
          <p:cNvSpPr txBox="1"/>
          <p:nvPr/>
        </p:nvSpPr>
        <p:spPr>
          <a:xfrm>
            <a:off x="2256078" y="3893316"/>
            <a:ext cx="2436918" cy="830997"/>
          </a:xfrm>
          <a:prstGeom prst="rect">
            <a:avLst/>
          </a:prstGeom>
          <a:noFill/>
        </p:spPr>
        <p:txBody>
          <a:bodyPr wrap="square" rtlCol="0">
            <a:spAutoFit/>
          </a:bodyPr>
          <a:lstStyle/>
          <a:p>
            <a:pPr algn="ctr"/>
            <a:r>
              <a:rPr lang="en-US" altLang="ko-KR" sz="1600" b="1">
                <a:latin typeface="Arial" panose="020B0604020202020204" pitchFamily="34" charset="0"/>
                <a:cs typeface="Arial" panose="020B0604020202020204" pitchFamily="34" charset="0"/>
              </a:rPr>
              <a:t>Double </a:t>
            </a:r>
          </a:p>
          <a:p>
            <a:pPr algn="ctr"/>
            <a:r>
              <a:rPr lang="en-US" altLang="ko-KR" sz="1600" b="1">
                <a:latin typeface="Arial" panose="020B0604020202020204" pitchFamily="34" charset="0"/>
                <a:cs typeface="Arial" panose="020B0604020202020204" pitchFamily="34" charset="0"/>
              </a:rPr>
              <a:t>Adjacent Error</a:t>
            </a:r>
          </a:p>
          <a:p>
            <a:pPr algn="ctr"/>
            <a:r>
              <a:rPr lang="en-US" altLang="ko-KR" sz="1600" b="1">
                <a:latin typeface="Arial" panose="020B0604020202020204" pitchFamily="34" charset="0"/>
                <a:cs typeface="Arial" panose="020B0604020202020204" pitchFamily="34" charset="0"/>
              </a:rPr>
              <a:t>(DAE)</a:t>
            </a:r>
            <a:endParaRPr lang="ko-KR" altLang="en-US" sz="1600" b="1">
              <a:latin typeface="Arial" panose="020B0604020202020204" pitchFamily="34" charset="0"/>
              <a:cs typeface="Arial" panose="020B0604020202020204" pitchFamily="34" charset="0"/>
            </a:endParaRPr>
          </a:p>
        </p:txBody>
      </p:sp>
      <p:graphicFrame>
        <p:nvGraphicFramePr>
          <p:cNvPr id="63" name="표 62">
            <a:extLst>
              <a:ext uri="{FF2B5EF4-FFF2-40B4-BE49-F238E27FC236}">
                <a16:creationId xmlns:a16="http://schemas.microsoft.com/office/drawing/2014/main" id="{AF008694-3CA8-9D31-43C4-8DED24C62468}"/>
              </a:ext>
            </a:extLst>
          </p:cNvPr>
          <p:cNvGraphicFramePr>
            <a:graphicFrameLocks noGrp="1"/>
          </p:cNvGraphicFramePr>
          <p:nvPr>
            <p:extLst>
              <p:ext uri="{D42A27DB-BD31-4B8C-83A1-F6EECF244321}">
                <p14:modId xmlns:p14="http://schemas.microsoft.com/office/powerpoint/2010/main" val="3552242092"/>
              </p:ext>
            </p:extLst>
          </p:nvPr>
        </p:nvGraphicFramePr>
        <p:xfrm>
          <a:off x="5212062" y="3298344"/>
          <a:ext cx="777240" cy="267785"/>
        </p:xfrm>
        <a:graphic>
          <a:graphicData uri="http://schemas.openxmlformats.org/drawingml/2006/table">
            <a:tbl>
              <a:tblPr firstRow="1" bandRow="1">
                <a:tableStyleId>{5C22544A-7EE6-4342-B048-85BDC9FD1C3A}</a:tableStyleId>
              </a:tblPr>
              <a:tblGrid>
                <a:gridCol w="259080">
                  <a:extLst>
                    <a:ext uri="{9D8B030D-6E8A-4147-A177-3AD203B41FA5}">
                      <a16:colId xmlns:a16="http://schemas.microsoft.com/office/drawing/2014/main" val="1999285099"/>
                    </a:ext>
                  </a:extLst>
                </a:gridCol>
                <a:gridCol w="259080">
                  <a:extLst>
                    <a:ext uri="{9D8B030D-6E8A-4147-A177-3AD203B41FA5}">
                      <a16:colId xmlns:a16="http://schemas.microsoft.com/office/drawing/2014/main" val="2534718811"/>
                    </a:ext>
                  </a:extLst>
                </a:gridCol>
                <a:gridCol w="259080">
                  <a:extLst>
                    <a:ext uri="{9D8B030D-6E8A-4147-A177-3AD203B41FA5}">
                      <a16:colId xmlns:a16="http://schemas.microsoft.com/office/drawing/2014/main" val="2118111217"/>
                    </a:ext>
                  </a:extLst>
                </a:gridCol>
              </a:tblGrid>
              <a:tr h="267785">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64" name="십자형 63">
            <a:extLst>
              <a:ext uri="{FF2B5EF4-FFF2-40B4-BE49-F238E27FC236}">
                <a16:creationId xmlns:a16="http://schemas.microsoft.com/office/drawing/2014/main" id="{6EB53963-0E00-D0FD-4779-7E2FF9837B4B}"/>
              </a:ext>
            </a:extLst>
          </p:cNvPr>
          <p:cNvSpPr>
            <a:spLocks noChangeAspect="1"/>
          </p:cNvSpPr>
          <p:nvPr/>
        </p:nvSpPr>
        <p:spPr>
          <a:xfrm rot="2700000">
            <a:off x="5205585" y="3299652"/>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십자형 69">
            <a:extLst>
              <a:ext uri="{FF2B5EF4-FFF2-40B4-BE49-F238E27FC236}">
                <a16:creationId xmlns:a16="http://schemas.microsoft.com/office/drawing/2014/main" id="{DE6EFD57-1A56-6B83-7DDE-189A869CE842}"/>
              </a:ext>
            </a:extLst>
          </p:cNvPr>
          <p:cNvSpPr>
            <a:spLocks noChangeAspect="1"/>
          </p:cNvSpPr>
          <p:nvPr/>
        </p:nvSpPr>
        <p:spPr>
          <a:xfrm rot="2700000">
            <a:off x="5723758" y="3300967"/>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TextBox 73">
            <a:extLst>
              <a:ext uri="{FF2B5EF4-FFF2-40B4-BE49-F238E27FC236}">
                <a16:creationId xmlns:a16="http://schemas.microsoft.com/office/drawing/2014/main" id="{6605EF74-B8D5-5807-8F81-96D07BD5F0D3}"/>
              </a:ext>
            </a:extLst>
          </p:cNvPr>
          <p:cNvSpPr txBox="1"/>
          <p:nvPr/>
        </p:nvSpPr>
        <p:spPr>
          <a:xfrm>
            <a:off x="4376746" y="3896515"/>
            <a:ext cx="2436918" cy="830997"/>
          </a:xfrm>
          <a:prstGeom prst="rect">
            <a:avLst/>
          </a:prstGeom>
          <a:noFill/>
        </p:spPr>
        <p:txBody>
          <a:bodyPr wrap="square" rtlCol="0">
            <a:spAutoFit/>
          </a:bodyPr>
          <a:lstStyle/>
          <a:p>
            <a:pPr algn="ctr"/>
            <a:r>
              <a:rPr lang="en-US" altLang="ko-KR" sz="1600" b="1">
                <a:latin typeface="Arial" panose="020B0604020202020204" pitchFamily="34" charset="0"/>
                <a:cs typeface="Arial" panose="020B0604020202020204" pitchFamily="34" charset="0"/>
              </a:rPr>
              <a:t>Double </a:t>
            </a:r>
            <a:br>
              <a:rPr lang="en-US" altLang="ko-KR" sz="1600" b="1">
                <a:latin typeface="Arial" panose="020B0604020202020204" pitchFamily="34" charset="0"/>
                <a:cs typeface="Arial" panose="020B0604020202020204" pitchFamily="34" charset="0"/>
              </a:rPr>
            </a:br>
            <a:r>
              <a:rPr lang="en-US" altLang="ko-KR" sz="1600" b="1">
                <a:latin typeface="Arial" panose="020B0604020202020204" pitchFamily="34" charset="0"/>
                <a:cs typeface="Arial" panose="020B0604020202020204" pitchFamily="34" charset="0"/>
              </a:rPr>
              <a:t>Non-adjacent Error</a:t>
            </a:r>
          </a:p>
          <a:p>
            <a:pPr algn="ctr"/>
            <a:r>
              <a:rPr lang="en-US" altLang="ko-KR" sz="1600" b="1">
                <a:latin typeface="Arial" panose="020B0604020202020204" pitchFamily="34" charset="0"/>
                <a:cs typeface="Arial" panose="020B0604020202020204" pitchFamily="34" charset="0"/>
              </a:rPr>
              <a:t>(DNE)</a:t>
            </a:r>
            <a:endParaRPr lang="ko-KR" altLang="en-US" sz="1600" b="1">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13AFA2FD-9996-7C53-31FA-AF718FBAFB94}"/>
              </a:ext>
            </a:extLst>
          </p:cNvPr>
          <p:cNvSpPr txBox="1"/>
          <p:nvPr/>
        </p:nvSpPr>
        <p:spPr>
          <a:xfrm>
            <a:off x="6515605" y="4139537"/>
            <a:ext cx="2436918" cy="584775"/>
          </a:xfrm>
          <a:prstGeom prst="rect">
            <a:avLst/>
          </a:prstGeom>
          <a:noFill/>
        </p:spPr>
        <p:txBody>
          <a:bodyPr wrap="square" rtlCol="0">
            <a:spAutoFit/>
          </a:bodyPr>
          <a:lstStyle/>
          <a:p>
            <a:pPr algn="ctr"/>
            <a:r>
              <a:rPr lang="en-US" altLang="ko-KR" sz="1600" b="1">
                <a:latin typeface="Arial" panose="020B0604020202020204" pitchFamily="34" charset="0"/>
                <a:cs typeface="Arial" panose="020B0604020202020204" pitchFamily="34" charset="0"/>
              </a:rPr>
              <a:t>Triple Error</a:t>
            </a:r>
          </a:p>
          <a:p>
            <a:pPr algn="ctr"/>
            <a:r>
              <a:rPr lang="en-US" altLang="ko-KR" sz="1600" b="1">
                <a:latin typeface="Arial" panose="020B0604020202020204" pitchFamily="34" charset="0"/>
                <a:cs typeface="Arial" panose="020B0604020202020204" pitchFamily="34" charset="0"/>
              </a:rPr>
              <a:t>(TE)</a:t>
            </a:r>
            <a:endParaRPr lang="ko-KR" altLang="en-US" sz="1600" b="1">
              <a:latin typeface="Arial" panose="020B0604020202020204" pitchFamily="34" charset="0"/>
              <a:cs typeface="Arial" panose="020B0604020202020204" pitchFamily="34" charset="0"/>
            </a:endParaRPr>
          </a:p>
        </p:txBody>
      </p:sp>
      <p:sp>
        <p:nvSpPr>
          <p:cNvPr id="84" name="십자형 83">
            <a:extLst>
              <a:ext uri="{FF2B5EF4-FFF2-40B4-BE49-F238E27FC236}">
                <a16:creationId xmlns:a16="http://schemas.microsoft.com/office/drawing/2014/main" id="{74361181-C78D-3AF0-DF69-DC781398BE15}"/>
              </a:ext>
            </a:extLst>
          </p:cNvPr>
          <p:cNvSpPr>
            <a:spLocks noChangeAspect="1"/>
          </p:cNvSpPr>
          <p:nvPr/>
        </p:nvSpPr>
        <p:spPr>
          <a:xfrm rot="2700000">
            <a:off x="3336816" y="3051481"/>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86" name="표 85">
            <a:extLst>
              <a:ext uri="{FF2B5EF4-FFF2-40B4-BE49-F238E27FC236}">
                <a16:creationId xmlns:a16="http://schemas.microsoft.com/office/drawing/2014/main" id="{956F5921-FA48-09E6-1AD6-AAA4C25FC6D0}"/>
              </a:ext>
            </a:extLst>
          </p:cNvPr>
          <p:cNvGraphicFramePr>
            <a:graphicFrameLocks noGrp="1"/>
          </p:cNvGraphicFramePr>
          <p:nvPr>
            <p:extLst>
              <p:ext uri="{D42A27DB-BD31-4B8C-83A1-F6EECF244321}">
                <p14:modId xmlns:p14="http://schemas.microsoft.com/office/powerpoint/2010/main" val="3392584936"/>
              </p:ext>
            </p:extLst>
          </p:nvPr>
        </p:nvGraphicFramePr>
        <p:xfrm>
          <a:off x="7341448" y="3298344"/>
          <a:ext cx="777240" cy="267785"/>
        </p:xfrm>
        <a:graphic>
          <a:graphicData uri="http://schemas.openxmlformats.org/drawingml/2006/table">
            <a:tbl>
              <a:tblPr firstRow="1" bandRow="1">
                <a:tableStyleId>{5C22544A-7EE6-4342-B048-85BDC9FD1C3A}</a:tableStyleId>
              </a:tblPr>
              <a:tblGrid>
                <a:gridCol w="259080">
                  <a:extLst>
                    <a:ext uri="{9D8B030D-6E8A-4147-A177-3AD203B41FA5}">
                      <a16:colId xmlns:a16="http://schemas.microsoft.com/office/drawing/2014/main" val="1999285099"/>
                    </a:ext>
                  </a:extLst>
                </a:gridCol>
                <a:gridCol w="259080">
                  <a:extLst>
                    <a:ext uri="{9D8B030D-6E8A-4147-A177-3AD203B41FA5}">
                      <a16:colId xmlns:a16="http://schemas.microsoft.com/office/drawing/2014/main" val="2534718811"/>
                    </a:ext>
                  </a:extLst>
                </a:gridCol>
                <a:gridCol w="259080">
                  <a:extLst>
                    <a:ext uri="{9D8B030D-6E8A-4147-A177-3AD203B41FA5}">
                      <a16:colId xmlns:a16="http://schemas.microsoft.com/office/drawing/2014/main" val="2118111217"/>
                    </a:ext>
                  </a:extLst>
                </a:gridCol>
              </a:tblGrid>
              <a:tr h="267785">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atinLnBrk="1"/>
                      <a:endParaRPr lang="ko-KR" altLang="en-US"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87" name="십자형 86">
            <a:extLst>
              <a:ext uri="{FF2B5EF4-FFF2-40B4-BE49-F238E27FC236}">
                <a16:creationId xmlns:a16="http://schemas.microsoft.com/office/drawing/2014/main" id="{7D6474FD-028F-0C0A-0F62-F5FDD49E3904}"/>
              </a:ext>
            </a:extLst>
          </p:cNvPr>
          <p:cNvSpPr>
            <a:spLocks noChangeAspect="1"/>
          </p:cNvSpPr>
          <p:nvPr/>
        </p:nvSpPr>
        <p:spPr>
          <a:xfrm rot="2700000">
            <a:off x="7334971" y="3299652"/>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십자형 87">
            <a:extLst>
              <a:ext uri="{FF2B5EF4-FFF2-40B4-BE49-F238E27FC236}">
                <a16:creationId xmlns:a16="http://schemas.microsoft.com/office/drawing/2014/main" id="{5A19C0BF-9D21-5B9E-6AEF-8736772DA52A}"/>
              </a:ext>
            </a:extLst>
          </p:cNvPr>
          <p:cNvSpPr>
            <a:spLocks noChangeAspect="1"/>
          </p:cNvSpPr>
          <p:nvPr/>
        </p:nvSpPr>
        <p:spPr>
          <a:xfrm rot="2700000">
            <a:off x="7853144" y="3300967"/>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십자형 88">
            <a:extLst>
              <a:ext uri="{FF2B5EF4-FFF2-40B4-BE49-F238E27FC236}">
                <a16:creationId xmlns:a16="http://schemas.microsoft.com/office/drawing/2014/main" id="{D7C3938D-E49B-6946-6DC4-E26BD5CCB8FE}"/>
              </a:ext>
            </a:extLst>
          </p:cNvPr>
          <p:cNvSpPr>
            <a:spLocks noChangeAspect="1"/>
          </p:cNvSpPr>
          <p:nvPr/>
        </p:nvSpPr>
        <p:spPr>
          <a:xfrm rot="2700000">
            <a:off x="7594059" y="3300966"/>
            <a:ext cx="272711" cy="265171"/>
          </a:xfrm>
          <a:prstGeom prst="plus">
            <a:avLst>
              <a:gd name="adj" fmla="val 39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ustDataLst>
      <p:tags r:id="rId1"/>
    </p:custDataLst>
    <p:extLst>
      <p:ext uri="{BB962C8B-B14F-4D97-AF65-F5344CB8AC3E}">
        <p14:creationId xmlns:p14="http://schemas.microsoft.com/office/powerpoint/2010/main" val="20458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5" grpId="0" animBg="1"/>
      <p:bldP spid="26" grpId="0"/>
      <p:bldP spid="32" grpId="0"/>
      <p:bldP spid="33" grpId="0"/>
      <p:bldP spid="41" grpId="0" animBg="1"/>
      <p:bldP spid="43" grpId="0" animBg="1"/>
      <p:bldP spid="46" grpId="0" animBg="1"/>
      <p:bldP spid="47" grpId="0"/>
      <p:bldP spid="62" grpId="0"/>
      <p:bldP spid="64" grpId="0" animBg="1"/>
      <p:bldP spid="70" grpId="0" animBg="1"/>
      <p:bldP spid="74" grpId="0"/>
      <p:bldP spid="83" grpId="0"/>
      <p:bldP spid="84" grpId="0" animBg="1"/>
      <p:bldP spid="87" grpId="0" animBg="1"/>
      <p:bldP spid="88" grpId="0" animBg="1"/>
      <p:bldP spid="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lstStyle/>
          <a:p>
            <a:pPr>
              <a:lnSpc>
                <a:spcPct val="100000"/>
              </a:lnSpc>
              <a:buFont typeface="Wingdings" panose="05000000000000000000" pitchFamily="2" charset="2"/>
              <a:buChar char="§"/>
            </a:pPr>
            <a:r>
              <a:rPr lang="en-US" altLang="ko-KR" sz="1800" dirty="0"/>
              <a:t>Error Correction Codes (ECC)</a:t>
            </a:r>
            <a:r>
              <a:rPr lang="en-US" altLang="ko-KR" sz="1800" b="0" dirty="0"/>
              <a:t> can detect and corrects errors in data.</a:t>
            </a:r>
          </a:p>
          <a:p>
            <a:pPr lvl="1">
              <a:lnSpc>
                <a:spcPct val="100000"/>
              </a:lnSpc>
              <a:buFont typeface="Wingdings" panose="05000000000000000000" pitchFamily="2" charset="2"/>
              <a:buChar char="§"/>
            </a:pPr>
            <a:r>
              <a:rPr lang="en-US" altLang="ko-KR" sz="1600" b="0" dirty="0"/>
              <a:t>ECC adds </a:t>
            </a:r>
            <a:r>
              <a:rPr lang="en-US" altLang="ko-KR" sz="1600" b="0" i="0" dirty="0">
                <a:effectLst/>
              </a:rPr>
              <a:t>redundant data (redundancy) to the original data.</a:t>
            </a: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marL="342900" lvl="1" indent="0">
              <a:lnSpc>
                <a:spcPct val="100000"/>
              </a:lnSpc>
              <a:buNone/>
            </a:pPr>
            <a:endParaRPr lang="en-US" altLang="ko-KR" sz="1600" b="0" dirty="0"/>
          </a:p>
          <a:p>
            <a:pPr lvl="1">
              <a:lnSpc>
                <a:spcPct val="100000"/>
              </a:lnSpc>
              <a:buFont typeface="Wingdings" panose="05000000000000000000" pitchFamily="2" charset="2"/>
              <a:buChar char="§"/>
            </a:pPr>
            <a:r>
              <a:rPr lang="en-US" altLang="ko-KR" sz="1600" b="0" dirty="0"/>
              <a:t>There are various types of ECC, each with its own method of detecting and correcting errors in data.</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Error Correction Codes</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13</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005570AF-C2CA-4709-8728-686F9E682794}" type="datetime4">
              <a:rPr lang="en-GB" altLang="ko-KR" noProof="1" smtClean="0"/>
              <a:t>13 November 2024</a:t>
            </a:fld>
            <a:endParaRPr lang="en-US" noProof="1"/>
          </a:p>
        </p:txBody>
      </p:sp>
      <p:sp>
        <p:nvSpPr>
          <p:cNvPr id="11" name="직사각형 10">
            <a:extLst>
              <a:ext uri="{FF2B5EF4-FFF2-40B4-BE49-F238E27FC236}">
                <a16:creationId xmlns:a16="http://schemas.microsoft.com/office/drawing/2014/main" id="{BA065AC2-6E53-AE09-639F-B5A0E83C143B}"/>
              </a:ext>
            </a:extLst>
          </p:cNvPr>
          <p:cNvSpPr/>
          <p:nvPr/>
        </p:nvSpPr>
        <p:spPr>
          <a:xfrm>
            <a:off x="1643043" y="2133130"/>
            <a:ext cx="1493098" cy="2555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200" b="1">
                <a:solidFill>
                  <a:schemeClr val="tx1"/>
                </a:solidFill>
                <a:latin typeface="Arial" panose="020B0604020202020204" pitchFamily="34" charset="0"/>
                <a:cs typeface="Arial" panose="020B0604020202020204" pitchFamily="34" charset="0"/>
              </a:rPr>
              <a:t>Data</a:t>
            </a:r>
            <a:endParaRPr lang="ko-KR" altLang="en-US" sz="1200" b="1">
              <a:solidFill>
                <a:schemeClr val="tx1"/>
              </a:solidFill>
              <a:latin typeface="Arial" panose="020B0604020202020204" pitchFamily="34" charset="0"/>
              <a:cs typeface="Arial" panose="020B0604020202020204" pitchFamily="34" charset="0"/>
            </a:endParaRPr>
          </a:p>
        </p:txBody>
      </p:sp>
      <p:sp>
        <p:nvSpPr>
          <p:cNvPr id="12" name="사각형: 둥근 모서리 11">
            <a:extLst>
              <a:ext uri="{FF2B5EF4-FFF2-40B4-BE49-F238E27FC236}">
                <a16:creationId xmlns:a16="http://schemas.microsoft.com/office/drawing/2014/main" id="{EF319F42-F7F6-DBDF-0A73-EF1B53E734C0}"/>
              </a:ext>
            </a:extLst>
          </p:cNvPr>
          <p:cNvSpPr/>
          <p:nvPr/>
        </p:nvSpPr>
        <p:spPr>
          <a:xfrm>
            <a:off x="3589675" y="1869875"/>
            <a:ext cx="970888" cy="782030"/>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a:latin typeface="Arial" panose="020B0604020202020204" pitchFamily="34" charset="0"/>
                <a:cs typeface="Arial" panose="020B0604020202020204" pitchFamily="34" charset="0"/>
              </a:rPr>
              <a:t>ECC</a:t>
            </a:r>
          </a:p>
          <a:p>
            <a:pPr algn="ctr"/>
            <a:r>
              <a:rPr lang="en-US" altLang="ko-KR" sz="1400">
                <a:latin typeface="Arial" panose="020B0604020202020204" pitchFamily="34" charset="0"/>
                <a:cs typeface="Arial" panose="020B0604020202020204" pitchFamily="34" charset="0"/>
              </a:rPr>
              <a:t>encoding</a:t>
            </a:r>
          </a:p>
          <a:p>
            <a:pPr algn="ctr"/>
            <a:r>
              <a:rPr lang="en-US" altLang="ko-KR" sz="1400">
                <a:latin typeface="Arial" panose="020B0604020202020204" pitchFamily="34" charset="0"/>
                <a:cs typeface="Arial" panose="020B0604020202020204" pitchFamily="34" charset="0"/>
              </a:rPr>
              <a:t>logic</a:t>
            </a:r>
            <a:endParaRPr lang="ko-KR" altLang="en-US" sz="1400">
              <a:latin typeface="Arial" panose="020B0604020202020204" pitchFamily="34" charset="0"/>
              <a:cs typeface="Arial" panose="020B0604020202020204" pitchFamily="34" charset="0"/>
            </a:endParaRPr>
          </a:p>
        </p:txBody>
      </p:sp>
      <p:sp>
        <p:nvSpPr>
          <p:cNvPr id="46" name="직사각형 45">
            <a:extLst>
              <a:ext uri="{FF2B5EF4-FFF2-40B4-BE49-F238E27FC236}">
                <a16:creationId xmlns:a16="http://schemas.microsoft.com/office/drawing/2014/main" id="{558022A0-607E-C9C8-863D-8F840ED73D3F}"/>
              </a:ext>
            </a:extLst>
          </p:cNvPr>
          <p:cNvSpPr/>
          <p:nvPr/>
        </p:nvSpPr>
        <p:spPr>
          <a:xfrm>
            <a:off x="6505000" y="2133130"/>
            <a:ext cx="995957" cy="25552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200" b="1">
                <a:solidFill>
                  <a:schemeClr val="tx1"/>
                </a:solidFill>
                <a:latin typeface="Arial" panose="020B0604020202020204" pitchFamily="34" charset="0"/>
                <a:cs typeface="Arial" panose="020B0604020202020204" pitchFamily="34" charset="0"/>
              </a:rPr>
              <a:t>Redundancy</a:t>
            </a:r>
            <a:endParaRPr lang="ko-KR" altLang="en-US" sz="1200" b="1">
              <a:solidFill>
                <a:schemeClr val="tx1"/>
              </a:solidFill>
              <a:latin typeface="Arial" panose="020B0604020202020204" pitchFamily="34" charset="0"/>
              <a:cs typeface="Arial" panose="020B0604020202020204" pitchFamily="34" charset="0"/>
            </a:endParaRPr>
          </a:p>
        </p:txBody>
      </p:sp>
      <p:sp>
        <p:nvSpPr>
          <p:cNvPr id="50" name="직사각형 49">
            <a:extLst>
              <a:ext uri="{FF2B5EF4-FFF2-40B4-BE49-F238E27FC236}">
                <a16:creationId xmlns:a16="http://schemas.microsoft.com/office/drawing/2014/main" id="{4A30FED3-D1E9-4D9D-239A-3D52331561F7}"/>
              </a:ext>
            </a:extLst>
          </p:cNvPr>
          <p:cNvSpPr/>
          <p:nvPr/>
        </p:nvSpPr>
        <p:spPr>
          <a:xfrm>
            <a:off x="5014097" y="2133130"/>
            <a:ext cx="1493098" cy="2555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200" b="1">
                <a:solidFill>
                  <a:schemeClr val="tx1"/>
                </a:solidFill>
                <a:latin typeface="Arial" panose="020B0604020202020204" pitchFamily="34" charset="0"/>
                <a:cs typeface="Arial" panose="020B0604020202020204" pitchFamily="34" charset="0"/>
              </a:rPr>
              <a:t>Data</a:t>
            </a:r>
            <a:endParaRPr lang="ko-KR" altLang="en-US" sz="1200" b="1">
              <a:solidFill>
                <a:schemeClr val="tx1"/>
              </a:solidFill>
              <a:latin typeface="Arial" panose="020B0604020202020204" pitchFamily="34" charset="0"/>
              <a:cs typeface="Arial" panose="020B0604020202020204" pitchFamily="34" charset="0"/>
            </a:endParaRPr>
          </a:p>
        </p:txBody>
      </p:sp>
      <p:sp>
        <p:nvSpPr>
          <p:cNvPr id="54" name="오른쪽 대괄호 53">
            <a:extLst>
              <a:ext uri="{FF2B5EF4-FFF2-40B4-BE49-F238E27FC236}">
                <a16:creationId xmlns:a16="http://schemas.microsoft.com/office/drawing/2014/main" id="{CDCB92AF-FCFF-31E3-0B2D-EE760AEB67D6}"/>
              </a:ext>
            </a:extLst>
          </p:cNvPr>
          <p:cNvSpPr/>
          <p:nvPr/>
        </p:nvSpPr>
        <p:spPr>
          <a:xfrm rot="5400000">
            <a:off x="6232859" y="1233496"/>
            <a:ext cx="49335" cy="2486860"/>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5" name="TextBox 54">
            <a:extLst>
              <a:ext uri="{FF2B5EF4-FFF2-40B4-BE49-F238E27FC236}">
                <a16:creationId xmlns:a16="http://schemas.microsoft.com/office/drawing/2014/main" id="{1D333D2E-264C-69B1-EBCE-834C613AE544}"/>
              </a:ext>
            </a:extLst>
          </p:cNvPr>
          <p:cNvSpPr txBox="1"/>
          <p:nvPr/>
        </p:nvSpPr>
        <p:spPr>
          <a:xfrm>
            <a:off x="5772082" y="2479555"/>
            <a:ext cx="970888" cy="276999"/>
          </a:xfrm>
          <a:prstGeom prst="rect">
            <a:avLst/>
          </a:prstGeom>
          <a:noFill/>
        </p:spPr>
        <p:txBody>
          <a:bodyPr wrap="square" rtlCol="0">
            <a:spAutoFit/>
          </a:bodyPr>
          <a:lstStyle/>
          <a:p>
            <a:r>
              <a:rPr lang="en-US" altLang="ko-KR" sz="1200" b="1">
                <a:latin typeface="Arial" panose="020B0604020202020204" pitchFamily="34" charset="0"/>
                <a:cs typeface="Arial" panose="020B0604020202020204" pitchFamily="34" charset="0"/>
              </a:rPr>
              <a:t>Codeword</a:t>
            </a:r>
          </a:p>
        </p:txBody>
      </p:sp>
      <p:sp>
        <p:nvSpPr>
          <p:cNvPr id="69" name="화살표: 오른쪽 68">
            <a:extLst>
              <a:ext uri="{FF2B5EF4-FFF2-40B4-BE49-F238E27FC236}">
                <a16:creationId xmlns:a16="http://schemas.microsoft.com/office/drawing/2014/main" id="{F2CE9540-9164-703A-C028-6F8F97D81E55}"/>
              </a:ext>
            </a:extLst>
          </p:cNvPr>
          <p:cNvSpPr/>
          <p:nvPr/>
        </p:nvSpPr>
        <p:spPr>
          <a:xfrm>
            <a:off x="4625218" y="2177794"/>
            <a:ext cx="324222" cy="166191"/>
          </a:xfrm>
          <a:prstGeom prst="rightArrow">
            <a:avLst>
              <a:gd name="adj1" fmla="val 36364"/>
              <a:gd name="adj2" fmla="val 47453"/>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화살표: 오른쪽 69">
            <a:extLst>
              <a:ext uri="{FF2B5EF4-FFF2-40B4-BE49-F238E27FC236}">
                <a16:creationId xmlns:a16="http://schemas.microsoft.com/office/drawing/2014/main" id="{3A4B8FB5-8D48-634D-9DAD-2159A15FFFF6}"/>
              </a:ext>
            </a:extLst>
          </p:cNvPr>
          <p:cNvSpPr/>
          <p:nvPr/>
        </p:nvSpPr>
        <p:spPr>
          <a:xfrm>
            <a:off x="3200796" y="2177793"/>
            <a:ext cx="324222" cy="166191"/>
          </a:xfrm>
          <a:prstGeom prst="rightArrow">
            <a:avLst>
              <a:gd name="adj1" fmla="val 36364"/>
              <a:gd name="adj2" fmla="val 47453"/>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9603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lstStyle/>
          <a:p>
            <a:pPr>
              <a:lnSpc>
                <a:spcPct val="100000"/>
              </a:lnSpc>
              <a:buFont typeface="Wingdings" panose="05000000000000000000" pitchFamily="2" charset="2"/>
              <a:buChar char="§"/>
            </a:pPr>
            <a:r>
              <a:rPr lang="en-US" altLang="ko-KR" sz="1800" dirty="0"/>
              <a:t>Error Correction Codes (ECC) - Linear Block Codes</a:t>
            </a:r>
          </a:p>
          <a:p>
            <a:pPr lvl="1">
              <a:lnSpc>
                <a:spcPct val="100000"/>
              </a:lnSpc>
              <a:buFont typeface="Wingdings" panose="05000000000000000000" pitchFamily="2" charset="2"/>
              <a:buChar char="§"/>
            </a:pPr>
            <a:r>
              <a:rPr lang="en-US" altLang="ko-KR" sz="1600" dirty="0"/>
              <a:t>ECC encoding </a:t>
            </a:r>
            <a:r>
              <a:rPr lang="en-US" altLang="ko-KR" sz="1600" b="0" dirty="0"/>
              <a:t>by generating a codeword.</a:t>
            </a:r>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5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r>
              <a:rPr lang="en-US" altLang="ko-KR" sz="1600" dirty="0"/>
              <a:t>ECC decoding </a:t>
            </a:r>
            <a:r>
              <a:rPr lang="en-US" altLang="ko-KR" sz="1600" b="0" dirty="0"/>
              <a:t>using syndromes. </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ECC - Linear Block Codes</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14</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911BDA48-EC29-4CA5-95C3-4BFE3D534600}" type="datetime4">
              <a:rPr lang="en-GB" altLang="ko-KR" noProof="1" smtClean="0"/>
              <a:t>13 November 2024</a:t>
            </a:fld>
            <a:endParaRPr lang="en-US" noProof="1"/>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481FF1E-1975-9294-6563-D98E5057680E}"/>
                  </a:ext>
                </a:extLst>
              </p:cNvPr>
              <p:cNvSpPr txBox="1"/>
              <p:nvPr/>
            </p:nvSpPr>
            <p:spPr>
              <a:xfrm>
                <a:off x="2114859" y="1823430"/>
                <a:ext cx="1481752"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eqArr>
                            <m:eqArrPr>
                              <m:ctrlPr>
                                <a:rPr lang="en-US" altLang="ko-KR" i="1" smtClean="0">
                                  <a:latin typeface="Cambria Math" panose="02040503050406030204" pitchFamily="18" charset="0"/>
                                </a:rPr>
                              </m:ctrlPr>
                            </m:eqArrPr>
                            <m:e>
                              <m:r>
                                <a:rPr lang="en-US" altLang="ko-KR" i="1">
                                  <a:latin typeface="Cambria Math" panose="02040503050406030204" pitchFamily="18" charset="0"/>
                                </a:rPr>
                                <m:t>1</m:t>
                              </m:r>
                            </m:e>
                            <m:e>
                              <m:r>
                                <a:rPr lang="en-US" altLang="ko-KR" i="1" smtClean="0">
                                  <a:latin typeface="Cambria Math" panose="02040503050406030204" pitchFamily="18" charset="0"/>
                                </a:rPr>
                                <m:t>0</m:t>
                              </m:r>
                            </m:e>
                            <m:e>
                              <m:r>
                                <a:rPr lang="en-US" altLang="ko-KR" i="1" smtClean="0">
                                  <a:latin typeface="Cambria Math" panose="02040503050406030204" pitchFamily="18" charset="0"/>
                                </a:rPr>
                                <m:t>0</m:t>
                              </m:r>
                            </m:e>
                            <m:e>
                              <m:r>
                                <a:rPr lang="en-US" altLang="ko-KR" i="1" smtClean="0">
                                  <a:latin typeface="Cambria Math" panose="02040503050406030204" pitchFamily="18" charset="0"/>
                                </a:rPr>
                                <m:t>0</m:t>
                              </m:r>
                            </m:e>
                          </m:eqArr>
                          <m:r>
                            <a:rPr lang="en-US" altLang="ko-KR" b="0" i="1" smtClean="0">
                              <a:latin typeface="Cambria Math" panose="02040503050406030204" pitchFamily="18" charset="0"/>
                            </a:rPr>
                            <m:t> </m:t>
                          </m:r>
                          <m:eqArr>
                            <m:eqArrPr>
                              <m:ctrlPr>
                                <a:rPr lang="en-US" altLang="ko-KR" i="1">
                                  <a:latin typeface="Cambria Math" panose="02040503050406030204" pitchFamily="18" charset="0"/>
                                </a:rPr>
                              </m:ctrlPr>
                            </m:eqArrPr>
                            <m:e>
                              <m:r>
                                <a:rPr lang="en-US" altLang="ko-KR" i="1" smtClean="0">
                                  <a:latin typeface="Cambria Math" panose="02040503050406030204" pitchFamily="18" charset="0"/>
                                </a:rPr>
                                <m:t>0</m:t>
                              </m:r>
                            </m:e>
                            <m:e>
                              <m:r>
                                <a:rPr lang="en-US" altLang="ko-KR" i="1" smtClean="0">
                                  <a:latin typeface="Cambria Math" panose="02040503050406030204" pitchFamily="18" charset="0"/>
                                </a:rPr>
                                <m:t>1</m:t>
                              </m:r>
                            </m:e>
                            <m:e>
                              <m:r>
                                <a:rPr lang="en-US" altLang="ko-KR" i="1" smtClean="0">
                                  <a:latin typeface="Cambria Math" panose="02040503050406030204" pitchFamily="18" charset="0"/>
                                </a:rPr>
                                <m:t>0</m:t>
                              </m:r>
                            </m:e>
                            <m:e>
                              <m:r>
                                <a:rPr lang="en-US" altLang="ko-KR" i="1" smtClean="0">
                                  <a:latin typeface="Cambria Math" panose="02040503050406030204" pitchFamily="18" charset="0"/>
                                </a:rPr>
                                <m:t>0</m:t>
                              </m:r>
                            </m:e>
                          </m:eqArr>
                          <m:r>
                            <a:rPr lang="en-US" altLang="ko-KR" b="0" i="1" smtClean="0">
                              <a:latin typeface="Cambria Math" panose="02040503050406030204" pitchFamily="18" charset="0"/>
                            </a:rPr>
                            <m:t> </m:t>
                          </m:r>
                          <m:eqArr>
                            <m:eqArrPr>
                              <m:ctrlPr>
                                <a:rPr lang="en-US" altLang="ko-KR" i="1">
                                  <a:latin typeface="Cambria Math" panose="02040503050406030204" pitchFamily="18" charset="0"/>
                                </a:rPr>
                              </m:ctrlPr>
                            </m:eqArrPr>
                            <m:e>
                              <m:r>
                                <a:rPr lang="en-US" altLang="ko-KR" i="1" smtClean="0">
                                  <a:latin typeface="Cambria Math" panose="02040503050406030204" pitchFamily="18" charset="0"/>
                                </a:rPr>
                                <m:t>0</m:t>
                              </m:r>
                            </m:e>
                            <m:e>
                              <m:r>
                                <a:rPr lang="en-US" altLang="ko-KR" i="1" smtClean="0">
                                  <a:latin typeface="Cambria Math" panose="02040503050406030204" pitchFamily="18" charset="0"/>
                                </a:rPr>
                                <m:t>0</m:t>
                              </m:r>
                            </m:e>
                            <m:e>
                              <m:r>
                                <a:rPr lang="en-US" altLang="ko-KR" i="1" smtClean="0">
                                  <a:latin typeface="Cambria Math" panose="02040503050406030204" pitchFamily="18" charset="0"/>
                                </a:rPr>
                                <m:t>1</m:t>
                              </m:r>
                            </m:e>
                            <m:e>
                              <m:r>
                                <a:rPr lang="en-US" altLang="ko-KR" i="1" smtClean="0">
                                  <a:latin typeface="Cambria Math" panose="02040503050406030204" pitchFamily="18" charset="0"/>
                                </a:rPr>
                                <m:t>0</m:t>
                              </m:r>
                            </m:e>
                          </m:eqArr>
                          <m:r>
                            <a:rPr lang="en-US" altLang="ko-KR" b="0" i="1" smtClean="0">
                              <a:latin typeface="Cambria Math" panose="02040503050406030204" pitchFamily="18" charset="0"/>
                            </a:rPr>
                            <m:t> </m:t>
                          </m:r>
                          <m:eqArr>
                            <m:eqArrPr>
                              <m:ctrlPr>
                                <a:rPr lang="en-US" altLang="ko-KR" i="1">
                                  <a:latin typeface="Cambria Math" panose="02040503050406030204" pitchFamily="18" charset="0"/>
                                </a:rPr>
                              </m:ctrlPr>
                            </m:eqArrPr>
                            <m:e>
                              <m:r>
                                <a:rPr lang="en-US" altLang="ko-KR" i="1" smtClean="0">
                                  <a:latin typeface="Cambria Math" panose="02040503050406030204" pitchFamily="18" charset="0"/>
                                </a:rPr>
                                <m:t>0</m:t>
                              </m:r>
                            </m:e>
                            <m:e>
                              <m:r>
                                <a:rPr lang="en-US" altLang="ko-KR" i="1" smtClean="0">
                                  <a:latin typeface="Cambria Math" panose="02040503050406030204" pitchFamily="18" charset="0"/>
                                </a:rPr>
                                <m:t>0</m:t>
                              </m:r>
                            </m:e>
                            <m:e>
                              <m:r>
                                <a:rPr lang="en-US" altLang="ko-KR" i="1" smtClean="0">
                                  <a:latin typeface="Cambria Math" panose="02040503050406030204" pitchFamily="18" charset="0"/>
                                </a:rPr>
                                <m:t>0</m:t>
                              </m:r>
                            </m:e>
                            <m:e>
                              <m:r>
                                <a:rPr lang="en-US" altLang="ko-KR" i="1" smtClean="0">
                                  <a:latin typeface="Cambria Math" panose="02040503050406030204" pitchFamily="18" charset="0"/>
                                </a:rPr>
                                <m:t>1</m:t>
                              </m:r>
                            </m:e>
                          </m:eqArr>
                          <m:r>
                            <a:rPr lang="en-US" altLang="ko-KR" i="1">
                              <a:latin typeface="Cambria Math" panose="02040503050406030204" pitchFamily="18" charset="0"/>
                            </a:rPr>
                            <m:t> </m:t>
                          </m:r>
                          <m:eqArr>
                            <m:eqArrPr>
                              <m:ctrlPr>
                                <a:rPr lang="en-US" altLang="ko-KR" i="1">
                                  <a:latin typeface="Cambria Math" panose="02040503050406030204" pitchFamily="18" charset="0"/>
                                </a:rPr>
                              </m:ctrlPr>
                            </m:eqArrPr>
                            <m:e>
                              <m:r>
                                <a:rPr lang="en-US" altLang="ko-KR" i="1">
                                  <a:latin typeface="Cambria Math" panose="02040503050406030204" pitchFamily="18" charset="0"/>
                                </a:rPr>
                                <m:t>1</m:t>
                              </m:r>
                            </m:e>
                            <m:e>
                              <m:r>
                                <a:rPr lang="en-US" altLang="ko-KR" i="1">
                                  <a:latin typeface="Cambria Math" panose="02040503050406030204" pitchFamily="18" charset="0"/>
                                </a:rPr>
                                <m:t>0</m:t>
                              </m:r>
                            </m:e>
                            <m:e>
                              <m:r>
                                <a:rPr lang="en-US" altLang="ko-KR" i="1">
                                  <a:latin typeface="Cambria Math" panose="02040503050406030204" pitchFamily="18" charset="0"/>
                                </a:rPr>
                                <m:t>1</m:t>
                              </m:r>
                            </m:e>
                            <m:e>
                              <m:r>
                                <a:rPr lang="en-US" altLang="ko-KR" i="1">
                                  <a:latin typeface="Cambria Math" panose="02040503050406030204" pitchFamily="18" charset="0"/>
                                </a:rPr>
                                <m:t>1</m:t>
                              </m:r>
                            </m:e>
                          </m:eqArr>
                          <m:r>
                            <a:rPr lang="en-US" altLang="ko-KR" i="1">
                              <a:latin typeface="Cambria Math" panose="02040503050406030204" pitchFamily="18" charset="0"/>
                            </a:rPr>
                            <m:t> </m:t>
                          </m:r>
                          <m:eqArr>
                            <m:eqArrPr>
                              <m:ctrlPr>
                                <a:rPr lang="en-US" altLang="ko-KR" i="1">
                                  <a:latin typeface="Cambria Math" panose="02040503050406030204" pitchFamily="18" charset="0"/>
                                </a:rPr>
                              </m:ctrlPr>
                            </m:eqArrPr>
                            <m:e>
                              <m:r>
                                <a:rPr lang="en-US" altLang="ko-KR" i="1">
                                  <a:latin typeface="Cambria Math" panose="02040503050406030204" pitchFamily="18" charset="0"/>
                                </a:rPr>
                                <m:t>1</m:t>
                              </m:r>
                            </m:e>
                            <m:e>
                              <m:r>
                                <a:rPr lang="en-US" altLang="ko-KR" i="1">
                                  <a:latin typeface="Cambria Math" panose="02040503050406030204" pitchFamily="18" charset="0"/>
                                </a:rPr>
                                <m:t>1</m:t>
                              </m:r>
                            </m:e>
                            <m:e>
                              <m:r>
                                <a:rPr lang="en-US" altLang="ko-KR" i="1">
                                  <a:latin typeface="Cambria Math" panose="02040503050406030204" pitchFamily="18" charset="0"/>
                                </a:rPr>
                                <m:t>0</m:t>
                              </m:r>
                            </m:e>
                            <m:e>
                              <m:r>
                                <a:rPr lang="en-US" altLang="ko-KR" i="1">
                                  <a:latin typeface="Cambria Math" panose="02040503050406030204" pitchFamily="18" charset="0"/>
                                </a:rPr>
                                <m:t>1</m:t>
                              </m:r>
                            </m:e>
                          </m:eqArr>
                          <m:r>
                            <a:rPr lang="en-US" altLang="ko-KR" b="0" i="1" smtClean="0">
                              <a:latin typeface="Cambria Math" panose="02040503050406030204" pitchFamily="18" charset="0"/>
                            </a:rPr>
                            <m:t> </m:t>
                          </m:r>
                          <m:eqArr>
                            <m:eqArrPr>
                              <m:ctrlPr>
                                <a:rPr lang="en-US" altLang="ko-KR" i="1">
                                  <a:latin typeface="Cambria Math" panose="02040503050406030204" pitchFamily="18" charset="0"/>
                                </a:rPr>
                              </m:ctrlPr>
                            </m:eqArrPr>
                            <m:e>
                              <m:r>
                                <a:rPr lang="en-US" altLang="ko-KR" i="1" smtClean="0">
                                  <a:latin typeface="Cambria Math" panose="02040503050406030204" pitchFamily="18" charset="0"/>
                                </a:rPr>
                                <m:t>1</m:t>
                              </m:r>
                            </m:e>
                            <m:e>
                              <m:r>
                                <a:rPr lang="en-US" altLang="ko-KR" i="1">
                                  <a:latin typeface="Cambria Math" panose="02040503050406030204" pitchFamily="18" charset="0"/>
                                </a:rPr>
                                <m:t>1</m:t>
                              </m:r>
                            </m:e>
                            <m:e>
                              <m:r>
                                <a:rPr lang="en-US" altLang="ko-KR" i="1">
                                  <a:latin typeface="Cambria Math" panose="02040503050406030204" pitchFamily="18" charset="0"/>
                                </a:rPr>
                                <m:t>1</m:t>
                              </m:r>
                            </m:e>
                            <m:e>
                              <m:r>
                                <a:rPr lang="en-US" altLang="ko-KR" i="1">
                                  <a:latin typeface="Cambria Math" panose="02040503050406030204" pitchFamily="18" charset="0"/>
                                </a:rPr>
                                <m:t>0</m:t>
                              </m:r>
                            </m:e>
                          </m:eqArr>
                        </m:e>
                      </m:d>
                    </m:oMath>
                  </m:oMathPara>
                </a14:m>
                <a:endParaRPr lang="ko-KR" altLang="en-US"/>
              </a:p>
            </p:txBody>
          </p:sp>
        </mc:Choice>
        <mc:Fallback xmlns="">
          <p:sp>
            <p:nvSpPr>
              <p:cNvPr id="13" name="TextBox 12">
                <a:extLst>
                  <a:ext uri="{FF2B5EF4-FFF2-40B4-BE49-F238E27FC236}">
                    <a16:creationId xmlns:a16="http://schemas.microsoft.com/office/drawing/2014/main" id="{7481FF1E-1975-9294-6563-D98E5057680E}"/>
                  </a:ext>
                </a:extLst>
              </p:cNvPr>
              <p:cNvSpPr txBox="1">
                <a:spLocks noRot="1" noChangeAspect="1" noMove="1" noResize="1" noEditPoints="1" noAdjustHandles="1" noChangeArrowheads="1" noChangeShapeType="1" noTextEdit="1"/>
              </p:cNvSpPr>
              <p:nvPr/>
            </p:nvSpPr>
            <p:spPr>
              <a:xfrm>
                <a:off x="2114859" y="1823430"/>
                <a:ext cx="1481752" cy="1020472"/>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4ABA4D-C19E-8CBA-7214-6A494775F9DE}"/>
                  </a:ext>
                </a:extLst>
              </p:cNvPr>
              <p:cNvSpPr txBox="1"/>
              <p:nvPr/>
            </p:nvSpPr>
            <p:spPr>
              <a:xfrm>
                <a:off x="905138" y="2192621"/>
                <a:ext cx="910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solidFill>
                                <a:schemeClr val="tx1"/>
                              </a:solidFill>
                              <a:latin typeface="Cambria Math" panose="02040503050406030204" pitchFamily="18" charset="0"/>
                            </a:rPr>
                          </m:ctrlPr>
                        </m:dPr>
                        <m:e>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1</m:t>
                          </m:r>
                        </m:e>
                      </m:d>
                    </m:oMath>
                  </m:oMathPara>
                </a14:m>
                <a:endParaRPr lang="ko-KR" altLang="en-US"/>
              </a:p>
            </p:txBody>
          </p:sp>
        </mc:Choice>
        <mc:Fallback xmlns="">
          <p:sp>
            <p:nvSpPr>
              <p:cNvPr id="14" name="TextBox 13">
                <a:extLst>
                  <a:ext uri="{FF2B5EF4-FFF2-40B4-BE49-F238E27FC236}">
                    <a16:creationId xmlns:a16="http://schemas.microsoft.com/office/drawing/2014/main" id="{F14ABA4D-C19E-8CBA-7214-6A494775F9DE}"/>
                  </a:ext>
                </a:extLst>
              </p:cNvPr>
              <p:cNvSpPr txBox="1">
                <a:spLocks noRot="1" noChangeAspect="1" noMove="1" noResize="1" noEditPoints="1" noAdjustHandles="1" noChangeArrowheads="1" noChangeShapeType="1" noTextEdit="1"/>
              </p:cNvSpPr>
              <p:nvPr/>
            </p:nvSpPr>
            <p:spPr>
              <a:xfrm>
                <a:off x="905138" y="2192621"/>
                <a:ext cx="910186" cy="276999"/>
              </a:xfrm>
              <a:prstGeom prst="rect">
                <a:avLst/>
              </a:prstGeom>
              <a:blipFill>
                <a:blip r:embed="rId5"/>
                <a:stretch>
                  <a:fillRect b="-6667"/>
                </a:stretch>
              </a:blipFill>
            </p:spPr>
            <p:txBody>
              <a:bodyPr/>
              <a:lstStyle/>
              <a:p>
                <a:r>
                  <a:rPr lang="ko-KR" altLang="en-US">
                    <a:noFill/>
                  </a:rPr>
                  <a:t> </a:t>
                </a:r>
              </a:p>
            </p:txBody>
          </p:sp>
        </mc:Fallback>
      </mc:AlternateContent>
      <p:sp>
        <p:nvSpPr>
          <p:cNvPr id="15" name="곱하기 기호 14">
            <a:extLst>
              <a:ext uri="{FF2B5EF4-FFF2-40B4-BE49-F238E27FC236}">
                <a16:creationId xmlns:a16="http://schemas.microsoft.com/office/drawing/2014/main" id="{9A5C3E82-23A6-5FF9-B799-D382BB15134D}"/>
              </a:ext>
            </a:extLst>
          </p:cNvPr>
          <p:cNvSpPr>
            <a:spLocks noChangeAspect="1"/>
          </p:cNvSpPr>
          <p:nvPr/>
        </p:nvSpPr>
        <p:spPr>
          <a:xfrm>
            <a:off x="1793906" y="2172164"/>
            <a:ext cx="345314" cy="346160"/>
          </a:xfrm>
          <a:prstGeom prst="mathMultiply">
            <a:avLst>
              <a:gd name="adj1" fmla="val 11537"/>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9EAE463-BD24-DBAA-996C-C37FB69D6C61}"/>
                  </a:ext>
                </a:extLst>
              </p:cNvPr>
              <p:cNvSpPr txBox="1"/>
              <p:nvPr/>
            </p:nvSpPr>
            <p:spPr>
              <a:xfrm>
                <a:off x="3950521" y="2192620"/>
                <a:ext cx="14487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solidFill>
                                <a:schemeClr val="tx1"/>
                              </a:solidFill>
                              <a:latin typeface="Cambria Math" panose="02040503050406030204" pitchFamily="18" charset="0"/>
                            </a:rPr>
                          </m:ctrlPr>
                        </m:dPr>
                        <m:e>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e>
                      </m:d>
                    </m:oMath>
                  </m:oMathPara>
                </a14:m>
                <a:endParaRPr lang="ko-KR" altLang="en-US"/>
              </a:p>
            </p:txBody>
          </p:sp>
        </mc:Choice>
        <mc:Fallback xmlns="">
          <p:sp>
            <p:nvSpPr>
              <p:cNvPr id="17" name="TextBox 16">
                <a:extLst>
                  <a:ext uri="{FF2B5EF4-FFF2-40B4-BE49-F238E27FC236}">
                    <a16:creationId xmlns:a16="http://schemas.microsoft.com/office/drawing/2014/main" id="{09EAE463-BD24-DBAA-996C-C37FB69D6C61}"/>
                  </a:ext>
                </a:extLst>
              </p:cNvPr>
              <p:cNvSpPr txBox="1">
                <a:spLocks noRot="1" noChangeAspect="1" noMove="1" noResize="1" noEditPoints="1" noAdjustHandles="1" noChangeArrowheads="1" noChangeShapeType="1" noTextEdit="1"/>
              </p:cNvSpPr>
              <p:nvPr/>
            </p:nvSpPr>
            <p:spPr>
              <a:xfrm>
                <a:off x="3950521" y="2192620"/>
                <a:ext cx="1448795" cy="276999"/>
              </a:xfrm>
              <a:prstGeom prst="rect">
                <a:avLst/>
              </a:prstGeom>
              <a:blipFill>
                <a:blip r:embed="rId6"/>
                <a:stretch>
                  <a:fillRect b="-6667"/>
                </a:stretch>
              </a:blipFill>
            </p:spPr>
            <p:txBody>
              <a:bodyPr/>
              <a:lstStyle/>
              <a:p>
                <a:r>
                  <a:rPr lang="ko-KR" altLang="en-US">
                    <a:noFill/>
                  </a:rPr>
                  <a:t> </a:t>
                </a:r>
              </a:p>
            </p:txBody>
          </p:sp>
        </mc:Fallback>
      </mc:AlternateContent>
      <p:sp>
        <p:nvSpPr>
          <p:cNvPr id="18" name="같음 기호 17">
            <a:extLst>
              <a:ext uri="{FF2B5EF4-FFF2-40B4-BE49-F238E27FC236}">
                <a16:creationId xmlns:a16="http://schemas.microsoft.com/office/drawing/2014/main" id="{7E0EB7D5-6EAA-A7FB-43AB-B025D123C129}"/>
              </a:ext>
            </a:extLst>
          </p:cNvPr>
          <p:cNvSpPr>
            <a:spLocks noChangeAspect="1"/>
          </p:cNvSpPr>
          <p:nvPr/>
        </p:nvSpPr>
        <p:spPr>
          <a:xfrm>
            <a:off x="3613089" y="2172164"/>
            <a:ext cx="320953" cy="346160"/>
          </a:xfrm>
          <a:prstGeom prst="mathEqual">
            <a:avLst>
              <a:gd name="adj1" fmla="val 11596"/>
              <a:gd name="adj2" fmla="val 1176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9" name="TextBox 18">
            <a:extLst>
              <a:ext uri="{FF2B5EF4-FFF2-40B4-BE49-F238E27FC236}">
                <a16:creationId xmlns:a16="http://schemas.microsoft.com/office/drawing/2014/main" id="{5C81572D-CC81-8E10-FBDB-B1CE17E84B53}"/>
              </a:ext>
            </a:extLst>
          </p:cNvPr>
          <p:cNvSpPr txBox="1"/>
          <p:nvPr/>
        </p:nvSpPr>
        <p:spPr>
          <a:xfrm>
            <a:off x="2232225" y="2869499"/>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G-matrix</a:t>
            </a:r>
            <a:endParaRPr lang="ko-KR" altLang="en-US" sz="1400" b="1">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3A6960E-68AF-FE95-3CD9-5F9B7553D6B1}"/>
              </a:ext>
            </a:extLst>
          </p:cNvPr>
          <p:cNvSpPr txBox="1"/>
          <p:nvPr/>
        </p:nvSpPr>
        <p:spPr>
          <a:xfrm>
            <a:off x="735198" y="2463290"/>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Data</a:t>
            </a:r>
            <a:endParaRPr lang="ko-KR" altLang="en-US" sz="1400" b="1">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C48B634-C712-DCC0-5BD1-DDABEF43A24B}"/>
              </a:ext>
            </a:extLst>
          </p:cNvPr>
          <p:cNvSpPr txBox="1"/>
          <p:nvPr/>
        </p:nvSpPr>
        <p:spPr>
          <a:xfrm>
            <a:off x="4051408" y="2463291"/>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Codeword</a:t>
            </a:r>
            <a:endParaRPr lang="ko-KR" altLang="en-US" sz="1400" b="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7911DB0-0CC7-1390-1004-367E46587FBB}"/>
              </a:ext>
            </a:extLst>
          </p:cNvPr>
          <p:cNvSpPr txBox="1"/>
          <p:nvPr/>
        </p:nvSpPr>
        <p:spPr>
          <a:xfrm>
            <a:off x="6683061" y="2537801"/>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Memory</a:t>
            </a:r>
            <a:endParaRPr lang="ko-KR" altLang="en-US" sz="1400" b="1">
              <a:latin typeface="Arial" panose="020B0604020202020204" pitchFamily="34" charset="0"/>
              <a:cs typeface="Arial" panose="020B0604020202020204" pitchFamily="34" charset="0"/>
            </a:endParaRPr>
          </a:p>
        </p:txBody>
      </p:sp>
      <p:sp>
        <p:nvSpPr>
          <p:cNvPr id="26" name="화살표: 오른쪽 25">
            <a:extLst>
              <a:ext uri="{FF2B5EF4-FFF2-40B4-BE49-F238E27FC236}">
                <a16:creationId xmlns:a16="http://schemas.microsoft.com/office/drawing/2014/main" id="{874CF8E3-9E3B-6E9D-3CCF-A3FBD85387B9}"/>
              </a:ext>
            </a:extLst>
          </p:cNvPr>
          <p:cNvSpPr>
            <a:spLocks noChangeAspect="1"/>
          </p:cNvSpPr>
          <p:nvPr/>
        </p:nvSpPr>
        <p:spPr>
          <a:xfrm>
            <a:off x="5845329" y="2157967"/>
            <a:ext cx="531752"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22" name="왼쪽 대괄호 121">
            <a:extLst>
              <a:ext uri="{FF2B5EF4-FFF2-40B4-BE49-F238E27FC236}">
                <a16:creationId xmlns:a16="http://schemas.microsoft.com/office/drawing/2014/main" id="{D93DE6A9-051C-101D-EDE3-E6A94FBEDBF1}"/>
              </a:ext>
            </a:extLst>
          </p:cNvPr>
          <p:cNvSpPr/>
          <p:nvPr/>
        </p:nvSpPr>
        <p:spPr>
          <a:xfrm rot="5400000">
            <a:off x="4368684" y="1900440"/>
            <a:ext cx="82801" cy="531751"/>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23" name="왼쪽 대괄호 122">
            <a:extLst>
              <a:ext uri="{FF2B5EF4-FFF2-40B4-BE49-F238E27FC236}">
                <a16:creationId xmlns:a16="http://schemas.microsoft.com/office/drawing/2014/main" id="{892F0A6B-91A6-8B9F-0C54-37AC19A64CFB}"/>
              </a:ext>
            </a:extLst>
          </p:cNvPr>
          <p:cNvSpPr/>
          <p:nvPr/>
        </p:nvSpPr>
        <p:spPr>
          <a:xfrm rot="5400000">
            <a:off x="4985120" y="1985750"/>
            <a:ext cx="82801" cy="361132"/>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24" name="TextBox 123">
            <a:extLst>
              <a:ext uri="{FF2B5EF4-FFF2-40B4-BE49-F238E27FC236}">
                <a16:creationId xmlns:a16="http://schemas.microsoft.com/office/drawing/2014/main" id="{216344DB-ACBB-C5E4-A043-14933AF40016}"/>
              </a:ext>
            </a:extLst>
          </p:cNvPr>
          <p:cNvSpPr txBox="1"/>
          <p:nvPr/>
        </p:nvSpPr>
        <p:spPr>
          <a:xfrm>
            <a:off x="4108807" y="1752671"/>
            <a:ext cx="532447" cy="276999"/>
          </a:xfrm>
          <a:prstGeom prst="rect">
            <a:avLst/>
          </a:prstGeom>
          <a:noFill/>
        </p:spPr>
        <p:txBody>
          <a:bodyPr wrap="square" rtlCol="0">
            <a:spAutoFit/>
          </a:bodyPr>
          <a:lstStyle/>
          <a:p>
            <a:pPr algn="ctr"/>
            <a:r>
              <a:rPr lang="en-US" altLang="ko-KR" sz="1200" b="1">
                <a:solidFill>
                  <a:schemeClr val="accent1"/>
                </a:solidFill>
                <a:latin typeface="Arial" panose="020B0604020202020204" pitchFamily="34" charset="0"/>
                <a:cs typeface="Arial" panose="020B0604020202020204" pitchFamily="34" charset="0"/>
              </a:rPr>
              <a:t>Data</a:t>
            </a:r>
            <a:endParaRPr lang="ko-KR" altLang="en-US" sz="1200" b="1">
              <a:solidFill>
                <a:schemeClr val="accent1"/>
              </a:solidFill>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FF6DED6E-AFEB-7D1D-FD2E-E5DCEC403AB5}"/>
              </a:ext>
            </a:extLst>
          </p:cNvPr>
          <p:cNvSpPr txBox="1"/>
          <p:nvPr/>
        </p:nvSpPr>
        <p:spPr>
          <a:xfrm>
            <a:off x="4616099" y="1748333"/>
            <a:ext cx="1107996" cy="276999"/>
          </a:xfrm>
          <a:prstGeom prst="rect">
            <a:avLst/>
          </a:prstGeom>
          <a:noFill/>
        </p:spPr>
        <p:txBody>
          <a:bodyPr wrap="none" rtlCol="0">
            <a:spAutoFit/>
          </a:bodyPr>
          <a:lstStyle/>
          <a:p>
            <a:pPr algn="ctr"/>
            <a:r>
              <a:rPr lang="en-US" altLang="ko-KR" sz="1200" b="1">
                <a:solidFill>
                  <a:schemeClr val="accent2"/>
                </a:solidFill>
                <a:latin typeface="Arial" panose="020B0604020202020204" pitchFamily="34" charset="0"/>
                <a:cs typeface="Arial" panose="020B0604020202020204" pitchFamily="34" charset="0"/>
              </a:rPr>
              <a:t>Redundancy</a:t>
            </a:r>
            <a:endParaRPr lang="ko-KR" altLang="en-US" sz="1200" b="1">
              <a:solidFill>
                <a:schemeClr val="accent2"/>
              </a:solidFill>
              <a:latin typeface="Arial" panose="020B0604020202020204" pitchFamily="34" charset="0"/>
              <a:cs typeface="Arial" panose="020B0604020202020204" pitchFamily="34" charset="0"/>
            </a:endParaRPr>
          </a:p>
        </p:txBody>
      </p:sp>
      <p:cxnSp>
        <p:nvCxnSpPr>
          <p:cNvPr id="127" name="직선 연결선 126">
            <a:extLst>
              <a:ext uri="{FF2B5EF4-FFF2-40B4-BE49-F238E27FC236}">
                <a16:creationId xmlns:a16="http://schemas.microsoft.com/office/drawing/2014/main" id="{1180BB87-5776-8265-620D-AF22777DA029}"/>
              </a:ext>
            </a:extLst>
          </p:cNvPr>
          <p:cNvCxnSpPr>
            <a:cxnSpLocks/>
            <a:stCxn id="124" idx="2"/>
            <a:endCxn id="122" idx="1"/>
          </p:cNvCxnSpPr>
          <p:nvPr/>
        </p:nvCxnSpPr>
        <p:spPr>
          <a:xfrm>
            <a:off x="4375031" y="2000172"/>
            <a:ext cx="35053" cy="1247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8" name="직선 연결선 127">
            <a:extLst>
              <a:ext uri="{FF2B5EF4-FFF2-40B4-BE49-F238E27FC236}">
                <a16:creationId xmlns:a16="http://schemas.microsoft.com/office/drawing/2014/main" id="{E55538DF-E802-7CA0-A521-7C6D7BA3563D}"/>
              </a:ext>
            </a:extLst>
          </p:cNvPr>
          <p:cNvCxnSpPr>
            <a:cxnSpLocks/>
            <a:stCxn id="125" idx="2"/>
            <a:endCxn id="123" idx="1"/>
          </p:cNvCxnSpPr>
          <p:nvPr/>
        </p:nvCxnSpPr>
        <p:spPr>
          <a:xfrm flipH="1">
            <a:off x="5026521" y="2000172"/>
            <a:ext cx="143576" cy="12474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C7DE1D4-AA4E-8773-6139-6F2F9281BB7F}"/>
                  </a:ext>
                </a:extLst>
              </p:cNvPr>
              <p:cNvSpPr txBox="1"/>
              <p:nvPr/>
            </p:nvSpPr>
            <p:spPr>
              <a:xfrm>
                <a:off x="2637429" y="3809554"/>
                <a:ext cx="14487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solidFill>
                                <a:schemeClr val="tx1"/>
                              </a:solidFill>
                              <a:latin typeface="Cambria Math" panose="02040503050406030204" pitchFamily="18" charset="0"/>
                            </a:rPr>
                          </m:ctrlPr>
                        </m:dPr>
                        <m:e>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b="0" i="1" smtClean="0">
                              <a:solidFill>
                                <a:srgbClr val="FF0000"/>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e>
                      </m:d>
                    </m:oMath>
                  </m:oMathPara>
                </a14:m>
                <a:endParaRPr lang="ko-KR" altLang="en-US"/>
              </a:p>
            </p:txBody>
          </p:sp>
        </mc:Choice>
        <mc:Fallback xmlns="">
          <p:sp>
            <p:nvSpPr>
              <p:cNvPr id="32" name="TextBox 31">
                <a:extLst>
                  <a:ext uri="{FF2B5EF4-FFF2-40B4-BE49-F238E27FC236}">
                    <a16:creationId xmlns:a16="http://schemas.microsoft.com/office/drawing/2014/main" id="{3C7DE1D4-AA4E-8773-6139-6F2F9281BB7F}"/>
                  </a:ext>
                </a:extLst>
              </p:cNvPr>
              <p:cNvSpPr txBox="1">
                <a:spLocks noRot="1" noChangeAspect="1" noMove="1" noResize="1" noEditPoints="1" noAdjustHandles="1" noChangeArrowheads="1" noChangeShapeType="1" noTextEdit="1"/>
              </p:cNvSpPr>
              <p:nvPr/>
            </p:nvSpPr>
            <p:spPr>
              <a:xfrm>
                <a:off x="2637429" y="3809554"/>
                <a:ext cx="1448795" cy="276999"/>
              </a:xfrm>
              <a:prstGeom prst="rect">
                <a:avLst/>
              </a:prstGeom>
              <a:blipFill>
                <a:blip r:embed="rId8"/>
                <a:stretch>
                  <a:fillRect b="-6667"/>
                </a:stretch>
              </a:blipFill>
            </p:spPr>
            <p:txBody>
              <a:bodyPr/>
              <a:lstStyle/>
              <a:p>
                <a:r>
                  <a:rPr lang="ko-KR" altLang="en-US">
                    <a:noFill/>
                  </a:rPr>
                  <a:t> </a:t>
                </a:r>
              </a:p>
            </p:txBody>
          </p:sp>
        </mc:Fallback>
      </mc:AlternateContent>
      <p:sp>
        <p:nvSpPr>
          <p:cNvPr id="33" name="TextBox 32">
            <a:extLst>
              <a:ext uri="{FF2B5EF4-FFF2-40B4-BE49-F238E27FC236}">
                <a16:creationId xmlns:a16="http://schemas.microsoft.com/office/drawing/2014/main" id="{F28020FB-6CB9-2DAE-7B7B-F74551270672}"/>
              </a:ext>
            </a:extLst>
          </p:cNvPr>
          <p:cNvSpPr txBox="1"/>
          <p:nvPr/>
        </p:nvSpPr>
        <p:spPr>
          <a:xfrm>
            <a:off x="2314086" y="4122593"/>
            <a:ext cx="209547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Erroneous codeword</a:t>
            </a:r>
            <a:endParaRPr lang="ko-KR" altLang="en-US" sz="1400" b="1">
              <a:latin typeface="Arial" panose="020B0604020202020204" pitchFamily="34" charset="0"/>
              <a:cs typeface="Arial" panose="020B0604020202020204" pitchFamily="34" charset="0"/>
            </a:endParaRPr>
          </a:p>
        </p:txBody>
      </p:sp>
      <p:sp>
        <p:nvSpPr>
          <p:cNvPr id="41" name="곱하기 기호 40">
            <a:extLst>
              <a:ext uri="{FF2B5EF4-FFF2-40B4-BE49-F238E27FC236}">
                <a16:creationId xmlns:a16="http://schemas.microsoft.com/office/drawing/2014/main" id="{57542035-2C3C-6BB6-2B5C-294D667FF561}"/>
              </a:ext>
            </a:extLst>
          </p:cNvPr>
          <p:cNvSpPr>
            <a:spLocks noChangeAspect="1"/>
          </p:cNvSpPr>
          <p:nvPr/>
        </p:nvSpPr>
        <p:spPr>
          <a:xfrm>
            <a:off x="4063734" y="3783957"/>
            <a:ext cx="345314" cy="346160"/>
          </a:xfrm>
          <a:prstGeom prst="mathMultiply">
            <a:avLst>
              <a:gd name="adj1" fmla="val 11537"/>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754073C-4B03-91EC-F8E6-0D5139CD8DE9}"/>
                  </a:ext>
                </a:extLst>
              </p:cNvPr>
              <p:cNvSpPr txBox="1"/>
              <p:nvPr/>
            </p:nvSpPr>
            <p:spPr>
              <a:xfrm>
                <a:off x="4392843" y="3520659"/>
                <a:ext cx="1561325" cy="787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i="1" smtClean="0">
                              <a:latin typeface="Cambria Math" panose="02040503050406030204" pitchFamily="18" charset="0"/>
                              <a:ea typeface="Cambria Math" panose="02040503050406030204" pitchFamily="18" charset="0"/>
                            </a:rPr>
                          </m:ctrlPr>
                        </m:sSupPr>
                        <m:e>
                          <m:d>
                            <m:dPr>
                              <m:begChr m:val="["/>
                              <m:endChr m:val="]"/>
                              <m:ctrlPr>
                                <a:rPr lang="en-US" altLang="ko-KR" i="1">
                                  <a:latin typeface="Cambria Math" panose="02040503050406030204" pitchFamily="18" charset="0"/>
                                  <a:ea typeface="Cambria Math" panose="02040503050406030204" pitchFamily="18" charset="0"/>
                                </a:rPr>
                              </m:ctrlPr>
                            </m:dPr>
                            <m:e>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e>
                          </m:d>
                        </m:e>
                        <m:sup>
                          <m:r>
                            <a:rPr lang="en-US" altLang="ko-KR" b="0" i="1" smtClean="0">
                              <a:latin typeface="Cambria Math" panose="02040503050406030204" pitchFamily="18" charset="0"/>
                              <a:ea typeface="Cambria Math" panose="02040503050406030204" pitchFamily="18" charset="0"/>
                            </a:rPr>
                            <m:t>𝑇</m:t>
                          </m:r>
                        </m:sup>
                      </m:sSup>
                    </m:oMath>
                  </m:oMathPara>
                </a14:m>
                <a:endParaRPr lang="ko-KR" altLang="en-US" dirty="0">
                  <a:latin typeface="Cambria Math" panose="02040503050406030204" pitchFamily="18" charset="0"/>
                </a:endParaRPr>
              </a:p>
            </p:txBody>
          </p:sp>
        </mc:Choice>
        <mc:Fallback xmlns="">
          <p:sp>
            <p:nvSpPr>
              <p:cNvPr id="42" name="TextBox 41">
                <a:extLst>
                  <a:ext uri="{FF2B5EF4-FFF2-40B4-BE49-F238E27FC236}">
                    <a16:creationId xmlns:a16="http://schemas.microsoft.com/office/drawing/2014/main" id="{8754073C-4B03-91EC-F8E6-0D5139CD8DE9}"/>
                  </a:ext>
                </a:extLst>
              </p:cNvPr>
              <p:cNvSpPr txBox="1">
                <a:spLocks noRot="1" noChangeAspect="1" noMove="1" noResize="1" noEditPoints="1" noAdjustHandles="1" noChangeArrowheads="1" noChangeShapeType="1" noTextEdit="1"/>
              </p:cNvSpPr>
              <p:nvPr/>
            </p:nvSpPr>
            <p:spPr>
              <a:xfrm>
                <a:off x="4392843" y="3520659"/>
                <a:ext cx="1561325" cy="787395"/>
              </a:xfrm>
              <a:prstGeom prst="rect">
                <a:avLst/>
              </a:prstGeom>
              <a:blipFill>
                <a:blip r:embed="rId9"/>
                <a:stretch>
                  <a:fillRect/>
                </a:stretch>
              </a:blipFill>
            </p:spPr>
            <p:txBody>
              <a:bodyPr/>
              <a:lstStyle/>
              <a:p>
                <a:r>
                  <a:rPr lang="ko-KR" altLang="en-US">
                    <a:noFill/>
                  </a:rPr>
                  <a:t> </a:t>
                </a:r>
              </a:p>
            </p:txBody>
          </p:sp>
        </mc:Fallback>
      </mc:AlternateContent>
      <p:sp>
        <p:nvSpPr>
          <p:cNvPr id="43" name="TextBox 42">
            <a:extLst>
              <a:ext uri="{FF2B5EF4-FFF2-40B4-BE49-F238E27FC236}">
                <a16:creationId xmlns:a16="http://schemas.microsoft.com/office/drawing/2014/main" id="{3A674F10-9889-771C-F1D0-9278F9A95703}"/>
              </a:ext>
            </a:extLst>
          </p:cNvPr>
          <p:cNvSpPr txBox="1"/>
          <p:nvPr/>
        </p:nvSpPr>
        <p:spPr>
          <a:xfrm>
            <a:off x="4488383" y="4328989"/>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H-matrix</a:t>
            </a:r>
            <a:endParaRPr lang="ko-KR" altLang="en-US" sz="1400" b="1">
              <a:latin typeface="Arial" panose="020B0604020202020204" pitchFamily="34" charset="0"/>
              <a:cs typeface="Arial" panose="020B0604020202020204" pitchFamily="34" charset="0"/>
            </a:endParaRPr>
          </a:p>
        </p:txBody>
      </p:sp>
      <p:sp>
        <p:nvSpPr>
          <p:cNvPr id="45" name="같음 기호 44">
            <a:extLst>
              <a:ext uri="{FF2B5EF4-FFF2-40B4-BE49-F238E27FC236}">
                <a16:creationId xmlns:a16="http://schemas.microsoft.com/office/drawing/2014/main" id="{7F359725-90B2-E8E9-9132-4A74109C00E2}"/>
              </a:ext>
            </a:extLst>
          </p:cNvPr>
          <p:cNvSpPr>
            <a:spLocks noChangeAspect="1"/>
          </p:cNvSpPr>
          <p:nvPr/>
        </p:nvSpPr>
        <p:spPr>
          <a:xfrm>
            <a:off x="5844071" y="3789098"/>
            <a:ext cx="320953" cy="346160"/>
          </a:xfrm>
          <a:prstGeom prst="mathEqual">
            <a:avLst>
              <a:gd name="adj1" fmla="val 11596"/>
              <a:gd name="adj2" fmla="val 1176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6099FEE-BAF7-02E1-6354-1661EDD31F87}"/>
                  </a:ext>
                </a:extLst>
              </p:cNvPr>
              <p:cNvSpPr txBox="1"/>
              <p:nvPr/>
            </p:nvSpPr>
            <p:spPr>
              <a:xfrm>
                <a:off x="6205317" y="3818537"/>
                <a:ext cx="7017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i="1">
                              <a:latin typeface="Cambria Math" panose="02040503050406030204" pitchFamily="18" charset="0"/>
                            </a:rPr>
                            <m:t>1</m:t>
                          </m:r>
                          <m:r>
                            <a:rPr lang="en-US" altLang="ko-KR" b="0" i="1" smtClean="0">
                              <a:latin typeface="Cambria Math" panose="02040503050406030204" pitchFamily="18" charset="0"/>
                            </a:rPr>
                            <m:t> </m:t>
                          </m:r>
                          <m:r>
                            <a:rPr lang="en-US" altLang="ko-KR" i="1">
                              <a:latin typeface="Cambria Math" panose="02040503050406030204" pitchFamily="18" charset="0"/>
                            </a:rPr>
                            <m:t>0</m:t>
                          </m:r>
                          <m:r>
                            <a:rPr lang="en-US" altLang="ko-KR" b="0" i="1" smtClean="0">
                              <a:latin typeface="Cambria Math" panose="02040503050406030204" pitchFamily="18" charset="0"/>
                            </a:rPr>
                            <m:t> </m:t>
                          </m:r>
                          <m:r>
                            <a:rPr lang="en-US" altLang="ko-KR" i="1">
                              <a:latin typeface="Cambria Math" panose="02040503050406030204" pitchFamily="18" charset="0"/>
                            </a:rPr>
                            <m:t>1</m:t>
                          </m:r>
                        </m:e>
                      </m:d>
                    </m:oMath>
                  </m:oMathPara>
                </a14:m>
                <a:endParaRPr lang="ko-KR" altLang="en-US"/>
              </a:p>
            </p:txBody>
          </p:sp>
        </mc:Choice>
        <mc:Fallback xmlns="">
          <p:sp>
            <p:nvSpPr>
              <p:cNvPr id="46" name="TextBox 45">
                <a:extLst>
                  <a:ext uri="{FF2B5EF4-FFF2-40B4-BE49-F238E27FC236}">
                    <a16:creationId xmlns:a16="http://schemas.microsoft.com/office/drawing/2014/main" id="{96099FEE-BAF7-02E1-6354-1661EDD31F87}"/>
                  </a:ext>
                </a:extLst>
              </p:cNvPr>
              <p:cNvSpPr txBox="1">
                <a:spLocks noRot="1" noChangeAspect="1" noMove="1" noResize="1" noEditPoints="1" noAdjustHandles="1" noChangeArrowheads="1" noChangeShapeType="1" noTextEdit="1"/>
              </p:cNvSpPr>
              <p:nvPr/>
            </p:nvSpPr>
            <p:spPr>
              <a:xfrm>
                <a:off x="6205317" y="3818537"/>
                <a:ext cx="701795" cy="276999"/>
              </a:xfrm>
              <a:prstGeom prst="rect">
                <a:avLst/>
              </a:prstGeom>
              <a:blipFill>
                <a:blip r:embed="rId10"/>
                <a:stretch>
                  <a:fillRect b="-6522"/>
                </a:stretch>
              </a:blipFill>
            </p:spPr>
            <p:txBody>
              <a:bodyPr/>
              <a:lstStyle/>
              <a:p>
                <a:r>
                  <a:rPr lang="ko-KR" altLang="en-US">
                    <a:noFill/>
                  </a:rPr>
                  <a:t> </a:t>
                </a:r>
              </a:p>
            </p:txBody>
          </p:sp>
        </mc:Fallback>
      </mc:AlternateContent>
      <p:sp>
        <p:nvSpPr>
          <p:cNvPr id="47" name="TextBox 46">
            <a:extLst>
              <a:ext uri="{FF2B5EF4-FFF2-40B4-BE49-F238E27FC236}">
                <a16:creationId xmlns:a16="http://schemas.microsoft.com/office/drawing/2014/main" id="{821B97E1-D6A4-6A31-302E-F903C60B3482}"/>
              </a:ext>
            </a:extLst>
          </p:cNvPr>
          <p:cNvSpPr txBox="1"/>
          <p:nvPr/>
        </p:nvSpPr>
        <p:spPr>
          <a:xfrm>
            <a:off x="5932704" y="4124324"/>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Syndrome</a:t>
            </a:r>
            <a:endParaRPr lang="ko-KR" altLang="en-US" sz="1400" b="1">
              <a:latin typeface="Arial" panose="020B0604020202020204" pitchFamily="34" charset="0"/>
              <a:cs typeface="Arial" panose="020B0604020202020204" pitchFamily="34" charset="0"/>
            </a:endParaRPr>
          </a:p>
        </p:txBody>
      </p:sp>
      <p:sp>
        <p:nvSpPr>
          <p:cNvPr id="113" name="화살표: 오른쪽 112">
            <a:extLst>
              <a:ext uri="{FF2B5EF4-FFF2-40B4-BE49-F238E27FC236}">
                <a16:creationId xmlns:a16="http://schemas.microsoft.com/office/drawing/2014/main" id="{5D560BB3-6202-E278-F8A7-643D710E01E7}"/>
              </a:ext>
            </a:extLst>
          </p:cNvPr>
          <p:cNvSpPr>
            <a:spLocks noChangeAspect="1"/>
          </p:cNvSpPr>
          <p:nvPr/>
        </p:nvSpPr>
        <p:spPr>
          <a:xfrm>
            <a:off x="7060528" y="3789098"/>
            <a:ext cx="410693"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385EC85-1F05-9667-A83E-C9C1500901FA}"/>
                  </a:ext>
                </a:extLst>
              </p:cNvPr>
              <p:cNvSpPr txBox="1"/>
              <p:nvPr/>
            </p:nvSpPr>
            <p:spPr>
              <a:xfrm>
                <a:off x="7595411" y="3832257"/>
                <a:ext cx="910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i="1">
                              <a:latin typeface="Cambria Math" panose="02040503050406030204" pitchFamily="18" charset="0"/>
                            </a:rPr>
                            <m:t>1</m:t>
                          </m:r>
                          <m:r>
                            <a:rPr lang="en-US" altLang="ko-KR" b="0" i="1" smtClean="0">
                              <a:latin typeface="Cambria Math" panose="02040503050406030204" pitchFamily="18" charset="0"/>
                            </a:rPr>
                            <m:t> </m:t>
                          </m:r>
                          <m:r>
                            <a:rPr lang="en-US" altLang="ko-KR" i="1">
                              <a:latin typeface="Cambria Math" panose="02040503050406030204" pitchFamily="18" charset="0"/>
                            </a:rPr>
                            <m:t>0</m:t>
                          </m:r>
                          <m:r>
                            <a:rPr lang="en-US" altLang="ko-KR" b="0" i="1" smtClean="0">
                              <a:latin typeface="Cambria Math" panose="02040503050406030204" pitchFamily="18" charset="0"/>
                            </a:rPr>
                            <m:t> </m:t>
                          </m:r>
                          <m:r>
                            <a:rPr lang="en-US" altLang="ko-KR" i="1" smtClean="0">
                              <a:solidFill>
                                <a:srgbClr val="0070C0"/>
                              </a:solidFill>
                              <a:latin typeface="Cambria Math" panose="02040503050406030204" pitchFamily="18" charset="0"/>
                            </a:rPr>
                            <m:t>1</m:t>
                          </m:r>
                          <m:r>
                            <a:rPr lang="en-US" altLang="ko-KR" b="0" i="1" smtClean="0">
                              <a:latin typeface="Cambria Math" panose="02040503050406030204" pitchFamily="18" charset="0"/>
                            </a:rPr>
                            <m:t> </m:t>
                          </m:r>
                          <m:r>
                            <a:rPr lang="en-US" altLang="ko-KR" i="1">
                              <a:latin typeface="Cambria Math" panose="02040503050406030204" pitchFamily="18" charset="0"/>
                            </a:rPr>
                            <m:t>1</m:t>
                          </m:r>
                        </m:e>
                      </m:d>
                    </m:oMath>
                  </m:oMathPara>
                </a14:m>
                <a:endParaRPr lang="ko-KR" altLang="en-US"/>
              </a:p>
            </p:txBody>
          </p:sp>
        </mc:Choice>
        <mc:Fallback xmlns="">
          <p:sp>
            <p:nvSpPr>
              <p:cNvPr id="114" name="TextBox 113">
                <a:extLst>
                  <a:ext uri="{FF2B5EF4-FFF2-40B4-BE49-F238E27FC236}">
                    <a16:creationId xmlns:a16="http://schemas.microsoft.com/office/drawing/2014/main" id="{E385EC85-1F05-9667-A83E-C9C1500901FA}"/>
                  </a:ext>
                </a:extLst>
              </p:cNvPr>
              <p:cNvSpPr txBox="1">
                <a:spLocks noRot="1" noChangeAspect="1" noMove="1" noResize="1" noEditPoints="1" noAdjustHandles="1" noChangeArrowheads="1" noChangeShapeType="1" noTextEdit="1"/>
              </p:cNvSpPr>
              <p:nvPr/>
            </p:nvSpPr>
            <p:spPr>
              <a:xfrm>
                <a:off x="7595411" y="3832257"/>
                <a:ext cx="910186" cy="276999"/>
              </a:xfrm>
              <a:prstGeom prst="rect">
                <a:avLst/>
              </a:prstGeom>
              <a:blipFill>
                <a:blip r:embed="rId11"/>
                <a:stretch>
                  <a:fillRect b="-6667"/>
                </a:stretch>
              </a:blipFill>
            </p:spPr>
            <p:txBody>
              <a:bodyPr/>
              <a:lstStyle/>
              <a:p>
                <a:r>
                  <a:rPr lang="ko-KR" altLang="en-US">
                    <a:noFill/>
                  </a:rPr>
                  <a:t> </a:t>
                </a:r>
              </a:p>
            </p:txBody>
          </p:sp>
        </mc:Fallback>
      </mc:AlternateContent>
      <p:sp>
        <p:nvSpPr>
          <p:cNvPr id="115" name="TextBox 114">
            <a:extLst>
              <a:ext uri="{FF2B5EF4-FFF2-40B4-BE49-F238E27FC236}">
                <a16:creationId xmlns:a16="http://schemas.microsoft.com/office/drawing/2014/main" id="{90C1F8DB-1EA1-9CF3-094D-06951213DE93}"/>
              </a:ext>
            </a:extLst>
          </p:cNvPr>
          <p:cNvSpPr txBox="1"/>
          <p:nvPr/>
        </p:nvSpPr>
        <p:spPr>
          <a:xfrm>
            <a:off x="7260060" y="4127730"/>
            <a:ext cx="1580887"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Corrected data</a:t>
            </a:r>
            <a:endParaRPr lang="ko-KR" altLang="en-US" sz="1400" b="1">
              <a:latin typeface="Arial" panose="020B0604020202020204" pitchFamily="34" charset="0"/>
              <a:cs typeface="Arial" panose="020B0604020202020204" pitchFamily="34" charset="0"/>
            </a:endParaRPr>
          </a:p>
        </p:txBody>
      </p:sp>
      <p:sp>
        <p:nvSpPr>
          <p:cNvPr id="118" name="화살표: 오른쪽 117">
            <a:extLst>
              <a:ext uri="{FF2B5EF4-FFF2-40B4-BE49-F238E27FC236}">
                <a16:creationId xmlns:a16="http://schemas.microsoft.com/office/drawing/2014/main" id="{49494B18-8518-87FE-A0A3-A04DB4162C23}"/>
              </a:ext>
            </a:extLst>
          </p:cNvPr>
          <p:cNvSpPr>
            <a:spLocks noChangeAspect="1"/>
          </p:cNvSpPr>
          <p:nvPr/>
        </p:nvSpPr>
        <p:spPr>
          <a:xfrm>
            <a:off x="2155780" y="3766259"/>
            <a:ext cx="384298"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19" name="사각형: 둥근 모서리 118">
            <a:extLst>
              <a:ext uri="{FF2B5EF4-FFF2-40B4-BE49-F238E27FC236}">
                <a16:creationId xmlns:a16="http://schemas.microsoft.com/office/drawing/2014/main" id="{DD12E560-5E55-79B3-D5B4-15CAA715E311}"/>
              </a:ext>
            </a:extLst>
          </p:cNvPr>
          <p:cNvSpPr/>
          <p:nvPr/>
        </p:nvSpPr>
        <p:spPr>
          <a:xfrm>
            <a:off x="4835774" y="3536615"/>
            <a:ext cx="201233" cy="833198"/>
          </a:xfrm>
          <a:prstGeom prst="roundRect">
            <a:avLst/>
          </a:prstGeom>
          <a:solidFill>
            <a:srgbClr val="FF0000">
              <a:alpha val="8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4" name="TextBox 143">
            <a:extLst>
              <a:ext uri="{FF2B5EF4-FFF2-40B4-BE49-F238E27FC236}">
                <a16:creationId xmlns:a16="http://schemas.microsoft.com/office/drawing/2014/main" id="{96F9B1C5-EE19-4697-DEB0-2512036E3D5C}"/>
              </a:ext>
            </a:extLst>
          </p:cNvPr>
          <p:cNvSpPr txBox="1"/>
          <p:nvPr/>
        </p:nvSpPr>
        <p:spPr>
          <a:xfrm>
            <a:off x="818327" y="4151737"/>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Memory</a:t>
            </a:r>
            <a:endParaRPr lang="ko-KR" altLang="en-US" sz="14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0FCF2D6-64E8-9152-D3BC-2972E39835B2}"/>
              </a:ext>
            </a:extLst>
          </p:cNvPr>
          <p:cNvSpPr txBox="1"/>
          <p:nvPr/>
        </p:nvSpPr>
        <p:spPr>
          <a:xfrm>
            <a:off x="6457949" y="1436763"/>
            <a:ext cx="2323188" cy="461665"/>
          </a:xfrm>
          <a:prstGeom prst="rect">
            <a:avLst/>
          </a:prstGeom>
          <a:noFill/>
        </p:spPr>
        <p:txBody>
          <a:bodyPr wrap="square" rtlCol="0">
            <a:spAutoFit/>
          </a:bodyPr>
          <a:lstStyle/>
          <a:p>
            <a:r>
              <a:rPr lang="en-US" altLang="ko-KR" sz="1200">
                <a:latin typeface="Arial" panose="020B0604020202020204" pitchFamily="34" charset="0"/>
                <a:cs typeface="Arial" panose="020B0604020202020204" pitchFamily="34" charset="0"/>
              </a:rPr>
              <a:t>*G-matrix: Generator matrix</a:t>
            </a:r>
          </a:p>
          <a:p>
            <a:r>
              <a:rPr lang="en-US" altLang="ko-KR" sz="1200">
                <a:latin typeface="Arial" panose="020B0604020202020204" pitchFamily="34" charset="0"/>
                <a:cs typeface="Arial" panose="020B0604020202020204" pitchFamily="34" charset="0"/>
              </a:rPr>
              <a:t>*H-matrix: Parity check matrix</a:t>
            </a:r>
            <a:endParaRPr lang="ko-KR" altLang="en-US" sz="120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6D42B78E-D600-6250-3E1F-878812A475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699341">
            <a:off x="6739742" y="1666626"/>
            <a:ext cx="1134026" cy="11340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9BDE70F-E6B3-CA0A-2ABC-A572368913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699341">
            <a:off x="869140" y="3297058"/>
            <a:ext cx="1134026" cy="11340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099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41" grpId="0" animBg="1"/>
      <p:bldP spid="42" grpId="0"/>
      <p:bldP spid="43" grpId="0"/>
      <p:bldP spid="45" grpId="0" animBg="1"/>
      <p:bldP spid="46" grpId="0"/>
      <p:bldP spid="47" grpId="0"/>
      <p:bldP spid="113" grpId="0" animBg="1"/>
      <p:bldP spid="114" grpId="0"/>
      <p:bldP spid="115" grpId="0"/>
      <p:bldP spid="118" grpId="0" animBg="1"/>
      <p:bldP spid="119" grpId="0" animBg="1"/>
      <p:bldP spid="1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lstStyle/>
          <a:p>
            <a:pPr>
              <a:lnSpc>
                <a:spcPct val="100000"/>
              </a:lnSpc>
              <a:buFont typeface="Wingdings" panose="05000000000000000000" pitchFamily="2" charset="2"/>
              <a:buChar char="§"/>
            </a:pPr>
            <a:r>
              <a:rPr lang="en-US" altLang="ko-KR" sz="1800" dirty="0"/>
              <a:t>Error Correction Codes (ECC) - Linear Block Codes (Decoding)</a:t>
            </a:r>
          </a:p>
          <a:p>
            <a:pPr lvl="1">
              <a:lnSpc>
                <a:spcPct val="100000"/>
              </a:lnSpc>
              <a:buFont typeface="Wingdings" panose="05000000000000000000" pitchFamily="2" charset="2"/>
              <a:buChar char="§"/>
            </a:pPr>
            <a:r>
              <a:rPr lang="en-US" altLang="ko-KR" sz="1600" b="0" dirty="0"/>
              <a:t>An error in the n</a:t>
            </a:r>
            <a:r>
              <a:rPr lang="en-US" altLang="ko-KR" sz="1600" b="0" baseline="30000" dirty="0"/>
              <a:t>th</a:t>
            </a:r>
            <a:r>
              <a:rPr lang="en-US" altLang="ko-KR" sz="1600" b="0" dirty="0"/>
              <a:t> bit produces a syndrome equal to the n</a:t>
            </a:r>
            <a:r>
              <a:rPr lang="en-US" altLang="ko-KR" sz="1600" b="0" baseline="30000" dirty="0"/>
              <a:t>th</a:t>
            </a:r>
            <a:r>
              <a:rPr lang="en-US" altLang="ko-KR" sz="1600" b="0" dirty="0"/>
              <a:t> column in the H-matrix.</a:t>
            </a:r>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7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r>
              <a:rPr lang="en-US" altLang="ko-KR" sz="1600" b="0" dirty="0"/>
              <a:t>Multi-bit error produces a syndrome equal to the </a:t>
            </a:r>
            <a:r>
              <a:rPr lang="en-US" altLang="ko-KR" sz="1600" dirty="0"/>
              <a:t>XOR of every column </a:t>
            </a:r>
            <a:r>
              <a:rPr lang="en-US" altLang="ko-KR" sz="1600" b="0" dirty="0"/>
              <a:t>in the error positions in the H-matrix.</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ECC Decoding - Linear Block Codes</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15</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28D2D1E0-914D-4313-8579-56DD24A60C65}" type="datetime4">
              <a:rPr lang="en-GB" altLang="ko-KR" noProof="1" smtClean="0"/>
              <a:t>13 November 2024</a:t>
            </a:fld>
            <a:endParaRPr lang="en-US" noProof="1"/>
          </a:p>
        </p:txBody>
      </p:sp>
      <p:grpSp>
        <p:nvGrpSpPr>
          <p:cNvPr id="7" name="그룹 6">
            <a:extLst>
              <a:ext uri="{FF2B5EF4-FFF2-40B4-BE49-F238E27FC236}">
                <a16:creationId xmlns:a16="http://schemas.microsoft.com/office/drawing/2014/main" id="{2E113082-F2EB-C467-E696-5C1EF2A6287E}"/>
              </a:ext>
            </a:extLst>
          </p:cNvPr>
          <p:cNvGrpSpPr/>
          <p:nvPr/>
        </p:nvGrpSpPr>
        <p:grpSpPr>
          <a:xfrm>
            <a:off x="832287" y="1858785"/>
            <a:ext cx="8078460" cy="1114514"/>
            <a:chOff x="864544" y="3249978"/>
            <a:chExt cx="8078460" cy="1114514"/>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A4EA39-0FC7-8B6D-AC70-5B06DC343A45}"/>
                    </a:ext>
                  </a:extLst>
                </p:cNvPr>
                <p:cNvSpPr txBox="1"/>
                <p:nvPr/>
              </p:nvSpPr>
              <p:spPr>
                <a:xfrm>
                  <a:off x="2669686" y="3537280"/>
                  <a:ext cx="14487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solidFill>
                                  <a:schemeClr val="tx1"/>
                                </a:solidFill>
                                <a:latin typeface="Cambria Math" panose="02040503050406030204" pitchFamily="18" charset="0"/>
                              </a:rPr>
                            </m:ctrlPr>
                          </m:dPr>
                          <m:e>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b="0" i="1" smtClean="0">
                                <a:solidFill>
                                  <a:srgbClr val="FF0000"/>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e>
                        </m:d>
                      </m:oMath>
                    </m:oMathPara>
                  </a14:m>
                  <a:endParaRPr lang="ko-KR" altLang="en-US"/>
                </a:p>
              </p:txBody>
            </p:sp>
          </mc:Choice>
          <mc:Fallback xmlns="">
            <p:sp>
              <p:nvSpPr>
                <p:cNvPr id="8" name="TextBox 7">
                  <a:extLst>
                    <a:ext uri="{FF2B5EF4-FFF2-40B4-BE49-F238E27FC236}">
                      <a16:creationId xmlns:a16="http://schemas.microsoft.com/office/drawing/2014/main" id="{92A4EA39-0FC7-8B6D-AC70-5B06DC343A45}"/>
                    </a:ext>
                  </a:extLst>
                </p:cNvPr>
                <p:cNvSpPr txBox="1">
                  <a:spLocks noRot="1" noChangeAspect="1" noMove="1" noResize="1" noEditPoints="1" noAdjustHandles="1" noChangeArrowheads="1" noChangeShapeType="1" noTextEdit="1"/>
                </p:cNvSpPr>
                <p:nvPr/>
              </p:nvSpPr>
              <p:spPr>
                <a:xfrm>
                  <a:off x="2669686" y="3537280"/>
                  <a:ext cx="1448795" cy="276999"/>
                </a:xfrm>
                <a:prstGeom prst="rect">
                  <a:avLst/>
                </a:prstGeom>
                <a:blipFill>
                  <a:blip r:embed="rId4"/>
                  <a:stretch>
                    <a:fillRect b="-8889"/>
                  </a:stretch>
                </a:blipFill>
              </p:spPr>
              <p:txBody>
                <a:bodyPr/>
                <a:lstStyle/>
                <a:p>
                  <a:r>
                    <a:rPr lang="ko-KR" altLang="en-US">
                      <a:noFill/>
                    </a:rPr>
                    <a:t> </a:t>
                  </a:r>
                </a:p>
              </p:txBody>
            </p:sp>
          </mc:Fallback>
        </mc:AlternateContent>
        <p:sp>
          <p:nvSpPr>
            <p:cNvPr id="9" name="TextBox 8">
              <a:extLst>
                <a:ext uri="{FF2B5EF4-FFF2-40B4-BE49-F238E27FC236}">
                  <a16:creationId xmlns:a16="http://schemas.microsoft.com/office/drawing/2014/main" id="{AC77A082-FDB4-FFE1-8178-5DF8ECB468D3}"/>
                </a:ext>
              </a:extLst>
            </p:cNvPr>
            <p:cNvSpPr txBox="1"/>
            <p:nvPr/>
          </p:nvSpPr>
          <p:spPr>
            <a:xfrm>
              <a:off x="2346343" y="3850319"/>
              <a:ext cx="209547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Erroneous codeword</a:t>
              </a:r>
              <a:endParaRPr lang="ko-KR" altLang="en-US" sz="1400" b="1">
                <a:latin typeface="Arial" panose="020B0604020202020204" pitchFamily="34" charset="0"/>
                <a:cs typeface="Arial" panose="020B0604020202020204" pitchFamily="34" charset="0"/>
              </a:endParaRPr>
            </a:p>
          </p:txBody>
        </p:sp>
        <p:sp>
          <p:nvSpPr>
            <p:cNvPr id="10" name="곱하기 기호 9">
              <a:extLst>
                <a:ext uri="{FF2B5EF4-FFF2-40B4-BE49-F238E27FC236}">
                  <a16:creationId xmlns:a16="http://schemas.microsoft.com/office/drawing/2014/main" id="{C955BB6A-EF87-4178-43D4-9B28AF9B279F}"/>
                </a:ext>
              </a:extLst>
            </p:cNvPr>
            <p:cNvSpPr>
              <a:spLocks noChangeAspect="1"/>
            </p:cNvSpPr>
            <p:nvPr/>
          </p:nvSpPr>
          <p:spPr>
            <a:xfrm>
              <a:off x="4095991" y="3511683"/>
              <a:ext cx="345314" cy="346160"/>
            </a:xfrm>
            <a:prstGeom prst="mathMultiply">
              <a:avLst>
                <a:gd name="adj1" fmla="val 11537"/>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B988196-AE4C-9754-05F3-15601F6465F9}"/>
                    </a:ext>
                  </a:extLst>
                </p:cNvPr>
                <p:cNvSpPr txBox="1"/>
                <p:nvPr/>
              </p:nvSpPr>
              <p:spPr>
                <a:xfrm>
                  <a:off x="4425100" y="3249978"/>
                  <a:ext cx="1561325" cy="787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i="1">
                                <a:latin typeface="Cambria Math" panose="02040503050406030204" pitchFamily="18" charset="0"/>
                                <a:ea typeface="Cambria Math" panose="02040503050406030204" pitchFamily="18" charset="0"/>
                              </a:rPr>
                            </m:ctrlPr>
                          </m:sSupPr>
                          <m:e>
                            <m:d>
                              <m:dPr>
                                <m:begChr m:val="["/>
                                <m:endChr m:val="]"/>
                                <m:ctrlPr>
                                  <a:rPr lang="en-US" altLang="ko-KR" i="1">
                                    <a:latin typeface="Cambria Math" panose="02040503050406030204" pitchFamily="18" charset="0"/>
                                    <a:ea typeface="Cambria Math" panose="02040503050406030204" pitchFamily="18" charset="0"/>
                                  </a:rPr>
                                </m:ctrlPr>
                              </m:dPr>
                              <m:e>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e>
                            </m:d>
                          </m:e>
                          <m:sup>
                            <m:r>
                              <a:rPr lang="en-US" altLang="ko-KR" i="1">
                                <a:latin typeface="Cambria Math" panose="02040503050406030204" pitchFamily="18" charset="0"/>
                                <a:ea typeface="Cambria Math" panose="02040503050406030204" pitchFamily="18" charset="0"/>
                              </a:rPr>
                              <m:t>𝑇</m:t>
                            </m:r>
                          </m:sup>
                        </m:sSup>
                      </m:oMath>
                    </m:oMathPara>
                  </a14:m>
                  <a:endParaRPr lang="ko-KR" altLang="en-US"/>
                </a:p>
              </p:txBody>
            </p:sp>
          </mc:Choice>
          <mc:Fallback xmlns="">
            <p:sp>
              <p:nvSpPr>
                <p:cNvPr id="11" name="TextBox 10">
                  <a:extLst>
                    <a:ext uri="{FF2B5EF4-FFF2-40B4-BE49-F238E27FC236}">
                      <a16:creationId xmlns:a16="http://schemas.microsoft.com/office/drawing/2014/main" id="{8B988196-AE4C-9754-05F3-15601F6465F9}"/>
                    </a:ext>
                  </a:extLst>
                </p:cNvPr>
                <p:cNvSpPr txBox="1">
                  <a:spLocks noRot="1" noChangeAspect="1" noMove="1" noResize="1" noEditPoints="1" noAdjustHandles="1" noChangeArrowheads="1" noChangeShapeType="1" noTextEdit="1"/>
                </p:cNvSpPr>
                <p:nvPr/>
              </p:nvSpPr>
              <p:spPr>
                <a:xfrm>
                  <a:off x="4425100" y="3249978"/>
                  <a:ext cx="1561325" cy="787395"/>
                </a:xfrm>
                <a:prstGeom prst="rect">
                  <a:avLst/>
                </a:prstGeom>
                <a:blipFill>
                  <a:blip r:embed="rId5"/>
                  <a:stretch>
                    <a:fillRect/>
                  </a:stretch>
                </a:blipFill>
              </p:spPr>
              <p:txBody>
                <a:bodyPr/>
                <a:lstStyle/>
                <a:p>
                  <a:r>
                    <a:rPr lang="ko-KR" altLang="en-US">
                      <a:noFill/>
                    </a:rPr>
                    <a:t> </a:t>
                  </a:r>
                </a:p>
              </p:txBody>
            </p:sp>
          </mc:Fallback>
        </mc:AlternateContent>
        <p:sp>
          <p:nvSpPr>
            <p:cNvPr id="12" name="TextBox 11">
              <a:extLst>
                <a:ext uri="{FF2B5EF4-FFF2-40B4-BE49-F238E27FC236}">
                  <a16:creationId xmlns:a16="http://schemas.microsoft.com/office/drawing/2014/main" id="{8DD60D26-A6D0-AC31-8723-5F2C5AB00D5A}"/>
                </a:ext>
              </a:extLst>
            </p:cNvPr>
            <p:cNvSpPr txBox="1"/>
            <p:nvPr/>
          </p:nvSpPr>
          <p:spPr>
            <a:xfrm>
              <a:off x="4520640" y="4056715"/>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H-matrix</a:t>
              </a:r>
              <a:endParaRPr lang="ko-KR" altLang="en-US" sz="1400" b="1">
                <a:latin typeface="Arial" panose="020B0604020202020204" pitchFamily="34" charset="0"/>
                <a:cs typeface="Arial" panose="020B0604020202020204" pitchFamily="34" charset="0"/>
              </a:endParaRPr>
            </a:p>
          </p:txBody>
        </p:sp>
        <p:sp>
          <p:nvSpPr>
            <p:cNvPr id="16" name="같음 기호 15">
              <a:extLst>
                <a:ext uri="{FF2B5EF4-FFF2-40B4-BE49-F238E27FC236}">
                  <a16:creationId xmlns:a16="http://schemas.microsoft.com/office/drawing/2014/main" id="{529DCFF8-88E1-7A92-6DFD-89F43881BB90}"/>
                </a:ext>
              </a:extLst>
            </p:cNvPr>
            <p:cNvSpPr>
              <a:spLocks noChangeAspect="1"/>
            </p:cNvSpPr>
            <p:nvPr/>
          </p:nvSpPr>
          <p:spPr>
            <a:xfrm>
              <a:off x="5876328" y="3516824"/>
              <a:ext cx="320953" cy="346160"/>
            </a:xfrm>
            <a:prstGeom prst="mathEqual">
              <a:avLst>
                <a:gd name="adj1" fmla="val 11596"/>
                <a:gd name="adj2" fmla="val 1176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6277E1-A688-0979-E164-0192BBF65641}"/>
                    </a:ext>
                  </a:extLst>
                </p:cNvPr>
                <p:cNvSpPr txBox="1"/>
                <p:nvPr/>
              </p:nvSpPr>
              <p:spPr>
                <a:xfrm>
                  <a:off x="6237574" y="3546263"/>
                  <a:ext cx="7017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i="1">
                                <a:latin typeface="Cambria Math" panose="02040503050406030204" pitchFamily="18" charset="0"/>
                              </a:rPr>
                              <m:t>1</m:t>
                            </m:r>
                            <m:r>
                              <a:rPr lang="en-US" altLang="ko-KR" b="0" i="1" smtClean="0">
                                <a:latin typeface="Cambria Math" panose="02040503050406030204" pitchFamily="18" charset="0"/>
                              </a:rPr>
                              <m:t> </m:t>
                            </m:r>
                            <m:r>
                              <a:rPr lang="en-US" altLang="ko-KR" i="1">
                                <a:latin typeface="Cambria Math" panose="02040503050406030204" pitchFamily="18" charset="0"/>
                              </a:rPr>
                              <m:t>0</m:t>
                            </m:r>
                            <m:r>
                              <a:rPr lang="en-US" altLang="ko-KR" b="0" i="1" smtClean="0">
                                <a:latin typeface="Cambria Math" panose="02040503050406030204" pitchFamily="18" charset="0"/>
                              </a:rPr>
                              <m:t> </m:t>
                            </m:r>
                            <m:r>
                              <a:rPr lang="en-US" altLang="ko-KR" i="1">
                                <a:latin typeface="Cambria Math" panose="02040503050406030204" pitchFamily="18" charset="0"/>
                              </a:rPr>
                              <m:t>1</m:t>
                            </m:r>
                          </m:e>
                        </m:d>
                      </m:oMath>
                    </m:oMathPara>
                  </a14:m>
                  <a:endParaRPr lang="ko-KR" altLang="en-US"/>
                </a:p>
              </p:txBody>
            </p:sp>
          </mc:Choice>
          <mc:Fallback xmlns="">
            <p:sp>
              <p:nvSpPr>
                <p:cNvPr id="22" name="TextBox 21">
                  <a:extLst>
                    <a:ext uri="{FF2B5EF4-FFF2-40B4-BE49-F238E27FC236}">
                      <a16:creationId xmlns:a16="http://schemas.microsoft.com/office/drawing/2014/main" id="{C56277E1-A688-0979-E164-0192BBF65641}"/>
                    </a:ext>
                  </a:extLst>
                </p:cNvPr>
                <p:cNvSpPr txBox="1">
                  <a:spLocks noRot="1" noChangeAspect="1" noMove="1" noResize="1" noEditPoints="1" noAdjustHandles="1" noChangeArrowheads="1" noChangeShapeType="1" noTextEdit="1"/>
                </p:cNvSpPr>
                <p:nvPr/>
              </p:nvSpPr>
              <p:spPr>
                <a:xfrm>
                  <a:off x="6237574" y="3546263"/>
                  <a:ext cx="701795" cy="276999"/>
                </a:xfrm>
                <a:prstGeom prst="rect">
                  <a:avLst/>
                </a:prstGeom>
                <a:blipFill>
                  <a:blip r:embed="rId6"/>
                  <a:stretch>
                    <a:fillRect b="-6667"/>
                  </a:stretch>
                </a:blipFill>
              </p:spPr>
              <p:txBody>
                <a:bodyPr/>
                <a:lstStyle/>
                <a:p>
                  <a:r>
                    <a:rPr lang="ko-KR" altLang="en-US">
                      <a:noFill/>
                    </a:rPr>
                    <a:t> </a:t>
                  </a:r>
                </a:p>
              </p:txBody>
            </p:sp>
          </mc:Fallback>
        </mc:AlternateContent>
        <p:sp>
          <p:nvSpPr>
            <p:cNvPr id="23" name="TextBox 22">
              <a:extLst>
                <a:ext uri="{FF2B5EF4-FFF2-40B4-BE49-F238E27FC236}">
                  <a16:creationId xmlns:a16="http://schemas.microsoft.com/office/drawing/2014/main" id="{AF974754-B590-FFEC-B9CD-A3D90921A11C}"/>
                </a:ext>
              </a:extLst>
            </p:cNvPr>
            <p:cNvSpPr txBox="1"/>
            <p:nvPr/>
          </p:nvSpPr>
          <p:spPr>
            <a:xfrm>
              <a:off x="5964961" y="3852050"/>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Syndrome</a:t>
              </a:r>
              <a:endParaRPr lang="ko-KR" altLang="en-US" sz="1400" b="1">
                <a:latin typeface="Arial" panose="020B0604020202020204" pitchFamily="34" charset="0"/>
                <a:cs typeface="Arial" panose="020B0604020202020204" pitchFamily="34" charset="0"/>
              </a:endParaRPr>
            </a:p>
          </p:txBody>
        </p:sp>
        <p:sp>
          <p:nvSpPr>
            <p:cNvPr id="27" name="화살표: 오른쪽 26">
              <a:extLst>
                <a:ext uri="{FF2B5EF4-FFF2-40B4-BE49-F238E27FC236}">
                  <a16:creationId xmlns:a16="http://schemas.microsoft.com/office/drawing/2014/main" id="{E373BA07-BB1C-DFC0-3C92-CE8C9FF04FA7}"/>
                </a:ext>
              </a:extLst>
            </p:cNvPr>
            <p:cNvSpPr>
              <a:spLocks noChangeAspect="1"/>
            </p:cNvSpPr>
            <p:nvPr/>
          </p:nvSpPr>
          <p:spPr>
            <a:xfrm>
              <a:off x="7134665" y="3516824"/>
              <a:ext cx="410693"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E65C54-56B3-A277-E912-F4F648932540}"/>
                    </a:ext>
                  </a:extLst>
                </p:cNvPr>
                <p:cNvSpPr txBox="1"/>
                <p:nvPr/>
              </p:nvSpPr>
              <p:spPr>
                <a:xfrm>
                  <a:off x="7697468" y="3559983"/>
                  <a:ext cx="910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i="1">
                                <a:latin typeface="Cambria Math" panose="02040503050406030204" pitchFamily="18" charset="0"/>
                              </a:rPr>
                              <m:t>1</m:t>
                            </m:r>
                            <m:r>
                              <a:rPr lang="en-US" altLang="ko-KR" b="0" i="1" smtClean="0">
                                <a:latin typeface="Cambria Math" panose="02040503050406030204" pitchFamily="18" charset="0"/>
                              </a:rPr>
                              <m:t> </m:t>
                            </m:r>
                            <m:r>
                              <a:rPr lang="en-US" altLang="ko-KR" i="1">
                                <a:latin typeface="Cambria Math" panose="02040503050406030204" pitchFamily="18" charset="0"/>
                              </a:rPr>
                              <m:t>0</m:t>
                            </m:r>
                            <m:r>
                              <a:rPr lang="en-US" altLang="ko-KR" b="0" i="1" smtClean="0">
                                <a:solidFill>
                                  <a:srgbClr val="0070C0"/>
                                </a:solidFill>
                                <a:latin typeface="Cambria Math" panose="02040503050406030204" pitchFamily="18" charset="0"/>
                              </a:rPr>
                              <m:t> </m:t>
                            </m:r>
                            <m:r>
                              <a:rPr lang="en-US" altLang="ko-KR" i="1" smtClean="0">
                                <a:solidFill>
                                  <a:srgbClr val="0070C0"/>
                                </a:solidFill>
                                <a:latin typeface="Cambria Math" panose="02040503050406030204" pitchFamily="18" charset="0"/>
                              </a:rPr>
                              <m:t>1</m:t>
                            </m:r>
                            <m:r>
                              <a:rPr lang="en-US" altLang="ko-KR" b="0" i="1" smtClean="0">
                                <a:solidFill>
                                  <a:srgbClr val="0070C0"/>
                                </a:solidFill>
                                <a:latin typeface="Cambria Math" panose="02040503050406030204" pitchFamily="18" charset="0"/>
                              </a:rPr>
                              <m:t> </m:t>
                            </m:r>
                            <m:r>
                              <a:rPr lang="en-US" altLang="ko-KR" i="1">
                                <a:latin typeface="Cambria Math" panose="02040503050406030204" pitchFamily="18" charset="0"/>
                              </a:rPr>
                              <m:t>1</m:t>
                            </m:r>
                          </m:e>
                        </m:d>
                      </m:oMath>
                    </m:oMathPara>
                  </a14:m>
                  <a:endParaRPr lang="ko-KR" altLang="en-US"/>
                </a:p>
              </p:txBody>
            </p:sp>
          </mc:Choice>
          <mc:Fallback xmlns="">
            <p:sp>
              <p:nvSpPr>
                <p:cNvPr id="28" name="TextBox 27">
                  <a:extLst>
                    <a:ext uri="{FF2B5EF4-FFF2-40B4-BE49-F238E27FC236}">
                      <a16:creationId xmlns:a16="http://schemas.microsoft.com/office/drawing/2014/main" id="{CFE65C54-56B3-A277-E912-F4F648932540}"/>
                    </a:ext>
                  </a:extLst>
                </p:cNvPr>
                <p:cNvSpPr txBox="1">
                  <a:spLocks noRot="1" noChangeAspect="1" noMove="1" noResize="1" noEditPoints="1" noAdjustHandles="1" noChangeArrowheads="1" noChangeShapeType="1" noTextEdit="1"/>
                </p:cNvSpPr>
                <p:nvPr/>
              </p:nvSpPr>
              <p:spPr>
                <a:xfrm>
                  <a:off x="7697468" y="3559983"/>
                  <a:ext cx="910186" cy="276999"/>
                </a:xfrm>
                <a:prstGeom prst="rect">
                  <a:avLst/>
                </a:prstGeom>
                <a:blipFill>
                  <a:blip r:embed="rId7"/>
                  <a:stretch>
                    <a:fillRect b="-6667"/>
                  </a:stretch>
                </a:blipFill>
              </p:spPr>
              <p:txBody>
                <a:bodyPr/>
                <a:lstStyle/>
                <a:p>
                  <a:r>
                    <a:rPr lang="ko-KR" altLang="en-US">
                      <a:noFill/>
                    </a:rPr>
                    <a:t> </a:t>
                  </a:r>
                </a:p>
              </p:txBody>
            </p:sp>
          </mc:Fallback>
        </mc:AlternateContent>
        <p:sp>
          <p:nvSpPr>
            <p:cNvPr id="29" name="TextBox 28">
              <a:extLst>
                <a:ext uri="{FF2B5EF4-FFF2-40B4-BE49-F238E27FC236}">
                  <a16:creationId xmlns:a16="http://schemas.microsoft.com/office/drawing/2014/main" id="{004FBADA-B2AE-126F-CD2A-A4863B0C7EA7}"/>
                </a:ext>
              </a:extLst>
            </p:cNvPr>
            <p:cNvSpPr txBox="1"/>
            <p:nvPr/>
          </p:nvSpPr>
          <p:spPr>
            <a:xfrm>
              <a:off x="7362117" y="3855456"/>
              <a:ext cx="1580887"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Corrected data</a:t>
              </a:r>
              <a:endParaRPr lang="ko-KR" altLang="en-US" sz="1400" b="1">
                <a:latin typeface="Arial" panose="020B0604020202020204" pitchFamily="34" charset="0"/>
                <a:cs typeface="Arial" panose="020B0604020202020204" pitchFamily="34" charset="0"/>
              </a:endParaRPr>
            </a:p>
          </p:txBody>
        </p:sp>
        <p:sp>
          <p:nvSpPr>
            <p:cNvPr id="30" name="화살표: 오른쪽 29">
              <a:extLst>
                <a:ext uri="{FF2B5EF4-FFF2-40B4-BE49-F238E27FC236}">
                  <a16:creationId xmlns:a16="http://schemas.microsoft.com/office/drawing/2014/main" id="{0994FCFA-E127-EFBB-FF25-3A536B3D0FC9}"/>
                </a:ext>
              </a:extLst>
            </p:cNvPr>
            <p:cNvSpPr>
              <a:spLocks noChangeAspect="1"/>
            </p:cNvSpPr>
            <p:nvPr/>
          </p:nvSpPr>
          <p:spPr>
            <a:xfrm>
              <a:off x="2188037" y="3493985"/>
              <a:ext cx="384298"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1" name="사각형: 둥근 모서리 30">
              <a:extLst>
                <a:ext uri="{FF2B5EF4-FFF2-40B4-BE49-F238E27FC236}">
                  <a16:creationId xmlns:a16="http://schemas.microsoft.com/office/drawing/2014/main" id="{96E63729-1743-95C3-35E1-958FA80BD933}"/>
                </a:ext>
              </a:extLst>
            </p:cNvPr>
            <p:cNvSpPr/>
            <p:nvPr/>
          </p:nvSpPr>
          <p:spPr>
            <a:xfrm>
              <a:off x="4866443" y="3264341"/>
              <a:ext cx="201233" cy="833198"/>
            </a:xfrm>
            <a:prstGeom prst="roundRect">
              <a:avLst/>
            </a:prstGeom>
            <a:solidFill>
              <a:srgbClr val="FF0000">
                <a:alpha val="8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TextBox 35">
              <a:extLst>
                <a:ext uri="{FF2B5EF4-FFF2-40B4-BE49-F238E27FC236}">
                  <a16:creationId xmlns:a16="http://schemas.microsoft.com/office/drawing/2014/main" id="{85B68129-58BE-1DC8-4D2C-E4E60E75A76A}"/>
                </a:ext>
              </a:extLst>
            </p:cNvPr>
            <p:cNvSpPr txBox="1"/>
            <p:nvPr/>
          </p:nvSpPr>
          <p:spPr>
            <a:xfrm>
              <a:off x="864544" y="3879463"/>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Memory</a:t>
              </a:r>
              <a:endParaRPr lang="ko-KR" altLang="en-US" sz="1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64AF5DB-83E6-81FA-B212-6C7E3E5EF41C}"/>
                  </a:ext>
                </a:extLst>
              </p:cNvPr>
              <p:cNvSpPr txBox="1"/>
              <p:nvPr/>
            </p:nvSpPr>
            <p:spPr>
              <a:xfrm>
                <a:off x="2637429" y="3911398"/>
                <a:ext cx="14199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solidFill>
                                <a:schemeClr val="tx1"/>
                              </a:solidFill>
                              <a:latin typeface="Cambria Math" panose="02040503050406030204" pitchFamily="18" charset="0"/>
                            </a:rPr>
                          </m:ctrlPr>
                        </m:dPr>
                        <m:e>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b="0" i="1" smtClean="0">
                              <a:solidFill>
                                <a:srgbClr val="FF0000"/>
                              </a:solidFill>
                              <a:latin typeface="Cambria Math" panose="02040503050406030204" pitchFamily="18" charset="0"/>
                            </a:rPr>
                            <m:t>0 0 </m:t>
                          </m:r>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e>
                      </m:d>
                    </m:oMath>
                  </m:oMathPara>
                </a14:m>
                <a:endParaRPr lang="ko-KR" altLang="en-US"/>
              </a:p>
            </p:txBody>
          </p:sp>
        </mc:Choice>
        <mc:Fallback xmlns="">
          <p:sp>
            <p:nvSpPr>
              <p:cNvPr id="39" name="TextBox 38">
                <a:extLst>
                  <a:ext uri="{FF2B5EF4-FFF2-40B4-BE49-F238E27FC236}">
                    <a16:creationId xmlns:a16="http://schemas.microsoft.com/office/drawing/2014/main" id="{464AF5DB-83E6-81FA-B212-6C7E3E5EF41C}"/>
                  </a:ext>
                </a:extLst>
              </p:cNvPr>
              <p:cNvSpPr txBox="1">
                <a:spLocks noRot="1" noChangeAspect="1" noMove="1" noResize="1" noEditPoints="1" noAdjustHandles="1" noChangeArrowheads="1" noChangeShapeType="1" noTextEdit="1"/>
              </p:cNvSpPr>
              <p:nvPr/>
            </p:nvSpPr>
            <p:spPr>
              <a:xfrm>
                <a:off x="2637429" y="3911398"/>
                <a:ext cx="1419941" cy="276999"/>
              </a:xfrm>
              <a:prstGeom prst="rect">
                <a:avLst/>
              </a:prstGeom>
              <a:blipFill>
                <a:blip r:embed="rId9"/>
                <a:stretch>
                  <a:fillRect b="-6667"/>
                </a:stretch>
              </a:blipFill>
            </p:spPr>
            <p:txBody>
              <a:bodyPr/>
              <a:lstStyle/>
              <a:p>
                <a:r>
                  <a:rPr lang="ko-KR" altLang="en-US">
                    <a:noFill/>
                  </a:rPr>
                  <a:t> </a:t>
                </a:r>
              </a:p>
            </p:txBody>
          </p:sp>
        </mc:Fallback>
      </mc:AlternateContent>
      <p:sp>
        <p:nvSpPr>
          <p:cNvPr id="40" name="TextBox 39">
            <a:extLst>
              <a:ext uri="{FF2B5EF4-FFF2-40B4-BE49-F238E27FC236}">
                <a16:creationId xmlns:a16="http://schemas.microsoft.com/office/drawing/2014/main" id="{0B21BB20-8FBE-F7B4-6C54-1F4273520B79}"/>
              </a:ext>
            </a:extLst>
          </p:cNvPr>
          <p:cNvSpPr txBox="1"/>
          <p:nvPr/>
        </p:nvSpPr>
        <p:spPr>
          <a:xfrm>
            <a:off x="2314086" y="4224437"/>
            <a:ext cx="209547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Erroneous codeword</a:t>
            </a:r>
            <a:endParaRPr lang="ko-KR" altLang="en-US" sz="1400" b="1">
              <a:latin typeface="Arial" panose="020B0604020202020204" pitchFamily="34" charset="0"/>
              <a:cs typeface="Arial" panose="020B0604020202020204" pitchFamily="34" charset="0"/>
            </a:endParaRPr>
          </a:p>
        </p:txBody>
      </p:sp>
      <p:sp>
        <p:nvSpPr>
          <p:cNvPr id="44" name="곱하기 기호 43">
            <a:extLst>
              <a:ext uri="{FF2B5EF4-FFF2-40B4-BE49-F238E27FC236}">
                <a16:creationId xmlns:a16="http://schemas.microsoft.com/office/drawing/2014/main" id="{83CAD49A-7791-A7B6-0058-4C0619EBF779}"/>
              </a:ext>
            </a:extLst>
          </p:cNvPr>
          <p:cNvSpPr>
            <a:spLocks noChangeAspect="1"/>
          </p:cNvSpPr>
          <p:nvPr/>
        </p:nvSpPr>
        <p:spPr>
          <a:xfrm>
            <a:off x="4063734" y="3885801"/>
            <a:ext cx="345314" cy="346160"/>
          </a:xfrm>
          <a:prstGeom prst="mathMultiply">
            <a:avLst>
              <a:gd name="adj1" fmla="val 11537"/>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5F7033D-4048-A3CD-BE31-CA0A17D81F8D}"/>
                  </a:ext>
                </a:extLst>
              </p:cNvPr>
              <p:cNvSpPr txBox="1"/>
              <p:nvPr/>
            </p:nvSpPr>
            <p:spPr>
              <a:xfrm>
                <a:off x="4392843" y="3619864"/>
                <a:ext cx="1561325" cy="787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i="1">
                              <a:latin typeface="Cambria Math" panose="02040503050406030204" pitchFamily="18" charset="0"/>
                              <a:ea typeface="Cambria Math" panose="02040503050406030204" pitchFamily="18" charset="0"/>
                            </a:rPr>
                          </m:ctrlPr>
                        </m:sSupPr>
                        <m:e>
                          <m:d>
                            <m:dPr>
                              <m:begChr m:val="["/>
                              <m:endChr m:val="]"/>
                              <m:ctrlPr>
                                <a:rPr lang="en-US" altLang="ko-KR" i="1">
                                  <a:latin typeface="Cambria Math" panose="02040503050406030204" pitchFamily="18" charset="0"/>
                                  <a:ea typeface="Cambria Math" panose="02040503050406030204" pitchFamily="18" charset="0"/>
                                </a:rPr>
                              </m:ctrlPr>
                            </m:dPr>
                            <m:e>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e>
                          </m:d>
                        </m:e>
                        <m:sup>
                          <m:r>
                            <a:rPr lang="en-US" altLang="ko-KR" i="1">
                              <a:latin typeface="Cambria Math" panose="02040503050406030204" pitchFamily="18" charset="0"/>
                              <a:ea typeface="Cambria Math" panose="02040503050406030204" pitchFamily="18" charset="0"/>
                            </a:rPr>
                            <m:t>𝑇</m:t>
                          </m:r>
                        </m:sup>
                      </m:sSup>
                    </m:oMath>
                  </m:oMathPara>
                </a14:m>
                <a:endParaRPr lang="ko-KR" altLang="en-US"/>
              </a:p>
            </p:txBody>
          </p:sp>
        </mc:Choice>
        <mc:Fallback xmlns="">
          <p:sp>
            <p:nvSpPr>
              <p:cNvPr id="48" name="TextBox 47">
                <a:extLst>
                  <a:ext uri="{FF2B5EF4-FFF2-40B4-BE49-F238E27FC236}">
                    <a16:creationId xmlns:a16="http://schemas.microsoft.com/office/drawing/2014/main" id="{25F7033D-4048-A3CD-BE31-CA0A17D81F8D}"/>
                  </a:ext>
                </a:extLst>
              </p:cNvPr>
              <p:cNvSpPr txBox="1">
                <a:spLocks noRot="1" noChangeAspect="1" noMove="1" noResize="1" noEditPoints="1" noAdjustHandles="1" noChangeArrowheads="1" noChangeShapeType="1" noTextEdit="1"/>
              </p:cNvSpPr>
              <p:nvPr/>
            </p:nvSpPr>
            <p:spPr>
              <a:xfrm>
                <a:off x="4392843" y="3619864"/>
                <a:ext cx="1561325" cy="787395"/>
              </a:xfrm>
              <a:prstGeom prst="rect">
                <a:avLst/>
              </a:prstGeom>
              <a:blipFill>
                <a:blip r:embed="rId10"/>
                <a:stretch>
                  <a:fillRect/>
                </a:stretch>
              </a:blipFill>
            </p:spPr>
            <p:txBody>
              <a:bodyPr/>
              <a:lstStyle/>
              <a:p>
                <a:r>
                  <a:rPr lang="ko-KR" altLang="en-US">
                    <a:noFill/>
                  </a:rPr>
                  <a:t> </a:t>
                </a:r>
              </a:p>
            </p:txBody>
          </p:sp>
        </mc:Fallback>
      </mc:AlternateContent>
      <p:sp>
        <p:nvSpPr>
          <p:cNvPr id="49" name="TextBox 48">
            <a:extLst>
              <a:ext uri="{FF2B5EF4-FFF2-40B4-BE49-F238E27FC236}">
                <a16:creationId xmlns:a16="http://schemas.microsoft.com/office/drawing/2014/main" id="{DFB62621-2F5E-0AE3-748A-8AAA4F88BC78}"/>
              </a:ext>
            </a:extLst>
          </p:cNvPr>
          <p:cNvSpPr txBox="1"/>
          <p:nvPr/>
        </p:nvSpPr>
        <p:spPr>
          <a:xfrm>
            <a:off x="4488383" y="4430833"/>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H-matrix</a:t>
            </a:r>
            <a:endParaRPr lang="ko-KR" altLang="en-US" sz="1400" b="1">
              <a:latin typeface="Arial" panose="020B0604020202020204" pitchFamily="34" charset="0"/>
              <a:cs typeface="Arial" panose="020B0604020202020204" pitchFamily="34" charset="0"/>
            </a:endParaRPr>
          </a:p>
        </p:txBody>
      </p:sp>
      <p:sp>
        <p:nvSpPr>
          <p:cNvPr id="50" name="같음 기호 49">
            <a:extLst>
              <a:ext uri="{FF2B5EF4-FFF2-40B4-BE49-F238E27FC236}">
                <a16:creationId xmlns:a16="http://schemas.microsoft.com/office/drawing/2014/main" id="{14D018C5-C60F-C863-F8F6-879583C1785A}"/>
              </a:ext>
            </a:extLst>
          </p:cNvPr>
          <p:cNvSpPr>
            <a:spLocks noChangeAspect="1"/>
          </p:cNvSpPr>
          <p:nvPr/>
        </p:nvSpPr>
        <p:spPr>
          <a:xfrm>
            <a:off x="5844071" y="3890942"/>
            <a:ext cx="320953" cy="346160"/>
          </a:xfrm>
          <a:prstGeom prst="mathEqual">
            <a:avLst>
              <a:gd name="adj1" fmla="val 11596"/>
              <a:gd name="adj2" fmla="val 1176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F321647-A92B-AD2F-E744-A26F41AD56AC}"/>
                  </a:ext>
                </a:extLst>
              </p:cNvPr>
              <p:cNvSpPr txBox="1"/>
              <p:nvPr/>
            </p:nvSpPr>
            <p:spPr>
              <a:xfrm>
                <a:off x="6205317" y="3920381"/>
                <a:ext cx="7017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b="0" i="1" smtClean="0">
                              <a:latin typeface="Cambria Math" panose="02040503050406030204" pitchFamily="18" charset="0"/>
                            </a:rPr>
                            <m:t>0 1 </m:t>
                          </m:r>
                          <m:r>
                            <a:rPr lang="en-US" altLang="ko-KR" i="1" smtClean="0">
                              <a:latin typeface="Cambria Math" panose="02040503050406030204" pitchFamily="18" charset="0"/>
                            </a:rPr>
                            <m:t>1</m:t>
                          </m:r>
                        </m:e>
                      </m:d>
                    </m:oMath>
                  </m:oMathPara>
                </a14:m>
                <a:endParaRPr lang="ko-KR" altLang="en-US"/>
              </a:p>
            </p:txBody>
          </p:sp>
        </mc:Choice>
        <mc:Fallback xmlns="">
          <p:sp>
            <p:nvSpPr>
              <p:cNvPr id="51" name="TextBox 50">
                <a:extLst>
                  <a:ext uri="{FF2B5EF4-FFF2-40B4-BE49-F238E27FC236}">
                    <a16:creationId xmlns:a16="http://schemas.microsoft.com/office/drawing/2014/main" id="{0F321647-A92B-AD2F-E744-A26F41AD56AC}"/>
                  </a:ext>
                </a:extLst>
              </p:cNvPr>
              <p:cNvSpPr txBox="1">
                <a:spLocks noRot="1" noChangeAspect="1" noMove="1" noResize="1" noEditPoints="1" noAdjustHandles="1" noChangeArrowheads="1" noChangeShapeType="1" noTextEdit="1"/>
              </p:cNvSpPr>
              <p:nvPr/>
            </p:nvSpPr>
            <p:spPr>
              <a:xfrm>
                <a:off x="6205317" y="3920381"/>
                <a:ext cx="701795" cy="276999"/>
              </a:xfrm>
              <a:prstGeom prst="rect">
                <a:avLst/>
              </a:prstGeom>
              <a:blipFill>
                <a:blip r:embed="rId11"/>
                <a:stretch>
                  <a:fillRect b="-6522"/>
                </a:stretch>
              </a:blipFill>
            </p:spPr>
            <p:txBody>
              <a:bodyPr/>
              <a:lstStyle/>
              <a:p>
                <a:r>
                  <a:rPr lang="ko-KR" altLang="en-US">
                    <a:noFill/>
                  </a:rPr>
                  <a:t> </a:t>
                </a:r>
              </a:p>
            </p:txBody>
          </p:sp>
        </mc:Fallback>
      </mc:AlternateContent>
      <p:sp>
        <p:nvSpPr>
          <p:cNvPr id="52" name="TextBox 51">
            <a:extLst>
              <a:ext uri="{FF2B5EF4-FFF2-40B4-BE49-F238E27FC236}">
                <a16:creationId xmlns:a16="http://schemas.microsoft.com/office/drawing/2014/main" id="{3B44F49D-0BB7-1A5D-EAB6-EAA93AA31F61}"/>
              </a:ext>
            </a:extLst>
          </p:cNvPr>
          <p:cNvSpPr txBox="1"/>
          <p:nvPr/>
        </p:nvSpPr>
        <p:spPr>
          <a:xfrm>
            <a:off x="5932704" y="4226168"/>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Syndrome</a:t>
            </a:r>
            <a:endParaRPr lang="ko-KR" altLang="en-US" sz="1400" b="1">
              <a:latin typeface="Arial" panose="020B0604020202020204" pitchFamily="34" charset="0"/>
              <a:cs typeface="Arial" panose="020B0604020202020204" pitchFamily="34" charset="0"/>
            </a:endParaRPr>
          </a:p>
        </p:txBody>
      </p:sp>
      <p:sp>
        <p:nvSpPr>
          <p:cNvPr id="53" name="화살표: 오른쪽 52">
            <a:extLst>
              <a:ext uri="{FF2B5EF4-FFF2-40B4-BE49-F238E27FC236}">
                <a16:creationId xmlns:a16="http://schemas.microsoft.com/office/drawing/2014/main" id="{98D082AC-CE64-83FB-3C69-E56D4914B056}"/>
              </a:ext>
            </a:extLst>
          </p:cNvPr>
          <p:cNvSpPr>
            <a:spLocks noChangeAspect="1"/>
          </p:cNvSpPr>
          <p:nvPr/>
        </p:nvSpPr>
        <p:spPr>
          <a:xfrm>
            <a:off x="7102408" y="3890942"/>
            <a:ext cx="410693"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30B14C4-2E09-A857-51C1-9F2B10BAE9D2}"/>
                  </a:ext>
                </a:extLst>
              </p:cNvPr>
              <p:cNvSpPr txBox="1"/>
              <p:nvPr/>
            </p:nvSpPr>
            <p:spPr>
              <a:xfrm>
                <a:off x="7665211" y="3934101"/>
                <a:ext cx="910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i="1">
                              <a:latin typeface="Cambria Math" panose="02040503050406030204" pitchFamily="18" charset="0"/>
                            </a:rPr>
                            <m:t>1</m:t>
                          </m:r>
                          <m:r>
                            <a:rPr lang="en-US" altLang="ko-KR" b="0" i="1" smtClean="0">
                              <a:latin typeface="Cambria Math" panose="02040503050406030204" pitchFamily="18" charset="0"/>
                            </a:rPr>
                            <m:t> </m:t>
                          </m:r>
                          <m:r>
                            <a:rPr lang="en-US" altLang="ko-KR" i="1" smtClean="0">
                              <a:solidFill>
                                <a:srgbClr val="FF0000"/>
                              </a:solidFill>
                              <a:latin typeface="Cambria Math" panose="02040503050406030204" pitchFamily="18" charset="0"/>
                            </a:rPr>
                            <m:t>0</m:t>
                          </m:r>
                          <m:r>
                            <a:rPr lang="en-US" altLang="ko-KR" b="0" i="1" smtClean="0">
                              <a:latin typeface="Cambria Math" panose="02040503050406030204" pitchFamily="18" charset="0"/>
                            </a:rPr>
                            <m:t> </m:t>
                          </m:r>
                          <m:r>
                            <a:rPr lang="en-US" altLang="ko-KR" b="0" i="1" smtClean="0">
                              <a:solidFill>
                                <a:schemeClr val="tx1"/>
                              </a:solidFill>
                              <a:latin typeface="Cambria Math" panose="02040503050406030204" pitchFamily="18" charset="0"/>
                            </a:rPr>
                            <m:t>0</m:t>
                          </m:r>
                          <m:r>
                            <a:rPr lang="en-US" altLang="ko-KR" b="0" i="1" smtClean="0">
                              <a:latin typeface="Cambria Math" panose="02040503050406030204" pitchFamily="18" charset="0"/>
                            </a:rPr>
                            <m:t> 0</m:t>
                          </m:r>
                        </m:e>
                      </m:d>
                    </m:oMath>
                  </m:oMathPara>
                </a14:m>
                <a:endParaRPr lang="ko-KR" altLang="en-US"/>
              </a:p>
            </p:txBody>
          </p:sp>
        </mc:Choice>
        <mc:Fallback xmlns="">
          <p:sp>
            <p:nvSpPr>
              <p:cNvPr id="54" name="TextBox 53">
                <a:extLst>
                  <a:ext uri="{FF2B5EF4-FFF2-40B4-BE49-F238E27FC236}">
                    <a16:creationId xmlns:a16="http://schemas.microsoft.com/office/drawing/2014/main" id="{430B14C4-2E09-A857-51C1-9F2B10BAE9D2}"/>
                  </a:ext>
                </a:extLst>
              </p:cNvPr>
              <p:cNvSpPr txBox="1">
                <a:spLocks noRot="1" noChangeAspect="1" noMove="1" noResize="1" noEditPoints="1" noAdjustHandles="1" noChangeArrowheads="1" noChangeShapeType="1" noTextEdit="1"/>
              </p:cNvSpPr>
              <p:nvPr/>
            </p:nvSpPr>
            <p:spPr>
              <a:xfrm>
                <a:off x="7665211" y="3934101"/>
                <a:ext cx="910186" cy="276999"/>
              </a:xfrm>
              <a:prstGeom prst="rect">
                <a:avLst/>
              </a:prstGeom>
              <a:blipFill>
                <a:blip r:embed="rId12"/>
                <a:stretch>
                  <a:fillRect b="-6522"/>
                </a:stretch>
              </a:blipFill>
            </p:spPr>
            <p:txBody>
              <a:bodyPr/>
              <a:lstStyle/>
              <a:p>
                <a:r>
                  <a:rPr lang="ko-KR" altLang="en-US">
                    <a:noFill/>
                  </a:rPr>
                  <a:t> </a:t>
                </a:r>
              </a:p>
            </p:txBody>
          </p:sp>
        </mc:Fallback>
      </mc:AlternateContent>
      <p:sp>
        <p:nvSpPr>
          <p:cNvPr id="55" name="TextBox 54">
            <a:extLst>
              <a:ext uri="{FF2B5EF4-FFF2-40B4-BE49-F238E27FC236}">
                <a16:creationId xmlns:a16="http://schemas.microsoft.com/office/drawing/2014/main" id="{9107E776-55D6-ACB4-5A70-BB04FB606C9A}"/>
              </a:ext>
            </a:extLst>
          </p:cNvPr>
          <p:cNvSpPr txBox="1"/>
          <p:nvPr/>
        </p:nvSpPr>
        <p:spPr>
          <a:xfrm>
            <a:off x="7329860" y="4229574"/>
            <a:ext cx="1580887" cy="523220"/>
          </a:xfrm>
          <a:prstGeom prst="rect">
            <a:avLst/>
          </a:prstGeom>
          <a:noFill/>
        </p:spPr>
        <p:txBody>
          <a:bodyPr wrap="square" rtlCol="0">
            <a:spAutoFit/>
          </a:bodyPr>
          <a:lstStyle/>
          <a:p>
            <a:pPr algn="ctr"/>
            <a:r>
              <a:rPr lang="en-US" altLang="ko-KR" sz="1400" b="1">
                <a:solidFill>
                  <a:srgbClr val="FF0000"/>
                </a:solidFill>
                <a:latin typeface="Arial" panose="020B0604020202020204" pitchFamily="34" charset="0"/>
                <a:cs typeface="Arial" panose="020B0604020202020204" pitchFamily="34" charset="0"/>
              </a:rPr>
              <a:t>Miscorrected data</a:t>
            </a:r>
            <a:endParaRPr lang="ko-KR" altLang="en-US" sz="1400" b="1">
              <a:solidFill>
                <a:srgbClr val="FF0000"/>
              </a:solidFill>
              <a:latin typeface="Arial" panose="020B0604020202020204" pitchFamily="34" charset="0"/>
              <a:cs typeface="Arial" panose="020B0604020202020204" pitchFamily="34" charset="0"/>
            </a:endParaRPr>
          </a:p>
        </p:txBody>
      </p:sp>
      <p:sp>
        <p:nvSpPr>
          <p:cNvPr id="56" name="화살표: 오른쪽 55">
            <a:extLst>
              <a:ext uri="{FF2B5EF4-FFF2-40B4-BE49-F238E27FC236}">
                <a16:creationId xmlns:a16="http://schemas.microsoft.com/office/drawing/2014/main" id="{600ED8F6-CB43-E7DB-D005-9851EB9554A6}"/>
              </a:ext>
            </a:extLst>
          </p:cNvPr>
          <p:cNvSpPr>
            <a:spLocks noChangeAspect="1"/>
          </p:cNvSpPr>
          <p:nvPr/>
        </p:nvSpPr>
        <p:spPr>
          <a:xfrm>
            <a:off x="2155780" y="3868103"/>
            <a:ext cx="384298"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7" name="사각형: 둥근 모서리 56">
            <a:extLst>
              <a:ext uri="{FF2B5EF4-FFF2-40B4-BE49-F238E27FC236}">
                <a16:creationId xmlns:a16="http://schemas.microsoft.com/office/drawing/2014/main" id="{3730C006-02F4-49B4-A6D5-8208B812499E}"/>
              </a:ext>
            </a:extLst>
          </p:cNvPr>
          <p:cNvSpPr/>
          <p:nvPr/>
        </p:nvSpPr>
        <p:spPr>
          <a:xfrm>
            <a:off x="4673598" y="3638459"/>
            <a:ext cx="159296" cy="833198"/>
          </a:xfrm>
          <a:prstGeom prst="roundRect">
            <a:avLst/>
          </a:prstGeom>
          <a:solidFill>
            <a:schemeClr val="accent6">
              <a:alpha val="8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TextBox 59">
            <a:extLst>
              <a:ext uri="{FF2B5EF4-FFF2-40B4-BE49-F238E27FC236}">
                <a16:creationId xmlns:a16="http://schemas.microsoft.com/office/drawing/2014/main" id="{38CF16F6-6A99-FC5C-F42D-5951DFACD15A}"/>
              </a:ext>
            </a:extLst>
          </p:cNvPr>
          <p:cNvSpPr txBox="1"/>
          <p:nvPr/>
        </p:nvSpPr>
        <p:spPr>
          <a:xfrm>
            <a:off x="832287" y="4253581"/>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Memory</a:t>
            </a:r>
            <a:endParaRPr lang="ko-KR" altLang="en-US" sz="1400" b="1">
              <a:latin typeface="Arial" panose="020B0604020202020204" pitchFamily="34" charset="0"/>
              <a:cs typeface="Arial" panose="020B0604020202020204" pitchFamily="34" charset="0"/>
            </a:endParaRPr>
          </a:p>
        </p:txBody>
      </p:sp>
      <p:sp>
        <p:nvSpPr>
          <p:cNvPr id="68" name="사각형: 둥근 모서리 67">
            <a:extLst>
              <a:ext uri="{FF2B5EF4-FFF2-40B4-BE49-F238E27FC236}">
                <a16:creationId xmlns:a16="http://schemas.microsoft.com/office/drawing/2014/main" id="{A9E617BA-6CEE-10E7-6C20-F3A853B55D2B}"/>
              </a:ext>
            </a:extLst>
          </p:cNvPr>
          <p:cNvSpPr/>
          <p:nvPr/>
        </p:nvSpPr>
        <p:spPr>
          <a:xfrm>
            <a:off x="4852974" y="3638459"/>
            <a:ext cx="345312" cy="833198"/>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사각형: 둥근 모서리 16">
            <a:extLst>
              <a:ext uri="{FF2B5EF4-FFF2-40B4-BE49-F238E27FC236}">
                <a16:creationId xmlns:a16="http://schemas.microsoft.com/office/drawing/2014/main" id="{15A7928E-C38F-ED30-43F2-A1DA4312C9AC}"/>
              </a:ext>
            </a:extLst>
          </p:cNvPr>
          <p:cNvSpPr/>
          <p:nvPr/>
        </p:nvSpPr>
        <p:spPr>
          <a:xfrm>
            <a:off x="4860913" y="3638459"/>
            <a:ext cx="337374" cy="833198"/>
          </a:xfrm>
          <a:prstGeom prst="roundRect">
            <a:avLst/>
          </a:prstGeom>
          <a:solidFill>
            <a:srgbClr val="FF0000">
              <a:alpha val="8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Picture 4">
            <a:extLst>
              <a:ext uri="{FF2B5EF4-FFF2-40B4-BE49-F238E27FC236}">
                <a16:creationId xmlns:a16="http://schemas.microsoft.com/office/drawing/2014/main" id="{460CDE72-F73F-BB3F-B5B5-3C3C7126F4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99341">
            <a:off x="888782" y="1630066"/>
            <a:ext cx="1134026" cy="11340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57408F74-3E8F-3525-BEAC-80DC34B3AA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99341">
            <a:off x="888782" y="3391407"/>
            <a:ext cx="1134026" cy="11340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134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4" grpId="0" animBg="1"/>
      <p:bldP spid="48" grpId="0"/>
      <p:bldP spid="49" grpId="0"/>
      <p:bldP spid="50" grpId="0" animBg="1"/>
      <p:bldP spid="51" grpId="0"/>
      <p:bldP spid="52" grpId="0"/>
      <p:bldP spid="53" grpId="0" animBg="1"/>
      <p:bldP spid="54" grpId="0"/>
      <p:bldP spid="55" grpId="0"/>
      <p:bldP spid="56" grpId="0" animBg="1"/>
      <p:bldP spid="57" grpId="0" animBg="1"/>
      <p:bldP spid="60"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lstStyle/>
          <a:p>
            <a:pPr>
              <a:lnSpc>
                <a:spcPct val="100000"/>
              </a:lnSpc>
              <a:buFont typeface="Wingdings" panose="05000000000000000000" pitchFamily="2" charset="2"/>
              <a:buChar char="§"/>
            </a:pPr>
            <a:r>
              <a:rPr lang="en-US" altLang="ko-KR" sz="1800"/>
              <a:t>Error Correction Codes (ECC) - Linear Block Codes</a:t>
            </a:r>
          </a:p>
          <a:p>
            <a:pPr lvl="1">
              <a:lnSpc>
                <a:spcPct val="100000"/>
              </a:lnSpc>
              <a:buFont typeface="Wingdings" panose="05000000000000000000" pitchFamily="2" charset="2"/>
              <a:buChar char="§"/>
            </a:pPr>
            <a:r>
              <a:rPr lang="en-US" altLang="ko-KR" sz="1600" b="0"/>
              <a:t>An error in the n</a:t>
            </a:r>
            <a:r>
              <a:rPr lang="en-US" altLang="ko-KR" sz="1600" b="0" baseline="30000"/>
              <a:t>th</a:t>
            </a:r>
            <a:r>
              <a:rPr lang="en-US" altLang="ko-KR" sz="1600" b="0"/>
              <a:t> bit produces a syndrome equal to the n</a:t>
            </a:r>
            <a:r>
              <a:rPr lang="en-US" altLang="ko-KR" sz="1600" b="0" baseline="30000"/>
              <a:t>th</a:t>
            </a:r>
            <a:r>
              <a:rPr lang="en-US" altLang="ko-KR" sz="1600" b="0"/>
              <a:t> column in the H-matrix.</a:t>
            </a:r>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7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r>
              <a:rPr lang="en-US" altLang="ko-KR" sz="1600" b="0"/>
              <a:t>Multi-bit error produces a syndrome equal to the </a:t>
            </a:r>
            <a:r>
              <a:rPr lang="en-US" altLang="ko-KR" sz="1600"/>
              <a:t>XOR of every column </a:t>
            </a:r>
            <a:r>
              <a:rPr lang="en-US" altLang="ko-KR" sz="1600" b="0"/>
              <a:t>in the error positions in the H-matrix.</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ECC Decoding - Linear Block Codes</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16</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28D2D1E0-914D-4313-8579-56DD24A60C65}" type="datetime4">
              <a:rPr lang="en-GB" altLang="ko-KR" noProof="1" smtClean="0"/>
              <a:t>13 November 2024</a:t>
            </a:fld>
            <a:endParaRPr lang="en-US" noProof="1"/>
          </a:p>
        </p:txBody>
      </p:sp>
      <p:grpSp>
        <p:nvGrpSpPr>
          <p:cNvPr id="7" name="그룹 6">
            <a:extLst>
              <a:ext uri="{FF2B5EF4-FFF2-40B4-BE49-F238E27FC236}">
                <a16:creationId xmlns:a16="http://schemas.microsoft.com/office/drawing/2014/main" id="{2E113082-F2EB-C467-E696-5C1EF2A6287E}"/>
              </a:ext>
            </a:extLst>
          </p:cNvPr>
          <p:cNvGrpSpPr/>
          <p:nvPr/>
        </p:nvGrpSpPr>
        <p:grpSpPr>
          <a:xfrm>
            <a:off x="832287" y="1858785"/>
            <a:ext cx="8078460" cy="1114514"/>
            <a:chOff x="864544" y="3249978"/>
            <a:chExt cx="8078460" cy="1114514"/>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A4EA39-0FC7-8B6D-AC70-5B06DC343A45}"/>
                    </a:ext>
                  </a:extLst>
                </p:cNvPr>
                <p:cNvSpPr txBox="1"/>
                <p:nvPr/>
              </p:nvSpPr>
              <p:spPr>
                <a:xfrm>
                  <a:off x="2669686" y="3537280"/>
                  <a:ext cx="14487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solidFill>
                                  <a:schemeClr val="tx1"/>
                                </a:solidFill>
                                <a:latin typeface="Cambria Math" panose="02040503050406030204" pitchFamily="18" charset="0"/>
                              </a:rPr>
                            </m:ctrlPr>
                          </m:dPr>
                          <m:e>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b="0" i="1" smtClean="0">
                                <a:solidFill>
                                  <a:srgbClr val="FF0000"/>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e>
                        </m:d>
                      </m:oMath>
                    </m:oMathPara>
                  </a14:m>
                  <a:endParaRPr lang="ko-KR" altLang="en-US"/>
                </a:p>
              </p:txBody>
            </p:sp>
          </mc:Choice>
          <mc:Fallback xmlns="">
            <p:sp>
              <p:nvSpPr>
                <p:cNvPr id="8" name="TextBox 7">
                  <a:extLst>
                    <a:ext uri="{FF2B5EF4-FFF2-40B4-BE49-F238E27FC236}">
                      <a16:creationId xmlns:a16="http://schemas.microsoft.com/office/drawing/2014/main" id="{92A4EA39-0FC7-8B6D-AC70-5B06DC343A45}"/>
                    </a:ext>
                  </a:extLst>
                </p:cNvPr>
                <p:cNvSpPr txBox="1">
                  <a:spLocks noRot="1" noChangeAspect="1" noMove="1" noResize="1" noEditPoints="1" noAdjustHandles="1" noChangeArrowheads="1" noChangeShapeType="1" noTextEdit="1"/>
                </p:cNvSpPr>
                <p:nvPr/>
              </p:nvSpPr>
              <p:spPr>
                <a:xfrm>
                  <a:off x="2669686" y="3537280"/>
                  <a:ext cx="1448795" cy="276999"/>
                </a:xfrm>
                <a:prstGeom prst="rect">
                  <a:avLst/>
                </a:prstGeom>
                <a:blipFill>
                  <a:blip r:embed="rId3"/>
                  <a:stretch>
                    <a:fillRect b="-8889"/>
                  </a:stretch>
                </a:blipFill>
              </p:spPr>
              <p:txBody>
                <a:bodyPr/>
                <a:lstStyle/>
                <a:p>
                  <a:r>
                    <a:rPr lang="ko-KR" altLang="en-US">
                      <a:noFill/>
                    </a:rPr>
                    <a:t> </a:t>
                  </a:r>
                </a:p>
              </p:txBody>
            </p:sp>
          </mc:Fallback>
        </mc:AlternateContent>
        <p:sp>
          <p:nvSpPr>
            <p:cNvPr id="9" name="TextBox 8">
              <a:extLst>
                <a:ext uri="{FF2B5EF4-FFF2-40B4-BE49-F238E27FC236}">
                  <a16:creationId xmlns:a16="http://schemas.microsoft.com/office/drawing/2014/main" id="{AC77A082-FDB4-FFE1-8178-5DF8ECB468D3}"/>
                </a:ext>
              </a:extLst>
            </p:cNvPr>
            <p:cNvSpPr txBox="1"/>
            <p:nvPr/>
          </p:nvSpPr>
          <p:spPr>
            <a:xfrm>
              <a:off x="2346343" y="3850319"/>
              <a:ext cx="209547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Erroneous codeword</a:t>
              </a:r>
              <a:endParaRPr lang="ko-KR" altLang="en-US" sz="1400" b="1">
                <a:latin typeface="Arial" panose="020B0604020202020204" pitchFamily="34" charset="0"/>
                <a:cs typeface="Arial" panose="020B0604020202020204" pitchFamily="34" charset="0"/>
              </a:endParaRPr>
            </a:p>
          </p:txBody>
        </p:sp>
        <p:sp>
          <p:nvSpPr>
            <p:cNvPr id="10" name="곱하기 기호 9">
              <a:extLst>
                <a:ext uri="{FF2B5EF4-FFF2-40B4-BE49-F238E27FC236}">
                  <a16:creationId xmlns:a16="http://schemas.microsoft.com/office/drawing/2014/main" id="{C955BB6A-EF87-4178-43D4-9B28AF9B279F}"/>
                </a:ext>
              </a:extLst>
            </p:cNvPr>
            <p:cNvSpPr>
              <a:spLocks noChangeAspect="1"/>
            </p:cNvSpPr>
            <p:nvPr/>
          </p:nvSpPr>
          <p:spPr>
            <a:xfrm>
              <a:off x="4095991" y="3511683"/>
              <a:ext cx="345314" cy="346160"/>
            </a:xfrm>
            <a:prstGeom prst="mathMultiply">
              <a:avLst>
                <a:gd name="adj1" fmla="val 11537"/>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B988196-AE4C-9754-05F3-15601F6465F9}"/>
                    </a:ext>
                  </a:extLst>
                </p:cNvPr>
                <p:cNvSpPr txBox="1"/>
                <p:nvPr/>
              </p:nvSpPr>
              <p:spPr>
                <a:xfrm>
                  <a:off x="4425100" y="3249978"/>
                  <a:ext cx="1561325" cy="787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i="1">
                                <a:latin typeface="Cambria Math" panose="02040503050406030204" pitchFamily="18" charset="0"/>
                                <a:ea typeface="Cambria Math" panose="02040503050406030204" pitchFamily="18" charset="0"/>
                              </a:rPr>
                            </m:ctrlPr>
                          </m:sSupPr>
                          <m:e>
                            <m:d>
                              <m:dPr>
                                <m:begChr m:val="["/>
                                <m:endChr m:val="]"/>
                                <m:ctrlPr>
                                  <a:rPr lang="en-US" altLang="ko-KR" i="1">
                                    <a:latin typeface="Cambria Math" panose="02040503050406030204" pitchFamily="18" charset="0"/>
                                    <a:ea typeface="Cambria Math" panose="02040503050406030204" pitchFamily="18" charset="0"/>
                                  </a:rPr>
                                </m:ctrlPr>
                              </m:dPr>
                              <m:e>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e>
                            </m:d>
                          </m:e>
                          <m:sup>
                            <m:r>
                              <a:rPr lang="en-US" altLang="ko-KR" i="1">
                                <a:latin typeface="Cambria Math" panose="02040503050406030204" pitchFamily="18" charset="0"/>
                                <a:ea typeface="Cambria Math" panose="02040503050406030204" pitchFamily="18" charset="0"/>
                              </a:rPr>
                              <m:t>𝑇</m:t>
                            </m:r>
                          </m:sup>
                        </m:sSup>
                      </m:oMath>
                    </m:oMathPara>
                  </a14:m>
                  <a:endParaRPr lang="ko-KR" altLang="en-US"/>
                </a:p>
              </p:txBody>
            </p:sp>
          </mc:Choice>
          <mc:Fallback xmlns="">
            <p:sp>
              <p:nvSpPr>
                <p:cNvPr id="11" name="TextBox 10">
                  <a:extLst>
                    <a:ext uri="{FF2B5EF4-FFF2-40B4-BE49-F238E27FC236}">
                      <a16:creationId xmlns:a16="http://schemas.microsoft.com/office/drawing/2014/main" id="{8B988196-AE4C-9754-05F3-15601F6465F9}"/>
                    </a:ext>
                  </a:extLst>
                </p:cNvPr>
                <p:cNvSpPr txBox="1">
                  <a:spLocks noRot="1" noChangeAspect="1" noMove="1" noResize="1" noEditPoints="1" noAdjustHandles="1" noChangeArrowheads="1" noChangeShapeType="1" noTextEdit="1"/>
                </p:cNvSpPr>
                <p:nvPr/>
              </p:nvSpPr>
              <p:spPr>
                <a:xfrm>
                  <a:off x="4425100" y="3249978"/>
                  <a:ext cx="1561325" cy="787395"/>
                </a:xfrm>
                <a:prstGeom prst="rect">
                  <a:avLst/>
                </a:prstGeom>
                <a:blipFill>
                  <a:blip r:embed="rId4"/>
                  <a:stretch>
                    <a:fillRect/>
                  </a:stretch>
                </a:blipFill>
              </p:spPr>
              <p:txBody>
                <a:bodyPr/>
                <a:lstStyle/>
                <a:p>
                  <a:r>
                    <a:rPr lang="ko-KR" altLang="en-US">
                      <a:noFill/>
                    </a:rPr>
                    <a:t> </a:t>
                  </a:r>
                </a:p>
              </p:txBody>
            </p:sp>
          </mc:Fallback>
        </mc:AlternateContent>
        <p:sp>
          <p:nvSpPr>
            <p:cNvPr id="12" name="TextBox 11">
              <a:extLst>
                <a:ext uri="{FF2B5EF4-FFF2-40B4-BE49-F238E27FC236}">
                  <a16:creationId xmlns:a16="http://schemas.microsoft.com/office/drawing/2014/main" id="{8DD60D26-A6D0-AC31-8723-5F2C5AB00D5A}"/>
                </a:ext>
              </a:extLst>
            </p:cNvPr>
            <p:cNvSpPr txBox="1"/>
            <p:nvPr/>
          </p:nvSpPr>
          <p:spPr>
            <a:xfrm>
              <a:off x="4520640" y="4056715"/>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H-matrix</a:t>
              </a:r>
              <a:endParaRPr lang="ko-KR" altLang="en-US" sz="1400" b="1">
                <a:latin typeface="Arial" panose="020B0604020202020204" pitchFamily="34" charset="0"/>
                <a:cs typeface="Arial" panose="020B0604020202020204" pitchFamily="34" charset="0"/>
              </a:endParaRPr>
            </a:p>
          </p:txBody>
        </p:sp>
        <p:sp>
          <p:nvSpPr>
            <p:cNvPr id="16" name="같음 기호 15">
              <a:extLst>
                <a:ext uri="{FF2B5EF4-FFF2-40B4-BE49-F238E27FC236}">
                  <a16:creationId xmlns:a16="http://schemas.microsoft.com/office/drawing/2014/main" id="{529DCFF8-88E1-7A92-6DFD-89F43881BB90}"/>
                </a:ext>
              </a:extLst>
            </p:cNvPr>
            <p:cNvSpPr>
              <a:spLocks noChangeAspect="1"/>
            </p:cNvSpPr>
            <p:nvPr/>
          </p:nvSpPr>
          <p:spPr>
            <a:xfrm>
              <a:off x="5876328" y="3516824"/>
              <a:ext cx="320953" cy="346160"/>
            </a:xfrm>
            <a:prstGeom prst="mathEqual">
              <a:avLst>
                <a:gd name="adj1" fmla="val 11596"/>
                <a:gd name="adj2" fmla="val 1176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6277E1-A688-0979-E164-0192BBF65641}"/>
                    </a:ext>
                  </a:extLst>
                </p:cNvPr>
                <p:cNvSpPr txBox="1"/>
                <p:nvPr/>
              </p:nvSpPr>
              <p:spPr>
                <a:xfrm>
                  <a:off x="6237574" y="3546263"/>
                  <a:ext cx="7017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i="1">
                                <a:latin typeface="Cambria Math" panose="02040503050406030204" pitchFamily="18" charset="0"/>
                              </a:rPr>
                              <m:t>1</m:t>
                            </m:r>
                            <m:r>
                              <a:rPr lang="en-US" altLang="ko-KR" b="0" i="1" smtClean="0">
                                <a:latin typeface="Cambria Math" panose="02040503050406030204" pitchFamily="18" charset="0"/>
                              </a:rPr>
                              <m:t> </m:t>
                            </m:r>
                            <m:r>
                              <a:rPr lang="en-US" altLang="ko-KR" i="1">
                                <a:latin typeface="Cambria Math" panose="02040503050406030204" pitchFamily="18" charset="0"/>
                              </a:rPr>
                              <m:t>0</m:t>
                            </m:r>
                            <m:r>
                              <a:rPr lang="en-US" altLang="ko-KR" b="0" i="1" smtClean="0">
                                <a:latin typeface="Cambria Math" panose="02040503050406030204" pitchFamily="18" charset="0"/>
                              </a:rPr>
                              <m:t> </m:t>
                            </m:r>
                            <m:r>
                              <a:rPr lang="en-US" altLang="ko-KR" i="1">
                                <a:latin typeface="Cambria Math" panose="02040503050406030204" pitchFamily="18" charset="0"/>
                              </a:rPr>
                              <m:t>1</m:t>
                            </m:r>
                          </m:e>
                        </m:d>
                      </m:oMath>
                    </m:oMathPara>
                  </a14:m>
                  <a:endParaRPr lang="ko-KR" altLang="en-US"/>
                </a:p>
              </p:txBody>
            </p:sp>
          </mc:Choice>
          <mc:Fallback xmlns="">
            <p:sp>
              <p:nvSpPr>
                <p:cNvPr id="22" name="TextBox 21">
                  <a:extLst>
                    <a:ext uri="{FF2B5EF4-FFF2-40B4-BE49-F238E27FC236}">
                      <a16:creationId xmlns:a16="http://schemas.microsoft.com/office/drawing/2014/main" id="{C56277E1-A688-0979-E164-0192BBF65641}"/>
                    </a:ext>
                  </a:extLst>
                </p:cNvPr>
                <p:cNvSpPr txBox="1">
                  <a:spLocks noRot="1" noChangeAspect="1" noMove="1" noResize="1" noEditPoints="1" noAdjustHandles="1" noChangeArrowheads="1" noChangeShapeType="1" noTextEdit="1"/>
                </p:cNvSpPr>
                <p:nvPr/>
              </p:nvSpPr>
              <p:spPr>
                <a:xfrm>
                  <a:off x="6237574" y="3546263"/>
                  <a:ext cx="701795" cy="276999"/>
                </a:xfrm>
                <a:prstGeom prst="rect">
                  <a:avLst/>
                </a:prstGeom>
                <a:blipFill>
                  <a:blip r:embed="rId5"/>
                  <a:stretch>
                    <a:fillRect b="-6667"/>
                  </a:stretch>
                </a:blipFill>
              </p:spPr>
              <p:txBody>
                <a:bodyPr/>
                <a:lstStyle/>
                <a:p>
                  <a:r>
                    <a:rPr lang="ko-KR" altLang="en-US">
                      <a:noFill/>
                    </a:rPr>
                    <a:t> </a:t>
                  </a:r>
                </a:p>
              </p:txBody>
            </p:sp>
          </mc:Fallback>
        </mc:AlternateContent>
        <p:sp>
          <p:nvSpPr>
            <p:cNvPr id="23" name="TextBox 22">
              <a:extLst>
                <a:ext uri="{FF2B5EF4-FFF2-40B4-BE49-F238E27FC236}">
                  <a16:creationId xmlns:a16="http://schemas.microsoft.com/office/drawing/2014/main" id="{AF974754-B590-FFEC-B9CD-A3D90921A11C}"/>
                </a:ext>
              </a:extLst>
            </p:cNvPr>
            <p:cNvSpPr txBox="1"/>
            <p:nvPr/>
          </p:nvSpPr>
          <p:spPr>
            <a:xfrm>
              <a:off x="5964961" y="3852050"/>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Syndrome</a:t>
              </a:r>
              <a:endParaRPr lang="ko-KR" altLang="en-US" sz="1400" b="1">
                <a:latin typeface="Arial" panose="020B0604020202020204" pitchFamily="34" charset="0"/>
                <a:cs typeface="Arial" panose="020B0604020202020204" pitchFamily="34" charset="0"/>
              </a:endParaRPr>
            </a:p>
          </p:txBody>
        </p:sp>
        <p:sp>
          <p:nvSpPr>
            <p:cNvPr id="27" name="화살표: 오른쪽 26">
              <a:extLst>
                <a:ext uri="{FF2B5EF4-FFF2-40B4-BE49-F238E27FC236}">
                  <a16:creationId xmlns:a16="http://schemas.microsoft.com/office/drawing/2014/main" id="{E373BA07-BB1C-DFC0-3C92-CE8C9FF04FA7}"/>
                </a:ext>
              </a:extLst>
            </p:cNvPr>
            <p:cNvSpPr>
              <a:spLocks noChangeAspect="1"/>
            </p:cNvSpPr>
            <p:nvPr/>
          </p:nvSpPr>
          <p:spPr>
            <a:xfrm>
              <a:off x="7134665" y="3516824"/>
              <a:ext cx="410693"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E65C54-56B3-A277-E912-F4F648932540}"/>
                    </a:ext>
                  </a:extLst>
                </p:cNvPr>
                <p:cNvSpPr txBox="1"/>
                <p:nvPr/>
              </p:nvSpPr>
              <p:spPr>
                <a:xfrm>
                  <a:off x="7697468" y="3559983"/>
                  <a:ext cx="910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i="1">
                                <a:latin typeface="Cambria Math" panose="02040503050406030204" pitchFamily="18" charset="0"/>
                              </a:rPr>
                              <m:t>1</m:t>
                            </m:r>
                            <m:r>
                              <a:rPr lang="en-US" altLang="ko-KR" b="0" i="1" smtClean="0">
                                <a:latin typeface="Cambria Math" panose="02040503050406030204" pitchFamily="18" charset="0"/>
                              </a:rPr>
                              <m:t> </m:t>
                            </m:r>
                            <m:r>
                              <a:rPr lang="en-US" altLang="ko-KR" i="1">
                                <a:latin typeface="Cambria Math" panose="02040503050406030204" pitchFamily="18" charset="0"/>
                              </a:rPr>
                              <m:t>0</m:t>
                            </m:r>
                            <m:r>
                              <a:rPr lang="en-US" altLang="ko-KR" b="0" i="1" smtClean="0">
                                <a:solidFill>
                                  <a:srgbClr val="0070C0"/>
                                </a:solidFill>
                                <a:latin typeface="Cambria Math" panose="02040503050406030204" pitchFamily="18" charset="0"/>
                              </a:rPr>
                              <m:t> </m:t>
                            </m:r>
                            <m:r>
                              <a:rPr lang="en-US" altLang="ko-KR" i="1" smtClean="0">
                                <a:solidFill>
                                  <a:srgbClr val="0070C0"/>
                                </a:solidFill>
                                <a:latin typeface="Cambria Math" panose="02040503050406030204" pitchFamily="18" charset="0"/>
                              </a:rPr>
                              <m:t>1</m:t>
                            </m:r>
                            <m:r>
                              <a:rPr lang="en-US" altLang="ko-KR" b="0" i="1" smtClean="0">
                                <a:solidFill>
                                  <a:srgbClr val="0070C0"/>
                                </a:solidFill>
                                <a:latin typeface="Cambria Math" panose="02040503050406030204" pitchFamily="18" charset="0"/>
                              </a:rPr>
                              <m:t> </m:t>
                            </m:r>
                            <m:r>
                              <a:rPr lang="en-US" altLang="ko-KR" i="1">
                                <a:latin typeface="Cambria Math" panose="02040503050406030204" pitchFamily="18" charset="0"/>
                              </a:rPr>
                              <m:t>1</m:t>
                            </m:r>
                          </m:e>
                        </m:d>
                      </m:oMath>
                    </m:oMathPara>
                  </a14:m>
                  <a:endParaRPr lang="ko-KR" altLang="en-US"/>
                </a:p>
              </p:txBody>
            </p:sp>
          </mc:Choice>
          <mc:Fallback xmlns="">
            <p:sp>
              <p:nvSpPr>
                <p:cNvPr id="28" name="TextBox 27">
                  <a:extLst>
                    <a:ext uri="{FF2B5EF4-FFF2-40B4-BE49-F238E27FC236}">
                      <a16:creationId xmlns:a16="http://schemas.microsoft.com/office/drawing/2014/main" id="{CFE65C54-56B3-A277-E912-F4F648932540}"/>
                    </a:ext>
                  </a:extLst>
                </p:cNvPr>
                <p:cNvSpPr txBox="1">
                  <a:spLocks noRot="1" noChangeAspect="1" noMove="1" noResize="1" noEditPoints="1" noAdjustHandles="1" noChangeArrowheads="1" noChangeShapeType="1" noTextEdit="1"/>
                </p:cNvSpPr>
                <p:nvPr/>
              </p:nvSpPr>
              <p:spPr>
                <a:xfrm>
                  <a:off x="7697468" y="3559983"/>
                  <a:ext cx="910186" cy="276999"/>
                </a:xfrm>
                <a:prstGeom prst="rect">
                  <a:avLst/>
                </a:prstGeom>
                <a:blipFill>
                  <a:blip r:embed="rId6"/>
                  <a:stretch>
                    <a:fillRect b="-6667"/>
                  </a:stretch>
                </a:blipFill>
              </p:spPr>
              <p:txBody>
                <a:bodyPr/>
                <a:lstStyle/>
                <a:p>
                  <a:r>
                    <a:rPr lang="ko-KR" altLang="en-US">
                      <a:noFill/>
                    </a:rPr>
                    <a:t> </a:t>
                  </a:r>
                </a:p>
              </p:txBody>
            </p:sp>
          </mc:Fallback>
        </mc:AlternateContent>
        <p:sp>
          <p:nvSpPr>
            <p:cNvPr id="29" name="TextBox 28">
              <a:extLst>
                <a:ext uri="{FF2B5EF4-FFF2-40B4-BE49-F238E27FC236}">
                  <a16:creationId xmlns:a16="http://schemas.microsoft.com/office/drawing/2014/main" id="{004FBADA-B2AE-126F-CD2A-A4863B0C7EA7}"/>
                </a:ext>
              </a:extLst>
            </p:cNvPr>
            <p:cNvSpPr txBox="1"/>
            <p:nvPr/>
          </p:nvSpPr>
          <p:spPr>
            <a:xfrm>
              <a:off x="7362117" y="3855456"/>
              <a:ext cx="1580887"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Corrected data</a:t>
              </a:r>
              <a:endParaRPr lang="ko-KR" altLang="en-US" sz="1400" b="1">
                <a:latin typeface="Arial" panose="020B0604020202020204" pitchFamily="34" charset="0"/>
                <a:cs typeface="Arial" panose="020B0604020202020204" pitchFamily="34" charset="0"/>
              </a:endParaRPr>
            </a:p>
          </p:txBody>
        </p:sp>
        <p:sp>
          <p:nvSpPr>
            <p:cNvPr id="30" name="화살표: 오른쪽 29">
              <a:extLst>
                <a:ext uri="{FF2B5EF4-FFF2-40B4-BE49-F238E27FC236}">
                  <a16:creationId xmlns:a16="http://schemas.microsoft.com/office/drawing/2014/main" id="{0994FCFA-E127-EFBB-FF25-3A536B3D0FC9}"/>
                </a:ext>
              </a:extLst>
            </p:cNvPr>
            <p:cNvSpPr>
              <a:spLocks noChangeAspect="1"/>
            </p:cNvSpPr>
            <p:nvPr/>
          </p:nvSpPr>
          <p:spPr>
            <a:xfrm>
              <a:off x="2188037" y="3493985"/>
              <a:ext cx="384298"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1" name="사각형: 둥근 모서리 30">
              <a:extLst>
                <a:ext uri="{FF2B5EF4-FFF2-40B4-BE49-F238E27FC236}">
                  <a16:creationId xmlns:a16="http://schemas.microsoft.com/office/drawing/2014/main" id="{96E63729-1743-95C3-35E1-958FA80BD933}"/>
                </a:ext>
              </a:extLst>
            </p:cNvPr>
            <p:cNvSpPr/>
            <p:nvPr/>
          </p:nvSpPr>
          <p:spPr>
            <a:xfrm>
              <a:off x="4866443" y="3264341"/>
              <a:ext cx="201233" cy="833198"/>
            </a:xfrm>
            <a:prstGeom prst="roundRect">
              <a:avLst/>
            </a:prstGeom>
            <a:solidFill>
              <a:srgbClr val="FF0000">
                <a:alpha val="8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TextBox 35">
              <a:extLst>
                <a:ext uri="{FF2B5EF4-FFF2-40B4-BE49-F238E27FC236}">
                  <a16:creationId xmlns:a16="http://schemas.microsoft.com/office/drawing/2014/main" id="{85B68129-58BE-1DC8-4D2C-E4E60E75A76A}"/>
                </a:ext>
              </a:extLst>
            </p:cNvPr>
            <p:cNvSpPr txBox="1"/>
            <p:nvPr/>
          </p:nvSpPr>
          <p:spPr>
            <a:xfrm>
              <a:off x="864544" y="3879463"/>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Memory</a:t>
              </a:r>
              <a:endParaRPr lang="ko-KR" altLang="en-US" sz="1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64AF5DB-83E6-81FA-B212-6C7E3E5EF41C}"/>
                  </a:ext>
                </a:extLst>
              </p:cNvPr>
              <p:cNvSpPr txBox="1"/>
              <p:nvPr/>
            </p:nvSpPr>
            <p:spPr>
              <a:xfrm>
                <a:off x="2637429" y="3911398"/>
                <a:ext cx="14199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solidFill>
                                <a:schemeClr val="tx1"/>
                              </a:solidFill>
                              <a:latin typeface="Cambria Math" panose="02040503050406030204" pitchFamily="18" charset="0"/>
                            </a:rPr>
                          </m:ctrlPr>
                        </m:dPr>
                        <m:e>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b="0" i="1" smtClean="0">
                              <a:solidFill>
                                <a:srgbClr val="FF0000"/>
                              </a:solidFill>
                              <a:latin typeface="Cambria Math" panose="02040503050406030204" pitchFamily="18" charset="0"/>
                            </a:rPr>
                            <m:t>0 0 </m:t>
                          </m:r>
                          <m:r>
                            <a:rPr lang="en-US" altLang="ko-KR" i="1" smtClean="0">
                              <a:solidFill>
                                <a:schemeClr val="tx1"/>
                              </a:solidFill>
                              <a:latin typeface="Cambria Math" panose="02040503050406030204" pitchFamily="18" charset="0"/>
                            </a:rPr>
                            <m:t>1</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r>
                            <a:rPr lang="en-US" altLang="ko-KR" b="0" i="1" smtClean="0">
                              <a:solidFill>
                                <a:schemeClr val="tx1"/>
                              </a:solidFill>
                              <a:latin typeface="Cambria Math" panose="02040503050406030204" pitchFamily="18" charset="0"/>
                            </a:rPr>
                            <m:t> </m:t>
                          </m:r>
                          <m:r>
                            <a:rPr lang="en-US" altLang="ko-KR" i="1">
                              <a:solidFill>
                                <a:schemeClr val="tx1"/>
                              </a:solidFill>
                              <a:latin typeface="Cambria Math" panose="02040503050406030204" pitchFamily="18" charset="0"/>
                            </a:rPr>
                            <m:t>0</m:t>
                          </m:r>
                        </m:e>
                      </m:d>
                    </m:oMath>
                  </m:oMathPara>
                </a14:m>
                <a:endParaRPr lang="ko-KR" altLang="en-US"/>
              </a:p>
            </p:txBody>
          </p:sp>
        </mc:Choice>
        <mc:Fallback xmlns="">
          <p:sp>
            <p:nvSpPr>
              <p:cNvPr id="39" name="TextBox 38">
                <a:extLst>
                  <a:ext uri="{FF2B5EF4-FFF2-40B4-BE49-F238E27FC236}">
                    <a16:creationId xmlns:a16="http://schemas.microsoft.com/office/drawing/2014/main" id="{464AF5DB-83E6-81FA-B212-6C7E3E5EF41C}"/>
                  </a:ext>
                </a:extLst>
              </p:cNvPr>
              <p:cNvSpPr txBox="1">
                <a:spLocks noRot="1" noChangeAspect="1" noMove="1" noResize="1" noEditPoints="1" noAdjustHandles="1" noChangeArrowheads="1" noChangeShapeType="1" noTextEdit="1"/>
              </p:cNvSpPr>
              <p:nvPr/>
            </p:nvSpPr>
            <p:spPr>
              <a:xfrm>
                <a:off x="2637429" y="3911398"/>
                <a:ext cx="1419941" cy="276999"/>
              </a:xfrm>
              <a:prstGeom prst="rect">
                <a:avLst/>
              </a:prstGeom>
              <a:blipFill>
                <a:blip r:embed="rId8"/>
                <a:stretch>
                  <a:fillRect b="-6667"/>
                </a:stretch>
              </a:blipFill>
            </p:spPr>
            <p:txBody>
              <a:bodyPr/>
              <a:lstStyle/>
              <a:p>
                <a:r>
                  <a:rPr lang="ko-KR" altLang="en-US">
                    <a:noFill/>
                  </a:rPr>
                  <a:t> </a:t>
                </a:r>
              </a:p>
            </p:txBody>
          </p:sp>
        </mc:Fallback>
      </mc:AlternateContent>
      <p:sp>
        <p:nvSpPr>
          <p:cNvPr id="40" name="TextBox 39">
            <a:extLst>
              <a:ext uri="{FF2B5EF4-FFF2-40B4-BE49-F238E27FC236}">
                <a16:creationId xmlns:a16="http://schemas.microsoft.com/office/drawing/2014/main" id="{0B21BB20-8FBE-F7B4-6C54-1F4273520B79}"/>
              </a:ext>
            </a:extLst>
          </p:cNvPr>
          <p:cNvSpPr txBox="1"/>
          <p:nvPr/>
        </p:nvSpPr>
        <p:spPr>
          <a:xfrm>
            <a:off x="2314086" y="4224437"/>
            <a:ext cx="209547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Erroneous codeword</a:t>
            </a:r>
            <a:endParaRPr lang="ko-KR" altLang="en-US" sz="1400" b="1">
              <a:latin typeface="Arial" panose="020B0604020202020204" pitchFamily="34" charset="0"/>
              <a:cs typeface="Arial" panose="020B0604020202020204" pitchFamily="34" charset="0"/>
            </a:endParaRPr>
          </a:p>
        </p:txBody>
      </p:sp>
      <p:sp>
        <p:nvSpPr>
          <p:cNvPr id="44" name="곱하기 기호 43">
            <a:extLst>
              <a:ext uri="{FF2B5EF4-FFF2-40B4-BE49-F238E27FC236}">
                <a16:creationId xmlns:a16="http://schemas.microsoft.com/office/drawing/2014/main" id="{83CAD49A-7791-A7B6-0058-4C0619EBF779}"/>
              </a:ext>
            </a:extLst>
          </p:cNvPr>
          <p:cNvSpPr>
            <a:spLocks noChangeAspect="1"/>
          </p:cNvSpPr>
          <p:nvPr/>
        </p:nvSpPr>
        <p:spPr>
          <a:xfrm>
            <a:off x="4063734" y="3885801"/>
            <a:ext cx="345314" cy="346160"/>
          </a:xfrm>
          <a:prstGeom prst="mathMultiply">
            <a:avLst>
              <a:gd name="adj1" fmla="val 11537"/>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5F7033D-4048-A3CD-BE31-CA0A17D81F8D}"/>
                  </a:ext>
                </a:extLst>
              </p:cNvPr>
              <p:cNvSpPr txBox="1"/>
              <p:nvPr/>
            </p:nvSpPr>
            <p:spPr>
              <a:xfrm>
                <a:off x="4392843" y="3619864"/>
                <a:ext cx="1561325" cy="787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i="1">
                              <a:latin typeface="Cambria Math" panose="02040503050406030204" pitchFamily="18" charset="0"/>
                              <a:ea typeface="Cambria Math" panose="02040503050406030204" pitchFamily="18" charset="0"/>
                            </a:rPr>
                          </m:ctrlPr>
                        </m:sSupPr>
                        <m:e>
                          <m:d>
                            <m:dPr>
                              <m:begChr m:val="["/>
                              <m:endChr m:val="]"/>
                              <m:ctrlPr>
                                <a:rPr lang="en-US" altLang="ko-KR" i="1">
                                  <a:latin typeface="Cambria Math" panose="02040503050406030204" pitchFamily="18" charset="0"/>
                                  <a:ea typeface="Cambria Math" panose="02040503050406030204" pitchFamily="18" charset="0"/>
                                </a:rPr>
                              </m:ctrlPr>
                            </m:dPr>
                            <m:e>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
                                  <m:r>
                                    <a:rPr lang="en-US" altLang="ko-KR" i="1">
                                      <a:latin typeface="Cambria Math" panose="02040503050406030204" pitchFamily="18" charset="0"/>
                                      <a:ea typeface="Cambria Math" panose="02040503050406030204" pitchFamily="18" charset="0"/>
                                    </a:rPr>
                                    <m:t>0</m:t>
                                  </m:r>
                                </m:e>
                              </m:eqArr>
                              <m:r>
                                <a:rPr lang="en-US" altLang="ko-KR" i="1">
                                  <a:latin typeface="Cambria Math" panose="02040503050406030204" pitchFamily="18" charset="0"/>
                                  <a:ea typeface="Cambria Math" panose="02040503050406030204" pitchFamily="18" charset="0"/>
                                </a:rPr>
                                <m:t> </m:t>
                              </m:r>
                              <m:eqArr>
                                <m:eqArrPr>
                                  <m:ctrlPr>
                                    <a:rPr lang="en-US" altLang="ko-KR" i="1">
                                      <a:latin typeface="Cambria Math" panose="02040503050406030204" pitchFamily="18" charset="0"/>
                                      <a:ea typeface="Cambria Math" panose="02040503050406030204" pitchFamily="18" charset="0"/>
                                    </a:rPr>
                                  </m:ctrlPr>
                                </m:eqArrPr>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0</m:t>
                                  </m:r>
                                </m:e>
                                <m:e>
                                  <m:r>
                                    <a:rPr lang="en-US" altLang="ko-KR" i="1">
                                      <a:latin typeface="Cambria Math" panose="02040503050406030204" pitchFamily="18" charset="0"/>
                                      <a:ea typeface="Cambria Math" panose="02040503050406030204" pitchFamily="18" charset="0"/>
                                    </a:rPr>
                                    <m:t>1</m:t>
                                  </m:r>
                                </m:e>
                              </m:eqArr>
                            </m:e>
                          </m:d>
                        </m:e>
                        <m:sup>
                          <m:r>
                            <a:rPr lang="en-US" altLang="ko-KR" i="1">
                              <a:latin typeface="Cambria Math" panose="02040503050406030204" pitchFamily="18" charset="0"/>
                              <a:ea typeface="Cambria Math" panose="02040503050406030204" pitchFamily="18" charset="0"/>
                            </a:rPr>
                            <m:t>𝑇</m:t>
                          </m:r>
                        </m:sup>
                      </m:sSup>
                    </m:oMath>
                  </m:oMathPara>
                </a14:m>
                <a:endParaRPr lang="ko-KR" altLang="en-US"/>
              </a:p>
            </p:txBody>
          </p:sp>
        </mc:Choice>
        <mc:Fallback xmlns="">
          <p:sp>
            <p:nvSpPr>
              <p:cNvPr id="48" name="TextBox 47">
                <a:extLst>
                  <a:ext uri="{FF2B5EF4-FFF2-40B4-BE49-F238E27FC236}">
                    <a16:creationId xmlns:a16="http://schemas.microsoft.com/office/drawing/2014/main" id="{25F7033D-4048-A3CD-BE31-CA0A17D81F8D}"/>
                  </a:ext>
                </a:extLst>
              </p:cNvPr>
              <p:cNvSpPr txBox="1">
                <a:spLocks noRot="1" noChangeAspect="1" noMove="1" noResize="1" noEditPoints="1" noAdjustHandles="1" noChangeArrowheads="1" noChangeShapeType="1" noTextEdit="1"/>
              </p:cNvSpPr>
              <p:nvPr/>
            </p:nvSpPr>
            <p:spPr>
              <a:xfrm>
                <a:off x="4392843" y="3619864"/>
                <a:ext cx="1561325" cy="787395"/>
              </a:xfrm>
              <a:prstGeom prst="rect">
                <a:avLst/>
              </a:prstGeom>
              <a:blipFill>
                <a:blip r:embed="rId9"/>
                <a:stretch>
                  <a:fillRect/>
                </a:stretch>
              </a:blipFill>
            </p:spPr>
            <p:txBody>
              <a:bodyPr/>
              <a:lstStyle/>
              <a:p>
                <a:r>
                  <a:rPr lang="ko-KR" altLang="en-US">
                    <a:noFill/>
                  </a:rPr>
                  <a:t> </a:t>
                </a:r>
              </a:p>
            </p:txBody>
          </p:sp>
        </mc:Fallback>
      </mc:AlternateContent>
      <p:sp>
        <p:nvSpPr>
          <p:cNvPr id="49" name="TextBox 48">
            <a:extLst>
              <a:ext uri="{FF2B5EF4-FFF2-40B4-BE49-F238E27FC236}">
                <a16:creationId xmlns:a16="http://schemas.microsoft.com/office/drawing/2014/main" id="{DFB62621-2F5E-0AE3-748A-8AAA4F88BC78}"/>
              </a:ext>
            </a:extLst>
          </p:cNvPr>
          <p:cNvSpPr txBox="1"/>
          <p:nvPr/>
        </p:nvSpPr>
        <p:spPr>
          <a:xfrm>
            <a:off x="4488383" y="4430833"/>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H-matrix</a:t>
            </a:r>
            <a:endParaRPr lang="ko-KR" altLang="en-US" sz="1400" b="1">
              <a:latin typeface="Arial" panose="020B0604020202020204" pitchFamily="34" charset="0"/>
              <a:cs typeface="Arial" panose="020B0604020202020204" pitchFamily="34" charset="0"/>
            </a:endParaRPr>
          </a:p>
        </p:txBody>
      </p:sp>
      <p:sp>
        <p:nvSpPr>
          <p:cNvPr id="50" name="같음 기호 49">
            <a:extLst>
              <a:ext uri="{FF2B5EF4-FFF2-40B4-BE49-F238E27FC236}">
                <a16:creationId xmlns:a16="http://schemas.microsoft.com/office/drawing/2014/main" id="{14D018C5-C60F-C863-F8F6-879583C1785A}"/>
              </a:ext>
            </a:extLst>
          </p:cNvPr>
          <p:cNvSpPr>
            <a:spLocks noChangeAspect="1"/>
          </p:cNvSpPr>
          <p:nvPr/>
        </p:nvSpPr>
        <p:spPr>
          <a:xfrm>
            <a:off x="5844071" y="3890942"/>
            <a:ext cx="320953" cy="346160"/>
          </a:xfrm>
          <a:prstGeom prst="mathEqual">
            <a:avLst>
              <a:gd name="adj1" fmla="val 11596"/>
              <a:gd name="adj2" fmla="val 1176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F321647-A92B-AD2F-E744-A26F41AD56AC}"/>
                  </a:ext>
                </a:extLst>
              </p:cNvPr>
              <p:cNvSpPr txBox="1"/>
              <p:nvPr/>
            </p:nvSpPr>
            <p:spPr>
              <a:xfrm>
                <a:off x="6205317" y="3920381"/>
                <a:ext cx="7017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b="0" i="1" smtClean="0">
                              <a:latin typeface="Cambria Math" panose="02040503050406030204" pitchFamily="18" charset="0"/>
                            </a:rPr>
                            <m:t>0 1 </m:t>
                          </m:r>
                          <m:r>
                            <a:rPr lang="en-US" altLang="ko-KR" i="1" smtClean="0">
                              <a:latin typeface="Cambria Math" panose="02040503050406030204" pitchFamily="18" charset="0"/>
                            </a:rPr>
                            <m:t>1</m:t>
                          </m:r>
                        </m:e>
                      </m:d>
                    </m:oMath>
                  </m:oMathPara>
                </a14:m>
                <a:endParaRPr lang="ko-KR" altLang="en-US"/>
              </a:p>
            </p:txBody>
          </p:sp>
        </mc:Choice>
        <mc:Fallback xmlns="">
          <p:sp>
            <p:nvSpPr>
              <p:cNvPr id="51" name="TextBox 50">
                <a:extLst>
                  <a:ext uri="{FF2B5EF4-FFF2-40B4-BE49-F238E27FC236}">
                    <a16:creationId xmlns:a16="http://schemas.microsoft.com/office/drawing/2014/main" id="{0F321647-A92B-AD2F-E744-A26F41AD56AC}"/>
                  </a:ext>
                </a:extLst>
              </p:cNvPr>
              <p:cNvSpPr txBox="1">
                <a:spLocks noRot="1" noChangeAspect="1" noMove="1" noResize="1" noEditPoints="1" noAdjustHandles="1" noChangeArrowheads="1" noChangeShapeType="1" noTextEdit="1"/>
              </p:cNvSpPr>
              <p:nvPr/>
            </p:nvSpPr>
            <p:spPr>
              <a:xfrm>
                <a:off x="6205317" y="3920381"/>
                <a:ext cx="701795" cy="276999"/>
              </a:xfrm>
              <a:prstGeom prst="rect">
                <a:avLst/>
              </a:prstGeom>
              <a:blipFill>
                <a:blip r:embed="rId10"/>
                <a:stretch>
                  <a:fillRect b="-6522"/>
                </a:stretch>
              </a:blipFill>
            </p:spPr>
            <p:txBody>
              <a:bodyPr/>
              <a:lstStyle/>
              <a:p>
                <a:r>
                  <a:rPr lang="ko-KR" altLang="en-US">
                    <a:noFill/>
                  </a:rPr>
                  <a:t> </a:t>
                </a:r>
              </a:p>
            </p:txBody>
          </p:sp>
        </mc:Fallback>
      </mc:AlternateContent>
      <p:sp>
        <p:nvSpPr>
          <p:cNvPr id="52" name="TextBox 51">
            <a:extLst>
              <a:ext uri="{FF2B5EF4-FFF2-40B4-BE49-F238E27FC236}">
                <a16:creationId xmlns:a16="http://schemas.microsoft.com/office/drawing/2014/main" id="{3B44F49D-0BB7-1A5D-EAB6-EAA93AA31F61}"/>
              </a:ext>
            </a:extLst>
          </p:cNvPr>
          <p:cNvSpPr txBox="1"/>
          <p:nvPr/>
        </p:nvSpPr>
        <p:spPr>
          <a:xfrm>
            <a:off x="5932704" y="4226168"/>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Syndrome</a:t>
            </a:r>
            <a:endParaRPr lang="ko-KR" altLang="en-US" sz="1400" b="1">
              <a:latin typeface="Arial" panose="020B0604020202020204" pitchFamily="34" charset="0"/>
              <a:cs typeface="Arial" panose="020B0604020202020204" pitchFamily="34" charset="0"/>
            </a:endParaRPr>
          </a:p>
        </p:txBody>
      </p:sp>
      <p:sp>
        <p:nvSpPr>
          <p:cNvPr id="53" name="화살표: 오른쪽 52">
            <a:extLst>
              <a:ext uri="{FF2B5EF4-FFF2-40B4-BE49-F238E27FC236}">
                <a16:creationId xmlns:a16="http://schemas.microsoft.com/office/drawing/2014/main" id="{98D082AC-CE64-83FB-3C69-E56D4914B056}"/>
              </a:ext>
            </a:extLst>
          </p:cNvPr>
          <p:cNvSpPr>
            <a:spLocks noChangeAspect="1"/>
          </p:cNvSpPr>
          <p:nvPr/>
        </p:nvSpPr>
        <p:spPr>
          <a:xfrm>
            <a:off x="7102408" y="3890942"/>
            <a:ext cx="410693"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30B14C4-2E09-A857-51C1-9F2B10BAE9D2}"/>
                  </a:ext>
                </a:extLst>
              </p:cNvPr>
              <p:cNvSpPr txBox="1"/>
              <p:nvPr/>
            </p:nvSpPr>
            <p:spPr>
              <a:xfrm>
                <a:off x="7665211" y="3934101"/>
                <a:ext cx="910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r>
                            <a:rPr lang="en-US" altLang="ko-KR" i="1">
                              <a:latin typeface="Cambria Math" panose="02040503050406030204" pitchFamily="18" charset="0"/>
                            </a:rPr>
                            <m:t>1</m:t>
                          </m:r>
                          <m:r>
                            <a:rPr lang="en-US" altLang="ko-KR" b="0" i="1" smtClean="0">
                              <a:latin typeface="Cambria Math" panose="02040503050406030204" pitchFamily="18" charset="0"/>
                            </a:rPr>
                            <m:t> </m:t>
                          </m:r>
                          <m:r>
                            <a:rPr lang="en-US" altLang="ko-KR" i="1" smtClean="0">
                              <a:solidFill>
                                <a:srgbClr val="FF0000"/>
                              </a:solidFill>
                              <a:latin typeface="Cambria Math" panose="02040503050406030204" pitchFamily="18" charset="0"/>
                            </a:rPr>
                            <m:t>0</m:t>
                          </m:r>
                          <m:r>
                            <a:rPr lang="en-US" altLang="ko-KR" b="0" i="1" smtClean="0">
                              <a:latin typeface="Cambria Math" panose="02040503050406030204" pitchFamily="18" charset="0"/>
                            </a:rPr>
                            <m:t> </m:t>
                          </m:r>
                          <m:r>
                            <a:rPr lang="en-US" altLang="ko-KR" b="0" i="1" smtClean="0">
                              <a:solidFill>
                                <a:schemeClr val="tx1"/>
                              </a:solidFill>
                              <a:latin typeface="Cambria Math" panose="02040503050406030204" pitchFamily="18" charset="0"/>
                            </a:rPr>
                            <m:t>0</m:t>
                          </m:r>
                          <m:r>
                            <a:rPr lang="en-US" altLang="ko-KR" b="0" i="1" smtClean="0">
                              <a:latin typeface="Cambria Math" panose="02040503050406030204" pitchFamily="18" charset="0"/>
                            </a:rPr>
                            <m:t> 0</m:t>
                          </m:r>
                        </m:e>
                      </m:d>
                    </m:oMath>
                  </m:oMathPara>
                </a14:m>
                <a:endParaRPr lang="ko-KR" altLang="en-US"/>
              </a:p>
            </p:txBody>
          </p:sp>
        </mc:Choice>
        <mc:Fallback xmlns="">
          <p:sp>
            <p:nvSpPr>
              <p:cNvPr id="54" name="TextBox 53">
                <a:extLst>
                  <a:ext uri="{FF2B5EF4-FFF2-40B4-BE49-F238E27FC236}">
                    <a16:creationId xmlns:a16="http://schemas.microsoft.com/office/drawing/2014/main" id="{430B14C4-2E09-A857-51C1-9F2B10BAE9D2}"/>
                  </a:ext>
                </a:extLst>
              </p:cNvPr>
              <p:cNvSpPr txBox="1">
                <a:spLocks noRot="1" noChangeAspect="1" noMove="1" noResize="1" noEditPoints="1" noAdjustHandles="1" noChangeArrowheads="1" noChangeShapeType="1" noTextEdit="1"/>
              </p:cNvSpPr>
              <p:nvPr/>
            </p:nvSpPr>
            <p:spPr>
              <a:xfrm>
                <a:off x="7665211" y="3934101"/>
                <a:ext cx="910186" cy="276999"/>
              </a:xfrm>
              <a:prstGeom prst="rect">
                <a:avLst/>
              </a:prstGeom>
              <a:blipFill>
                <a:blip r:embed="rId11"/>
                <a:stretch>
                  <a:fillRect b="-6522"/>
                </a:stretch>
              </a:blipFill>
            </p:spPr>
            <p:txBody>
              <a:bodyPr/>
              <a:lstStyle/>
              <a:p>
                <a:r>
                  <a:rPr lang="ko-KR" altLang="en-US">
                    <a:noFill/>
                  </a:rPr>
                  <a:t> </a:t>
                </a:r>
              </a:p>
            </p:txBody>
          </p:sp>
        </mc:Fallback>
      </mc:AlternateContent>
      <p:sp>
        <p:nvSpPr>
          <p:cNvPr id="55" name="TextBox 54">
            <a:extLst>
              <a:ext uri="{FF2B5EF4-FFF2-40B4-BE49-F238E27FC236}">
                <a16:creationId xmlns:a16="http://schemas.microsoft.com/office/drawing/2014/main" id="{9107E776-55D6-ACB4-5A70-BB04FB606C9A}"/>
              </a:ext>
            </a:extLst>
          </p:cNvPr>
          <p:cNvSpPr txBox="1"/>
          <p:nvPr/>
        </p:nvSpPr>
        <p:spPr>
          <a:xfrm>
            <a:off x="7329860" y="4229574"/>
            <a:ext cx="1580887" cy="523220"/>
          </a:xfrm>
          <a:prstGeom prst="rect">
            <a:avLst/>
          </a:prstGeom>
          <a:noFill/>
        </p:spPr>
        <p:txBody>
          <a:bodyPr wrap="square" rtlCol="0">
            <a:spAutoFit/>
          </a:bodyPr>
          <a:lstStyle/>
          <a:p>
            <a:pPr algn="ctr"/>
            <a:r>
              <a:rPr lang="en-US" altLang="ko-KR" sz="1400" b="1">
                <a:solidFill>
                  <a:srgbClr val="FF0000"/>
                </a:solidFill>
                <a:latin typeface="Arial" panose="020B0604020202020204" pitchFamily="34" charset="0"/>
                <a:cs typeface="Arial" panose="020B0604020202020204" pitchFamily="34" charset="0"/>
              </a:rPr>
              <a:t>Miscorrected data</a:t>
            </a:r>
            <a:endParaRPr lang="ko-KR" altLang="en-US" sz="1400" b="1">
              <a:solidFill>
                <a:srgbClr val="FF0000"/>
              </a:solidFill>
              <a:latin typeface="Arial" panose="020B0604020202020204" pitchFamily="34" charset="0"/>
              <a:cs typeface="Arial" panose="020B0604020202020204" pitchFamily="34" charset="0"/>
            </a:endParaRPr>
          </a:p>
        </p:txBody>
      </p:sp>
      <p:sp>
        <p:nvSpPr>
          <p:cNvPr id="56" name="화살표: 오른쪽 55">
            <a:extLst>
              <a:ext uri="{FF2B5EF4-FFF2-40B4-BE49-F238E27FC236}">
                <a16:creationId xmlns:a16="http://schemas.microsoft.com/office/drawing/2014/main" id="{600ED8F6-CB43-E7DB-D005-9851EB9554A6}"/>
              </a:ext>
            </a:extLst>
          </p:cNvPr>
          <p:cNvSpPr>
            <a:spLocks noChangeAspect="1"/>
          </p:cNvSpPr>
          <p:nvPr/>
        </p:nvSpPr>
        <p:spPr>
          <a:xfrm>
            <a:off x="2155780" y="3868103"/>
            <a:ext cx="384298" cy="34616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7" name="사각형: 둥근 모서리 56">
            <a:extLst>
              <a:ext uri="{FF2B5EF4-FFF2-40B4-BE49-F238E27FC236}">
                <a16:creationId xmlns:a16="http://schemas.microsoft.com/office/drawing/2014/main" id="{3730C006-02F4-49B4-A6D5-8208B812499E}"/>
              </a:ext>
            </a:extLst>
          </p:cNvPr>
          <p:cNvSpPr/>
          <p:nvPr/>
        </p:nvSpPr>
        <p:spPr>
          <a:xfrm>
            <a:off x="4673598" y="3638459"/>
            <a:ext cx="159296" cy="833198"/>
          </a:xfrm>
          <a:prstGeom prst="roundRect">
            <a:avLst/>
          </a:prstGeom>
          <a:solidFill>
            <a:schemeClr val="accent6">
              <a:alpha val="8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9" name="그림 58" descr="로고이(가) 표시된 사진&#10;&#10;자동 생성된 설명">
            <a:extLst>
              <a:ext uri="{FF2B5EF4-FFF2-40B4-BE49-F238E27FC236}">
                <a16:creationId xmlns:a16="http://schemas.microsoft.com/office/drawing/2014/main" id="{841D6D69-F19C-F1DB-6A65-E3887F4B0B50}"/>
              </a:ext>
            </a:extLst>
          </p:cNvPr>
          <p:cNvPicPr>
            <a:picLocks noChangeAspect="1"/>
          </p:cNvPicPr>
          <p:nvPr/>
        </p:nvPicPr>
        <p:blipFill rotWithShape="1">
          <a:blip r:embed="rId12">
            <a:extLst>
              <a:ext uri="{28A0092B-C50C-407E-A947-70E740481C1C}">
                <a14:useLocalDpi xmlns:a14="http://schemas.microsoft.com/office/drawing/2010/main" val="0"/>
              </a:ext>
            </a:extLst>
          </a:blip>
          <a:srcRect l="10082" t="32564" r="10101" b="32768"/>
          <a:stretch/>
        </p:blipFill>
        <p:spPr>
          <a:xfrm>
            <a:off x="910827" y="3810358"/>
            <a:ext cx="1089941" cy="473410"/>
          </a:xfrm>
          <a:prstGeom prst="rect">
            <a:avLst/>
          </a:prstGeom>
        </p:spPr>
      </p:pic>
      <p:sp>
        <p:nvSpPr>
          <p:cNvPr id="60" name="TextBox 59">
            <a:extLst>
              <a:ext uri="{FF2B5EF4-FFF2-40B4-BE49-F238E27FC236}">
                <a16:creationId xmlns:a16="http://schemas.microsoft.com/office/drawing/2014/main" id="{38CF16F6-6A99-FC5C-F42D-5951DFACD15A}"/>
              </a:ext>
            </a:extLst>
          </p:cNvPr>
          <p:cNvSpPr txBox="1"/>
          <p:nvPr/>
        </p:nvSpPr>
        <p:spPr>
          <a:xfrm>
            <a:off x="832287" y="4253581"/>
            <a:ext cx="1247019" cy="307777"/>
          </a:xfrm>
          <a:prstGeom prst="rect">
            <a:avLst/>
          </a:prstGeom>
          <a:noFill/>
        </p:spPr>
        <p:txBody>
          <a:bodyPr wrap="square" rtlCol="0">
            <a:spAutoFit/>
          </a:bodyPr>
          <a:lstStyle/>
          <a:p>
            <a:pPr algn="ctr"/>
            <a:r>
              <a:rPr lang="en-US" altLang="ko-KR" sz="1400" b="1">
                <a:latin typeface="Arial" panose="020B0604020202020204" pitchFamily="34" charset="0"/>
                <a:cs typeface="Arial" panose="020B0604020202020204" pitchFamily="34" charset="0"/>
              </a:rPr>
              <a:t>Memory</a:t>
            </a:r>
            <a:endParaRPr lang="ko-KR" altLang="en-US" sz="1400" b="1">
              <a:latin typeface="Arial" panose="020B0604020202020204" pitchFamily="34" charset="0"/>
              <a:cs typeface="Arial" panose="020B0604020202020204" pitchFamily="34" charset="0"/>
            </a:endParaRPr>
          </a:p>
        </p:txBody>
      </p:sp>
      <p:sp>
        <p:nvSpPr>
          <p:cNvPr id="68" name="사각형: 둥근 모서리 67">
            <a:extLst>
              <a:ext uri="{FF2B5EF4-FFF2-40B4-BE49-F238E27FC236}">
                <a16:creationId xmlns:a16="http://schemas.microsoft.com/office/drawing/2014/main" id="{A9E617BA-6CEE-10E7-6C20-F3A853B55D2B}"/>
              </a:ext>
            </a:extLst>
          </p:cNvPr>
          <p:cNvSpPr/>
          <p:nvPr/>
        </p:nvSpPr>
        <p:spPr>
          <a:xfrm>
            <a:off x="4852974" y="3638459"/>
            <a:ext cx="345312" cy="833198"/>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사각형: 둥근 모서리 16">
            <a:extLst>
              <a:ext uri="{FF2B5EF4-FFF2-40B4-BE49-F238E27FC236}">
                <a16:creationId xmlns:a16="http://schemas.microsoft.com/office/drawing/2014/main" id="{15A7928E-C38F-ED30-43F2-A1DA4312C9AC}"/>
              </a:ext>
            </a:extLst>
          </p:cNvPr>
          <p:cNvSpPr/>
          <p:nvPr/>
        </p:nvSpPr>
        <p:spPr>
          <a:xfrm>
            <a:off x="4860913" y="3638459"/>
            <a:ext cx="337374" cy="833198"/>
          </a:xfrm>
          <a:prstGeom prst="roundRect">
            <a:avLst/>
          </a:prstGeom>
          <a:solidFill>
            <a:srgbClr val="FF0000">
              <a:alpha val="8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사각형: 둥근 모서리 12">
            <a:extLst>
              <a:ext uri="{FF2B5EF4-FFF2-40B4-BE49-F238E27FC236}">
                <a16:creationId xmlns:a16="http://schemas.microsoft.com/office/drawing/2014/main" id="{6DE9F0B5-44BD-BBE2-0241-AE905054EB54}"/>
              </a:ext>
            </a:extLst>
          </p:cNvPr>
          <p:cNvSpPr/>
          <p:nvPr/>
        </p:nvSpPr>
        <p:spPr>
          <a:xfrm>
            <a:off x="441441" y="3718573"/>
            <a:ext cx="8261118" cy="95019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If the syndrome caused by a multi-bit error differs from that of a single-bit error and also unique, it can be identified.</a:t>
            </a:r>
            <a:endParaRPr lang="ko-KR" altLang="en-US">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43B02FC6-4967-3B85-F50E-B08CD2FAC2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99341">
            <a:off x="888784" y="1632028"/>
            <a:ext cx="1134026" cy="11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49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lstStyle/>
          <a:p>
            <a:pPr>
              <a:lnSpc>
                <a:spcPct val="100000"/>
              </a:lnSpc>
              <a:buFont typeface="Wingdings" panose="05000000000000000000" pitchFamily="2" charset="2"/>
              <a:buChar char="§"/>
            </a:pPr>
            <a:r>
              <a:rPr lang="en-US" altLang="ko-KR" sz="1800" b="0"/>
              <a:t>If </a:t>
            </a:r>
            <a:r>
              <a:rPr lang="en-US" altLang="ko-KR" sz="1800"/>
              <a:t>every single-cell error patterns has its own unique syndrome</a:t>
            </a:r>
            <a:r>
              <a:rPr lang="en-US" altLang="ko-KR" sz="1800" b="0"/>
              <a:t>, we can identify and correct the errors.</a:t>
            </a:r>
          </a:p>
          <a:p>
            <a:pPr>
              <a:lnSpc>
                <a:spcPct val="100000"/>
              </a:lnSpc>
              <a:buFont typeface="Wingdings" panose="05000000000000000000" pitchFamily="2" charset="2"/>
              <a:buChar char="§"/>
            </a:pPr>
            <a:r>
              <a:rPr lang="en-US" altLang="ko-KR" sz="1800" b="0"/>
              <a:t>Is it possible?</a:t>
            </a:r>
          </a:p>
          <a:p>
            <a:pPr lvl="1">
              <a:lnSpc>
                <a:spcPct val="100000"/>
              </a:lnSpc>
              <a:buFont typeface="Wingdings" panose="05000000000000000000" pitchFamily="2" charset="2"/>
              <a:buChar char="§"/>
            </a:pPr>
            <a:r>
              <a:rPr lang="en-US" altLang="ko-KR" sz="1600" b="0"/>
              <a:t>In 64-bit data + 8-bit redundancy configuration (8LC memory), we have 2</a:t>
            </a:r>
            <a:r>
              <a:rPr lang="en-US" altLang="ko-KR" sz="1600" b="0" baseline="30000"/>
              <a:t>8 </a:t>
            </a:r>
            <a:r>
              <a:rPr lang="en-US" altLang="ko-KR" sz="1600" b="0"/>
              <a:t>- 1 = </a:t>
            </a:r>
            <a:r>
              <a:rPr lang="en-US" altLang="ko-KR" sz="1600"/>
              <a:t>255</a:t>
            </a:r>
            <a:r>
              <a:rPr lang="en-US" altLang="ko-KR" sz="1600" b="0"/>
              <a:t> nonzero syndromes. (zero syndrome indicates no errors)</a:t>
            </a:r>
          </a:p>
          <a:p>
            <a:pPr lvl="2">
              <a:lnSpc>
                <a:spcPct val="100000"/>
              </a:lnSpc>
              <a:buFont typeface="Wingdings" panose="05000000000000000000" pitchFamily="2" charset="2"/>
              <a:buChar char="§"/>
            </a:pPr>
            <a:r>
              <a:rPr lang="en-US" altLang="ko-KR" sz="1600" b="0"/>
              <a:t># of single-cell errors per cell = 7</a:t>
            </a:r>
          </a:p>
          <a:p>
            <a:pPr lvl="2">
              <a:lnSpc>
                <a:spcPct val="100000"/>
              </a:lnSpc>
              <a:buFont typeface="Wingdings" panose="05000000000000000000" pitchFamily="2" charset="2"/>
              <a:buChar char="§"/>
            </a:pPr>
            <a:r>
              <a:rPr lang="en-US" altLang="ko-KR" sz="1600" b="0"/>
              <a:t># of 8LC cells in a 72-bit data block = 24</a:t>
            </a:r>
          </a:p>
          <a:p>
            <a:pPr lvl="2">
              <a:lnSpc>
                <a:spcPct val="100000"/>
              </a:lnSpc>
              <a:buFont typeface="Wingdings" panose="05000000000000000000" pitchFamily="2" charset="2"/>
              <a:buChar char="§"/>
            </a:pPr>
            <a:r>
              <a:rPr lang="en-US" altLang="ko-KR" sz="1600" b="0"/>
              <a:t># of single-cell errors in a 72-bit data block = 7 x 24 = </a:t>
            </a:r>
            <a:r>
              <a:rPr lang="en-US" altLang="ko-KR" sz="1600"/>
              <a:t>168</a:t>
            </a:r>
          </a:p>
          <a:p>
            <a:pPr marL="171450" marR="0" lvl="0" indent="-171450" algn="l" defTabSz="685800" rtl="0" eaLnBrk="1" fontAlgn="auto" latinLnBrk="0" hangingPunct="1">
              <a:lnSpc>
                <a:spcPct val="100000"/>
              </a:lnSpc>
              <a:spcBef>
                <a:spcPts val="750"/>
              </a:spcBef>
              <a:spcAft>
                <a:spcPts val="0"/>
              </a:spcAft>
              <a:buClrTx/>
              <a:buSzTx/>
              <a:buFont typeface="Wingdings" panose="05000000000000000000" pitchFamily="2" charset="2"/>
              <a:buChar char="§"/>
              <a:tabLst/>
              <a:defRPr/>
            </a:pPr>
            <a:r>
              <a:rPr kumimoji="0" lang="en-US" altLang="ko-KR" sz="18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Therefore, It is possible to map </a:t>
            </a:r>
            <a:r>
              <a:rPr kumimoji="0" lang="en-US" altLang="ko-KR" sz="180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168</a:t>
            </a:r>
            <a:r>
              <a:rPr kumimoji="0" lang="en-US" altLang="ko-KR" sz="18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error patterns onto unique syndromes among </a:t>
            </a:r>
            <a:r>
              <a:rPr kumimoji="0" lang="en-US" altLang="ko-KR" sz="180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255</a:t>
            </a:r>
            <a:r>
              <a:rPr kumimoji="0" lang="en-US" altLang="ko-KR" sz="18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nonzero syndromes.</a:t>
            </a:r>
          </a:p>
          <a:p>
            <a:pPr lvl="1">
              <a:lnSpc>
                <a:spcPct val="100000"/>
              </a:lnSpc>
              <a:spcBef>
                <a:spcPts val="750"/>
              </a:spcBef>
              <a:buFont typeface="Wingdings" panose="05000000000000000000" pitchFamily="2" charset="2"/>
              <a:buChar char="§"/>
              <a:defRPr/>
            </a:pPr>
            <a:r>
              <a:rPr lang="en-US" altLang="ko-KR" sz="1600" b="0"/>
              <a:t>72 single errors (SEs), 72 double errors (DEs), and 24 triple errors (TEs)</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Proposed Method: SELCC</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17</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BE36F022-95E6-4C65-8D39-5492098E6476}" type="datetime4">
              <a:rPr lang="en-GB" altLang="ko-KR" noProof="1" smtClean="0"/>
              <a:t>13 November 2024</a:t>
            </a:fld>
            <a:endParaRPr lang="en-US" noProof="1"/>
          </a:p>
        </p:txBody>
      </p:sp>
    </p:spTree>
    <p:custDataLst>
      <p:tags r:id="rId1"/>
    </p:custDataLst>
    <p:extLst>
      <p:ext uri="{BB962C8B-B14F-4D97-AF65-F5344CB8AC3E}">
        <p14:creationId xmlns:p14="http://schemas.microsoft.com/office/powerpoint/2010/main" val="381492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dirty="0"/>
              <a:t>The H-matrix should adhere to the following properties to correct all single-cell errors.</a:t>
            </a:r>
          </a:p>
          <a:p>
            <a:pPr marL="685800" lvl="1" indent="-342900">
              <a:lnSpc>
                <a:spcPct val="100000"/>
              </a:lnSpc>
              <a:buFont typeface="+mj-ea"/>
              <a:buAutoNum type="circleNumDbPlain"/>
            </a:pPr>
            <a:r>
              <a:rPr lang="en-US" altLang="ko-KR" sz="1600" b="0" dirty="0"/>
              <a:t>Every column must be nonzero.</a:t>
            </a:r>
          </a:p>
          <a:p>
            <a:pPr marL="685800" lvl="1" indent="-342900">
              <a:lnSpc>
                <a:spcPct val="100000"/>
              </a:lnSpc>
              <a:buFont typeface="+mj-ea"/>
              <a:buAutoNum type="circleNumDbPlain"/>
            </a:pPr>
            <a:r>
              <a:rPr lang="en-US" altLang="ko-KR" sz="1600" b="0" dirty="0"/>
              <a:t>Each column must be unique. </a:t>
            </a:r>
            <a:r>
              <a:rPr lang="en-US" altLang="ko-KR" sz="1600" b="0" dirty="0">
                <a:sym typeface="Wingdings" panose="05000000000000000000" pitchFamily="2" charset="2"/>
              </a:rPr>
              <a:t></a:t>
            </a:r>
            <a:r>
              <a:rPr lang="en-US" altLang="ko-KR" sz="1600" b="0" dirty="0"/>
              <a:t> </a:t>
            </a:r>
            <a:r>
              <a:rPr lang="en-US" altLang="ko-KR" sz="1600" dirty="0"/>
              <a:t>for correcting </a:t>
            </a:r>
            <a:r>
              <a:rPr lang="en-US" altLang="ko-KR" sz="1600" dirty="0">
                <a:solidFill>
                  <a:schemeClr val="accent1"/>
                </a:solidFill>
              </a:rPr>
              <a:t>single errors (SEs) </a:t>
            </a:r>
            <a:r>
              <a:rPr lang="en-US" altLang="ko-KR" sz="1600" dirty="0"/>
              <a:t>in a cell</a:t>
            </a:r>
          </a:p>
          <a:p>
            <a:pPr marL="685800" lvl="1" indent="-342900">
              <a:lnSpc>
                <a:spcPct val="100000"/>
              </a:lnSpc>
              <a:buFont typeface="+mj-ea"/>
              <a:buAutoNum type="circleNumDbPlain"/>
            </a:pPr>
            <a:r>
              <a:rPr lang="en-US" altLang="ko-KR" sz="1600" b="0" dirty="0"/>
              <a:t>The sum of two or three columns within any cell boundaries must be nonzero and unique. </a:t>
            </a:r>
            <a:r>
              <a:rPr lang="en-US" altLang="ko-KR" sz="1600" b="0" dirty="0">
                <a:sym typeface="Wingdings" panose="05000000000000000000" pitchFamily="2" charset="2"/>
              </a:rPr>
              <a:t></a:t>
            </a:r>
            <a:r>
              <a:rPr lang="en-US" altLang="ko-KR" sz="1600" b="0" dirty="0"/>
              <a:t> </a:t>
            </a:r>
            <a:r>
              <a:rPr lang="en-US" altLang="ko-KR" sz="1600" dirty="0"/>
              <a:t>for correcting </a:t>
            </a:r>
            <a:r>
              <a:rPr lang="en-US" altLang="ko-KR" sz="1600" dirty="0">
                <a:solidFill>
                  <a:schemeClr val="accent6"/>
                </a:solidFill>
              </a:rPr>
              <a:t>double errors (DEs)</a:t>
            </a:r>
            <a:r>
              <a:rPr lang="en-US" altLang="ko-KR" sz="1600" dirty="0"/>
              <a:t> or </a:t>
            </a:r>
            <a:r>
              <a:rPr lang="en-US" altLang="ko-KR" sz="1600" dirty="0">
                <a:solidFill>
                  <a:schemeClr val="accent2"/>
                </a:solidFill>
              </a:rPr>
              <a:t>triple errors (TEs) </a:t>
            </a:r>
            <a:r>
              <a:rPr lang="en-US" altLang="ko-KR" sz="1600" dirty="0"/>
              <a:t>in a cell</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H-matrix of SELCC</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18</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65029A4-C5BC-4914-9E45-A6CAF2370301}" type="datetime4">
              <a:rPr lang="en-GB" altLang="ko-KR" noProof="1" smtClean="0"/>
              <a:t>13 November 2024</a:t>
            </a:fld>
            <a:endParaRPr lang="en-US" noProof="1"/>
          </a:p>
        </p:txBody>
      </p:sp>
      <p:grpSp>
        <p:nvGrpSpPr>
          <p:cNvPr id="86" name="그룹 85">
            <a:extLst>
              <a:ext uri="{FF2B5EF4-FFF2-40B4-BE49-F238E27FC236}">
                <a16:creationId xmlns:a16="http://schemas.microsoft.com/office/drawing/2014/main" id="{26F91F74-CFC9-500F-6A74-01C8556C6234}"/>
              </a:ext>
            </a:extLst>
          </p:cNvPr>
          <p:cNvGrpSpPr/>
          <p:nvPr/>
        </p:nvGrpSpPr>
        <p:grpSpPr>
          <a:xfrm>
            <a:off x="665789" y="2812513"/>
            <a:ext cx="7795211" cy="2274864"/>
            <a:chOff x="665789" y="2801627"/>
            <a:chExt cx="7795211" cy="2274864"/>
          </a:xfrm>
        </p:grpSpPr>
        <p:pic>
          <p:nvPicPr>
            <p:cNvPr id="73" name="그림 72">
              <a:extLst>
                <a:ext uri="{FF2B5EF4-FFF2-40B4-BE49-F238E27FC236}">
                  <a16:creationId xmlns:a16="http://schemas.microsoft.com/office/drawing/2014/main" id="{6DC0AB07-403D-5951-1A44-2248065C5DE4}"/>
                </a:ext>
              </a:extLst>
            </p:cNvPr>
            <p:cNvPicPr>
              <a:picLocks noChangeAspect="1"/>
            </p:cNvPicPr>
            <p:nvPr/>
          </p:nvPicPr>
          <p:blipFill>
            <a:blip r:embed="rId4"/>
            <a:stretch>
              <a:fillRect/>
            </a:stretch>
          </p:blipFill>
          <p:spPr>
            <a:xfrm>
              <a:off x="775123" y="3191038"/>
              <a:ext cx="7580041" cy="1240446"/>
            </a:xfrm>
            <a:prstGeom prst="rect">
              <a:avLst/>
            </a:prstGeom>
          </p:spPr>
        </p:pic>
        <p:sp>
          <p:nvSpPr>
            <p:cNvPr id="28" name="TextBox 27">
              <a:extLst>
                <a:ext uri="{FF2B5EF4-FFF2-40B4-BE49-F238E27FC236}">
                  <a16:creationId xmlns:a16="http://schemas.microsoft.com/office/drawing/2014/main" id="{97E03D42-E5EC-AA15-9973-8A2867C4315E}"/>
                </a:ext>
              </a:extLst>
            </p:cNvPr>
            <p:cNvSpPr txBox="1"/>
            <p:nvPr/>
          </p:nvSpPr>
          <p:spPr>
            <a:xfrm>
              <a:off x="3500710" y="2829286"/>
              <a:ext cx="2137834" cy="307777"/>
            </a:xfrm>
            <a:prstGeom prst="rect">
              <a:avLst/>
            </a:prstGeom>
            <a:noFill/>
          </p:spPr>
          <p:txBody>
            <a:bodyPr wrap="square" rtlCol="0">
              <a:spAutoFit/>
            </a:bodyPr>
            <a:lstStyle/>
            <a:p>
              <a:pPr algn="ctr"/>
              <a:r>
                <a:rPr lang="en-US" altLang="ko-KR" sz="1400" dirty="0">
                  <a:highlight>
                    <a:srgbClr val="D9D9D9"/>
                  </a:highlight>
                  <a:latin typeface="Arial" panose="020B0604020202020204" pitchFamily="34" charset="0"/>
                  <a:cs typeface="Arial" panose="020B0604020202020204" pitchFamily="34" charset="0"/>
                </a:rPr>
                <a:t>(8x72) SELCC H-matrix</a:t>
              </a:r>
              <a:endParaRPr lang="ko-KR" altLang="en-US" sz="1400" dirty="0">
                <a:highlight>
                  <a:srgbClr val="D9D9D9"/>
                </a:highligh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BDF63A1-A6CA-F9EC-589C-C8F0502333C8}"/>
                </a:ext>
              </a:extLst>
            </p:cNvPr>
            <p:cNvSpPr txBox="1"/>
            <p:nvPr/>
          </p:nvSpPr>
          <p:spPr>
            <a:xfrm>
              <a:off x="7241970" y="4613412"/>
              <a:ext cx="1219030" cy="461665"/>
            </a:xfrm>
            <a:prstGeom prst="rect">
              <a:avLst/>
            </a:prstGeom>
            <a:noFill/>
          </p:spPr>
          <p:txBody>
            <a:bodyPr wrap="square" rtlCol="0">
              <a:spAutoFit/>
            </a:bodyPr>
            <a:lstStyle/>
            <a:p>
              <a:pPr algn="ctr"/>
              <a:r>
                <a:rPr lang="en-US" altLang="ko-KR" sz="1200" b="1" dirty="0">
                  <a:solidFill>
                    <a:schemeClr val="accent2"/>
                  </a:solidFill>
                  <a:latin typeface="Arial" panose="020B0604020202020204" pitchFamily="34" charset="0"/>
                  <a:cs typeface="Arial" panose="020B0604020202020204" pitchFamily="34" charset="0"/>
                </a:rPr>
                <a:t>Triple error (TE)</a:t>
              </a:r>
              <a:endParaRPr lang="ko-KR" altLang="en-US" sz="1200" b="1" dirty="0">
                <a:solidFill>
                  <a:schemeClr val="accent2"/>
                </a:solidFill>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C5102F4C-1F69-9D65-D4BD-F1EF30EB8CEF}"/>
                </a:ext>
              </a:extLst>
            </p:cNvPr>
            <p:cNvSpPr/>
            <p:nvPr/>
          </p:nvSpPr>
          <p:spPr>
            <a:xfrm>
              <a:off x="7802622" y="3176198"/>
              <a:ext cx="97729" cy="1277082"/>
            </a:xfrm>
            <a:prstGeom prst="rect">
              <a:avLst/>
            </a:prstGeom>
            <a:no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A7C7E06C-E05B-AE52-41D0-82B3F91A95BD}"/>
                </a:ext>
              </a:extLst>
            </p:cNvPr>
            <p:cNvSpPr/>
            <p:nvPr/>
          </p:nvSpPr>
          <p:spPr>
            <a:xfrm>
              <a:off x="7904253" y="3176440"/>
              <a:ext cx="97729" cy="1277082"/>
            </a:xfrm>
            <a:prstGeom prst="rect">
              <a:avLst/>
            </a:prstGeom>
            <a:no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순서도: 논리합 19">
              <a:extLst>
                <a:ext uri="{FF2B5EF4-FFF2-40B4-BE49-F238E27FC236}">
                  <a16:creationId xmlns:a16="http://schemas.microsoft.com/office/drawing/2014/main" id="{E0CBD7AB-2997-A9CD-BAE9-2B6F7D298620}"/>
                </a:ext>
              </a:extLst>
            </p:cNvPr>
            <p:cNvSpPr>
              <a:spLocks noChangeAspect="1"/>
            </p:cNvSpPr>
            <p:nvPr/>
          </p:nvSpPr>
          <p:spPr>
            <a:xfrm>
              <a:off x="7776873" y="4511185"/>
              <a:ext cx="149225" cy="152400"/>
            </a:xfrm>
            <a:prstGeom prst="flowChartOr">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cxnSp>
          <p:nvCxnSpPr>
            <p:cNvPr id="23" name="연결선: 구부러짐 22">
              <a:extLst>
                <a:ext uri="{FF2B5EF4-FFF2-40B4-BE49-F238E27FC236}">
                  <a16:creationId xmlns:a16="http://schemas.microsoft.com/office/drawing/2014/main" id="{FFAE9DA1-775B-72C3-195D-3A48B43528DF}"/>
                </a:ext>
              </a:extLst>
            </p:cNvPr>
            <p:cNvCxnSpPr>
              <a:cxnSpLocks/>
              <a:stCxn id="19" idx="2"/>
              <a:endCxn id="20" idx="6"/>
            </p:cNvCxnSpPr>
            <p:nvPr/>
          </p:nvCxnSpPr>
          <p:spPr>
            <a:xfrm rot="5400000">
              <a:off x="7872677" y="4506943"/>
              <a:ext cx="133863" cy="27020"/>
            </a:xfrm>
            <a:prstGeom prst="curvedConnector2">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연결선: 구부러짐 24">
              <a:extLst>
                <a:ext uri="{FF2B5EF4-FFF2-40B4-BE49-F238E27FC236}">
                  <a16:creationId xmlns:a16="http://schemas.microsoft.com/office/drawing/2014/main" id="{373C6771-9613-1AD5-DDFD-2E08A8EFCFBB}"/>
                </a:ext>
              </a:extLst>
            </p:cNvPr>
            <p:cNvCxnSpPr>
              <a:cxnSpLocks/>
              <a:stCxn id="18" idx="2"/>
              <a:endCxn id="20" idx="0"/>
            </p:cNvCxnSpPr>
            <p:nvPr/>
          </p:nvCxnSpPr>
          <p:spPr>
            <a:xfrm rot="5400000">
              <a:off x="7822535" y="4482232"/>
              <a:ext cx="57905" cy="1"/>
            </a:xfrm>
            <a:prstGeom prst="curvedConnector3">
              <a:avLst>
                <a:gd name="adj1" fmla="val 50000"/>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직사각형 10">
              <a:extLst>
                <a:ext uri="{FF2B5EF4-FFF2-40B4-BE49-F238E27FC236}">
                  <a16:creationId xmlns:a16="http://schemas.microsoft.com/office/drawing/2014/main" id="{93CDE8EE-29FA-908A-81F9-5C48301C7429}"/>
                </a:ext>
              </a:extLst>
            </p:cNvPr>
            <p:cNvSpPr/>
            <p:nvPr/>
          </p:nvSpPr>
          <p:spPr>
            <a:xfrm>
              <a:off x="7698901" y="3176198"/>
              <a:ext cx="97729" cy="1277082"/>
            </a:xfrm>
            <a:prstGeom prst="rect">
              <a:avLst/>
            </a:prstGeom>
            <a:no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4" name="연결선: 구부러짐 23">
              <a:extLst>
                <a:ext uri="{FF2B5EF4-FFF2-40B4-BE49-F238E27FC236}">
                  <a16:creationId xmlns:a16="http://schemas.microsoft.com/office/drawing/2014/main" id="{8C97F667-CD94-C148-5B93-8FA968E5E018}"/>
                </a:ext>
              </a:extLst>
            </p:cNvPr>
            <p:cNvCxnSpPr>
              <a:cxnSpLocks/>
              <a:stCxn id="11" idx="2"/>
              <a:endCxn id="20" idx="2"/>
            </p:cNvCxnSpPr>
            <p:nvPr/>
          </p:nvCxnSpPr>
          <p:spPr>
            <a:xfrm rot="16200000" flipH="1">
              <a:off x="7695267" y="4505778"/>
              <a:ext cx="134105" cy="29107"/>
            </a:xfrm>
            <a:prstGeom prst="curvedConnector2">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왼쪽 대괄호 39">
              <a:extLst>
                <a:ext uri="{FF2B5EF4-FFF2-40B4-BE49-F238E27FC236}">
                  <a16:creationId xmlns:a16="http://schemas.microsoft.com/office/drawing/2014/main" id="{46EF3742-F32D-B03B-877B-33F5FAAA269A}"/>
                </a:ext>
              </a:extLst>
            </p:cNvPr>
            <p:cNvSpPr/>
            <p:nvPr/>
          </p:nvSpPr>
          <p:spPr>
            <a:xfrm>
              <a:off x="734483" y="3147929"/>
              <a:ext cx="97729" cy="1327693"/>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1" name="왼쪽 대괄호 40">
              <a:extLst>
                <a:ext uri="{FF2B5EF4-FFF2-40B4-BE49-F238E27FC236}">
                  <a16:creationId xmlns:a16="http://schemas.microsoft.com/office/drawing/2014/main" id="{F7BDB8C4-7B3A-A14A-98B5-C8ECA0ACB568}"/>
                </a:ext>
              </a:extLst>
            </p:cNvPr>
            <p:cNvSpPr/>
            <p:nvPr/>
          </p:nvSpPr>
          <p:spPr>
            <a:xfrm flipH="1">
              <a:off x="8315405" y="3147928"/>
              <a:ext cx="97729" cy="1327693"/>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8" name="직사각형 57">
              <a:extLst>
                <a:ext uri="{FF2B5EF4-FFF2-40B4-BE49-F238E27FC236}">
                  <a16:creationId xmlns:a16="http://schemas.microsoft.com/office/drawing/2014/main" id="{B59C37A9-FF36-9D92-7719-B31F0761B6CA}"/>
                </a:ext>
              </a:extLst>
            </p:cNvPr>
            <p:cNvSpPr/>
            <p:nvPr/>
          </p:nvSpPr>
          <p:spPr>
            <a:xfrm>
              <a:off x="6346054" y="3173141"/>
              <a:ext cx="97729" cy="1277082"/>
            </a:xfrm>
            <a:prstGeom prst="rect">
              <a:avLst/>
            </a:prstGeom>
            <a:noFill/>
            <a:ln w="222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직사각형 58">
              <a:extLst>
                <a:ext uri="{FF2B5EF4-FFF2-40B4-BE49-F238E27FC236}">
                  <a16:creationId xmlns:a16="http://schemas.microsoft.com/office/drawing/2014/main" id="{A66E14A1-54B6-1990-34CB-DB64C07C4080}"/>
                </a:ext>
              </a:extLst>
            </p:cNvPr>
            <p:cNvSpPr/>
            <p:nvPr/>
          </p:nvSpPr>
          <p:spPr>
            <a:xfrm>
              <a:off x="6242333" y="3173141"/>
              <a:ext cx="97729" cy="1277082"/>
            </a:xfrm>
            <a:prstGeom prst="rect">
              <a:avLst/>
            </a:prstGeom>
            <a:noFill/>
            <a:ln w="222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TextBox 59">
              <a:extLst>
                <a:ext uri="{FF2B5EF4-FFF2-40B4-BE49-F238E27FC236}">
                  <a16:creationId xmlns:a16="http://schemas.microsoft.com/office/drawing/2014/main" id="{E8503199-B73E-E39C-EA19-E8DC592EAA6A}"/>
                </a:ext>
              </a:extLst>
            </p:cNvPr>
            <p:cNvSpPr txBox="1"/>
            <p:nvPr/>
          </p:nvSpPr>
          <p:spPr>
            <a:xfrm>
              <a:off x="5733723" y="4614826"/>
              <a:ext cx="1219030" cy="461665"/>
            </a:xfrm>
            <a:prstGeom prst="rect">
              <a:avLst/>
            </a:prstGeom>
            <a:noFill/>
          </p:spPr>
          <p:txBody>
            <a:bodyPr wrap="square" rtlCol="0">
              <a:spAutoFit/>
            </a:bodyPr>
            <a:lstStyle/>
            <a:p>
              <a:pPr algn="ctr"/>
              <a:r>
                <a:rPr lang="en-US" altLang="ko-KR" sz="1200" b="1" dirty="0">
                  <a:solidFill>
                    <a:schemeClr val="accent6"/>
                  </a:solidFill>
                  <a:latin typeface="Arial" panose="020B0604020202020204" pitchFamily="34" charset="0"/>
                  <a:cs typeface="Arial" panose="020B0604020202020204" pitchFamily="34" charset="0"/>
                </a:rPr>
                <a:t>Double error (DE)</a:t>
              </a:r>
              <a:endParaRPr lang="ko-KR" altLang="en-US" sz="1200" b="1" dirty="0">
                <a:solidFill>
                  <a:schemeClr val="accent6"/>
                </a:solidFill>
                <a:latin typeface="Arial" panose="020B0604020202020204" pitchFamily="34" charset="0"/>
                <a:cs typeface="Arial" panose="020B0604020202020204" pitchFamily="34" charset="0"/>
              </a:endParaRPr>
            </a:p>
          </p:txBody>
        </p:sp>
        <p:sp>
          <p:nvSpPr>
            <p:cNvPr id="61" name="순서도: 논리합 60">
              <a:extLst>
                <a:ext uri="{FF2B5EF4-FFF2-40B4-BE49-F238E27FC236}">
                  <a16:creationId xmlns:a16="http://schemas.microsoft.com/office/drawing/2014/main" id="{677CC449-9883-7638-2BD2-8BF1006C0D61}"/>
                </a:ext>
              </a:extLst>
            </p:cNvPr>
            <p:cNvSpPr>
              <a:spLocks noChangeAspect="1"/>
            </p:cNvSpPr>
            <p:nvPr/>
          </p:nvSpPr>
          <p:spPr>
            <a:xfrm>
              <a:off x="6268626" y="4512599"/>
              <a:ext cx="149225" cy="152400"/>
            </a:xfrm>
            <a:prstGeom prst="flowChartOr">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cxnSp>
          <p:nvCxnSpPr>
            <p:cNvPr id="62" name="연결선: 구부러짐 61">
              <a:extLst>
                <a:ext uri="{FF2B5EF4-FFF2-40B4-BE49-F238E27FC236}">
                  <a16:creationId xmlns:a16="http://schemas.microsoft.com/office/drawing/2014/main" id="{FD2F0464-5E4B-B42C-FC11-080C1F3E072A}"/>
                </a:ext>
              </a:extLst>
            </p:cNvPr>
            <p:cNvCxnSpPr>
              <a:cxnSpLocks/>
              <a:stCxn id="58" idx="2"/>
              <a:endCxn id="61" idx="7"/>
            </p:cNvCxnSpPr>
            <p:nvPr/>
          </p:nvCxnSpPr>
          <p:spPr>
            <a:xfrm rot="16200000" flipH="1">
              <a:off x="6353111" y="4492030"/>
              <a:ext cx="84694" cy="1079"/>
            </a:xfrm>
            <a:prstGeom prst="curvedConnector3">
              <a:avLst>
                <a:gd name="adj1" fmla="val 50000"/>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연결선: 구부러짐 64">
              <a:extLst>
                <a:ext uri="{FF2B5EF4-FFF2-40B4-BE49-F238E27FC236}">
                  <a16:creationId xmlns:a16="http://schemas.microsoft.com/office/drawing/2014/main" id="{7DD7815D-61BA-B5D1-9010-BC2E800E0009}"/>
                </a:ext>
              </a:extLst>
            </p:cNvPr>
            <p:cNvCxnSpPr>
              <a:cxnSpLocks/>
              <a:stCxn id="59" idx="2"/>
              <a:endCxn id="61" idx="1"/>
            </p:cNvCxnSpPr>
            <p:nvPr/>
          </p:nvCxnSpPr>
          <p:spPr>
            <a:xfrm rot="5400000">
              <a:off x="6248492" y="4492211"/>
              <a:ext cx="84694" cy="719"/>
            </a:xfrm>
            <a:prstGeom prst="curvedConnector3">
              <a:avLst>
                <a:gd name="adj1" fmla="val 50000"/>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8" name="직사각형 67">
              <a:extLst>
                <a:ext uri="{FF2B5EF4-FFF2-40B4-BE49-F238E27FC236}">
                  <a16:creationId xmlns:a16="http://schemas.microsoft.com/office/drawing/2014/main" id="{AD2486CD-18C5-A14B-CFB7-3F14561CAEEF}"/>
                </a:ext>
              </a:extLst>
            </p:cNvPr>
            <p:cNvSpPr/>
            <p:nvPr/>
          </p:nvSpPr>
          <p:spPr>
            <a:xfrm>
              <a:off x="2496265" y="3173141"/>
              <a:ext cx="97729" cy="1279946"/>
            </a:xfrm>
            <a:prstGeom prst="rect">
              <a:avLst/>
            </a:prstGeom>
            <a:no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TextBox 68">
              <a:extLst>
                <a:ext uri="{FF2B5EF4-FFF2-40B4-BE49-F238E27FC236}">
                  <a16:creationId xmlns:a16="http://schemas.microsoft.com/office/drawing/2014/main" id="{F5561325-26EF-DD00-488A-01DFC6854D41}"/>
                </a:ext>
              </a:extLst>
            </p:cNvPr>
            <p:cNvSpPr txBox="1"/>
            <p:nvPr/>
          </p:nvSpPr>
          <p:spPr>
            <a:xfrm>
              <a:off x="1948098" y="4421474"/>
              <a:ext cx="1219030" cy="461665"/>
            </a:xfrm>
            <a:prstGeom prst="rect">
              <a:avLst/>
            </a:prstGeom>
            <a:noFill/>
          </p:spPr>
          <p:txBody>
            <a:bodyPr wrap="square" rtlCol="0">
              <a:spAutoFit/>
            </a:bodyPr>
            <a:lstStyle/>
            <a:p>
              <a:pPr algn="ctr"/>
              <a:r>
                <a:rPr lang="en-US" altLang="ko-KR" sz="1200" b="1" dirty="0">
                  <a:solidFill>
                    <a:schemeClr val="accent1"/>
                  </a:solidFill>
                  <a:latin typeface="Arial" panose="020B0604020202020204" pitchFamily="34" charset="0"/>
                  <a:cs typeface="Arial" panose="020B0604020202020204" pitchFamily="34" charset="0"/>
                </a:rPr>
                <a:t>Single error (SE)</a:t>
              </a:r>
              <a:endParaRPr lang="ko-KR" altLang="en-US" sz="1200" b="1" dirty="0">
                <a:solidFill>
                  <a:schemeClr val="accent1"/>
                </a:solidFill>
                <a:latin typeface="Arial" panose="020B0604020202020204" pitchFamily="34" charset="0"/>
                <a:cs typeface="Arial" panose="020B0604020202020204" pitchFamily="34" charset="0"/>
              </a:endParaRPr>
            </a:p>
          </p:txBody>
        </p:sp>
        <p:sp>
          <p:nvSpPr>
            <p:cNvPr id="85" name="말풍선: 모서리가 둥근 사각형 84">
              <a:extLst>
                <a:ext uri="{FF2B5EF4-FFF2-40B4-BE49-F238E27FC236}">
                  <a16:creationId xmlns:a16="http://schemas.microsoft.com/office/drawing/2014/main" id="{904A1259-6EF7-0ADE-1AF6-DAFBBB3A7309}"/>
                </a:ext>
              </a:extLst>
            </p:cNvPr>
            <p:cNvSpPr/>
            <p:nvPr/>
          </p:nvSpPr>
          <p:spPr>
            <a:xfrm>
              <a:off x="665789" y="2801627"/>
              <a:ext cx="1368733" cy="286924"/>
            </a:xfrm>
            <a:prstGeom prst="wedgeRoundRectCallout">
              <a:avLst>
                <a:gd name="adj1" fmla="val -6509"/>
                <a:gd name="adj2" fmla="val 94900"/>
                <a:gd name="adj3" fmla="val 16667"/>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dirty="0">
                  <a:latin typeface="Arial" panose="020B0604020202020204" pitchFamily="34" charset="0"/>
                  <a:cs typeface="Arial" panose="020B0604020202020204" pitchFamily="34" charset="0"/>
                </a:rPr>
                <a:t>Cell boundary</a:t>
              </a:r>
              <a:endParaRPr lang="ko-KR" altLang="en-US" sz="1400"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002503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dirty="0"/>
              <a:t>Construction of </a:t>
            </a:r>
            <a:r>
              <a:rPr lang="en-US" altLang="ko-KR" sz="1800" dirty="0"/>
              <a:t>SELCC</a:t>
            </a:r>
            <a:r>
              <a:rPr lang="en-US" altLang="ko-KR" sz="1800" b="0" dirty="0"/>
              <a:t> H-matrix</a:t>
            </a:r>
          </a:p>
          <a:p>
            <a:pPr lvl="1">
              <a:lnSpc>
                <a:spcPct val="100000"/>
              </a:lnSpc>
              <a:buFont typeface="Wingdings" panose="05000000000000000000" pitchFamily="2" charset="2"/>
              <a:buChar char="§"/>
            </a:pPr>
            <a:r>
              <a:rPr lang="en-US" altLang="ko-KR" sz="1600" b="0" dirty="0">
                <a:solidFill>
                  <a:schemeClr val="accent2"/>
                </a:solidFill>
              </a:rPr>
              <a:t>Identity matrix </a:t>
            </a:r>
            <a:r>
              <a:rPr lang="en-US" altLang="ko-KR" sz="1600" b="0" dirty="0"/>
              <a:t>at the right most side. (Systematic code)</a:t>
            </a:r>
          </a:p>
          <a:p>
            <a:pPr lvl="1">
              <a:lnSpc>
                <a:spcPct val="100000"/>
              </a:lnSpc>
              <a:buFont typeface="Wingdings" panose="05000000000000000000" pitchFamily="2" charset="2"/>
              <a:buChar char="§"/>
            </a:pPr>
            <a:r>
              <a:rPr lang="en-US" altLang="ko-KR" sz="1600" b="0" dirty="0"/>
              <a:t>Allocate consequent 8-bit symbols in a GF(2</a:t>
            </a:r>
            <a:r>
              <a:rPr lang="en-US" altLang="ko-KR" sz="1600" b="0" baseline="30000" dirty="0"/>
              <a:t>8</a:t>
            </a:r>
            <a:r>
              <a:rPr lang="en-US" altLang="ko-KR" sz="1600" b="0" dirty="0"/>
              <a:t>) with a</a:t>
            </a:r>
            <a:r>
              <a:rPr lang="ko-KR" altLang="en-US" sz="1600" b="0" dirty="0"/>
              <a:t> </a:t>
            </a:r>
            <a:r>
              <a:rPr lang="en-US" altLang="ko-KR" sz="1600" b="0" dirty="0">
                <a:solidFill>
                  <a:schemeClr val="accent1"/>
                </a:solidFill>
              </a:rPr>
              <a:t>specific size of stride </a:t>
            </a:r>
            <a:r>
              <a:rPr lang="en-US" altLang="ko-KR" sz="1600" b="0" dirty="0"/>
              <a:t>to meet the properties.</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H-matrix Construction</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19</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720F493F-E2FE-4E0D-88A1-2448CC98075A}" type="datetime4">
              <a:rPr lang="en-GB" altLang="ko-KR" noProof="1" smtClean="0"/>
              <a:t>13 November 2024</a:t>
            </a:fld>
            <a:endParaRPr lang="en-US" noProof="1"/>
          </a:p>
        </p:txBody>
      </p:sp>
      <p:pic>
        <p:nvPicPr>
          <p:cNvPr id="90" name="그림 89">
            <a:extLst>
              <a:ext uri="{FF2B5EF4-FFF2-40B4-BE49-F238E27FC236}">
                <a16:creationId xmlns:a16="http://schemas.microsoft.com/office/drawing/2014/main" id="{FE5A932E-7F34-E70D-57F7-689542773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17" y="2629490"/>
            <a:ext cx="8090766" cy="902346"/>
          </a:xfrm>
          <a:prstGeom prst="rect">
            <a:avLst/>
          </a:prstGeom>
        </p:spPr>
      </p:pic>
      <p:grpSp>
        <p:nvGrpSpPr>
          <p:cNvPr id="28" name="그룹 27">
            <a:extLst>
              <a:ext uri="{FF2B5EF4-FFF2-40B4-BE49-F238E27FC236}">
                <a16:creationId xmlns:a16="http://schemas.microsoft.com/office/drawing/2014/main" id="{72BFCD37-B68D-B8DF-576B-94DF2843DB45}"/>
              </a:ext>
            </a:extLst>
          </p:cNvPr>
          <p:cNvGrpSpPr/>
          <p:nvPr/>
        </p:nvGrpSpPr>
        <p:grpSpPr>
          <a:xfrm>
            <a:off x="7367058" y="3512993"/>
            <a:ext cx="1053298" cy="583697"/>
            <a:chOff x="7367058" y="2962432"/>
            <a:chExt cx="1053298" cy="583697"/>
          </a:xfrm>
        </p:grpSpPr>
        <p:sp>
          <p:nvSpPr>
            <p:cNvPr id="7" name="왼쪽 대괄호 6">
              <a:extLst>
                <a:ext uri="{FF2B5EF4-FFF2-40B4-BE49-F238E27FC236}">
                  <a16:creationId xmlns:a16="http://schemas.microsoft.com/office/drawing/2014/main" id="{840314D9-85BD-F597-EA44-32902022B483}"/>
                </a:ext>
              </a:extLst>
            </p:cNvPr>
            <p:cNvSpPr/>
            <p:nvPr/>
          </p:nvSpPr>
          <p:spPr>
            <a:xfrm rot="16200000" flipV="1">
              <a:off x="7852342" y="2477148"/>
              <a:ext cx="82729" cy="1053298"/>
            </a:xfrm>
            <a:prstGeom prst="leftBracke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2FEDCA64-41C8-8DA6-108A-C92068C9D42E}"/>
                </a:ext>
              </a:extLst>
            </p:cNvPr>
            <p:cNvSpPr txBox="1"/>
            <p:nvPr/>
          </p:nvSpPr>
          <p:spPr>
            <a:xfrm>
              <a:off x="7468256" y="3022909"/>
              <a:ext cx="850899" cy="523220"/>
            </a:xfrm>
            <a:prstGeom prst="rect">
              <a:avLst/>
            </a:prstGeom>
            <a:noFill/>
          </p:spPr>
          <p:txBody>
            <a:bodyPr wrap="square" rtlCol="0">
              <a:spAutoFit/>
            </a:bodyPr>
            <a:lstStyle/>
            <a:p>
              <a:pPr algn="ctr"/>
              <a:r>
                <a:rPr lang="en-US" altLang="ko-KR" sz="1400" b="1" dirty="0">
                  <a:solidFill>
                    <a:schemeClr val="accent2"/>
                  </a:solidFill>
                  <a:latin typeface="Arial" panose="020B0604020202020204" pitchFamily="34" charset="0"/>
                  <a:cs typeface="Arial" panose="020B0604020202020204" pitchFamily="34" charset="0"/>
                </a:rPr>
                <a:t>Identity (8x8)</a:t>
              </a:r>
              <a:endParaRPr lang="ko-KR" altLang="en-US" sz="1400" b="1" dirty="0">
                <a:solidFill>
                  <a:schemeClr val="accent2"/>
                </a:solidFill>
                <a:latin typeface="Arial" panose="020B0604020202020204" pitchFamily="34" charset="0"/>
                <a:cs typeface="Arial" panose="020B0604020202020204" pitchFamily="34" charset="0"/>
              </a:endParaRPr>
            </a:p>
          </p:txBody>
        </p:sp>
      </p:grpSp>
      <p:grpSp>
        <p:nvGrpSpPr>
          <p:cNvPr id="33" name="그룹 32">
            <a:extLst>
              <a:ext uri="{FF2B5EF4-FFF2-40B4-BE49-F238E27FC236}">
                <a16:creationId xmlns:a16="http://schemas.microsoft.com/office/drawing/2014/main" id="{7EBF50A1-033E-3607-056D-F9163106A670}"/>
              </a:ext>
            </a:extLst>
          </p:cNvPr>
          <p:cNvGrpSpPr/>
          <p:nvPr/>
        </p:nvGrpSpPr>
        <p:grpSpPr>
          <a:xfrm>
            <a:off x="2726808" y="3514462"/>
            <a:ext cx="1020603" cy="366785"/>
            <a:chOff x="2726808" y="2976601"/>
            <a:chExt cx="1020603" cy="366785"/>
          </a:xfrm>
        </p:grpSpPr>
        <p:sp>
          <p:nvSpPr>
            <p:cNvPr id="29" name="화살표: 위로 구부러짐 28">
              <a:extLst>
                <a:ext uri="{FF2B5EF4-FFF2-40B4-BE49-F238E27FC236}">
                  <a16:creationId xmlns:a16="http://schemas.microsoft.com/office/drawing/2014/main" id="{27F6B463-C8DD-39BB-B10A-580FD877B5ED}"/>
                </a:ext>
              </a:extLst>
            </p:cNvPr>
            <p:cNvSpPr/>
            <p:nvPr/>
          </p:nvSpPr>
          <p:spPr>
            <a:xfrm flipH="1">
              <a:off x="3074854" y="2976601"/>
              <a:ext cx="324512" cy="79310"/>
            </a:xfrm>
            <a:prstGeom prst="curvedUpArrow">
              <a:avLst>
                <a:gd name="adj1" fmla="val 29182"/>
                <a:gd name="adj2" fmla="val 79662"/>
                <a:gd name="adj3" fmla="val 32357"/>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1"/>
                </a:solidFill>
              </a:endParaRPr>
            </a:p>
          </p:txBody>
        </p:sp>
        <p:sp>
          <p:nvSpPr>
            <p:cNvPr id="30" name="TextBox 29">
              <a:extLst>
                <a:ext uri="{FF2B5EF4-FFF2-40B4-BE49-F238E27FC236}">
                  <a16:creationId xmlns:a16="http://schemas.microsoft.com/office/drawing/2014/main" id="{2E5CD216-0853-349E-8246-2A24F02BDDE7}"/>
                </a:ext>
              </a:extLst>
            </p:cNvPr>
            <p:cNvSpPr txBox="1"/>
            <p:nvPr/>
          </p:nvSpPr>
          <p:spPr>
            <a:xfrm>
              <a:off x="2726808" y="3035609"/>
              <a:ext cx="1020603" cy="307777"/>
            </a:xfrm>
            <a:prstGeom prst="rect">
              <a:avLst/>
            </a:prstGeom>
            <a:noFill/>
          </p:spPr>
          <p:txBody>
            <a:bodyPr wrap="square" rtlCol="0">
              <a:spAutoFit/>
            </a:bodyPr>
            <a:lstStyle/>
            <a:p>
              <a:pPr algn="ctr"/>
              <a:r>
                <a:rPr lang="en-US" altLang="ko-KR" sz="1400" b="1">
                  <a:solidFill>
                    <a:schemeClr val="accent1"/>
                  </a:solidFill>
                  <a:latin typeface="Arial" panose="020B0604020202020204" pitchFamily="34" charset="0"/>
                  <a:cs typeface="Arial" panose="020B0604020202020204" pitchFamily="34" charset="0"/>
                </a:rPr>
                <a:t>Stride: 58</a:t>
              </a:r>
              <a:endParaRPr lang="ko-KR" altLang="en-US" sz="1400" b="1">
                <a:solidFill>
                  <a:schemeClr val="accent1"/>
                </a:solidFill>
                <a:latin typeface="Arial" panose="020B0604020202020204" pitchFamily="34" charset="0"/>
                <a:cs typeface="Arial" panose="020B0604020202020204" pitchFamily="34" charset="0"/>
              </a:endParaRPr>
            </a:p>
          </p:txBody>
        </p:sp>
      </p:grpSp>
      <p:grpSp>
        <p:nvGrpSpPr>
          <p:cNvPr id="34" name="그룹 33">
            <a:extLst>
              <a:ext uri="{FF2B5EF4-FFF2-40B4-BE49-F238E27FC236}">
                <a16:creationId xmlns:a16="http://schemas.microsoft.com/office/drawing/2014/main" id="{FFE01299-B59F-D85C-3329-3260BD7FDA12}"/>
              </a:ext>
            </a:extLst>
          </p:cNvPr>
          <p:cNvGrpSpPr/>
          <p:nvPr/>
        </p:nvGrpSpPr>
        <p:grpSpPr>
          <a:xfrm>
            <a:off x="5380716" y="3516431"/>
            <a:ext cx="1020603" cy="366785"/>
            <a:chOff x="2726808" y="2976601"/>
            <a:chExt cx="1020603" cy="366785"/>
          </a:xfrm>
        </p:grpSpPr>
        <p:sp>
          <p:nvSpPr>
            <p:cNvPr id="35" name="화살표: 위로 구부러짐 34">
              <a:extLst>
                <a:ext uri="{FF2B5EF4-FFF2-40B4-BE49-F238E27FC236}">
                  <a16:creationId xmlns:a16="http://schemas.microsoft.com/office/drawing/2014/main" id="{81F1DB54-516E-D96A-2CD7-CC854EC8DBCC}"/>
                </a:ext>
              </a:extLst>
            </p:cNvPr>
            <p:cNvSpPr/>
            <p:nvPr/>
          </p:nvSpPr>
          <p:spPr>
            <a:xfrm flipH="1">
              <a:off x="3074854" y="2976601"/>
              <a:ext cx="324512" cy="79310"/>
            </a:xfrm>
            <a:prstGeom prst="curvedUpArrow">
              <a:avLst>
                <a:gd name="adj1" fmla="val 29182"/>
                <a:gd name="adj2" fmla="val 79662"/>
                <a:gd name="adj3" fmla="val 32357"/>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1"/>
                </a:solidFill>
              </a:endParaRPr>
            </a:p>
          </p:txBody>
        </p:sp>
        <p:sp>
          <p:nvSpPr>
            <p:cNvPr id="36" name="TextBox 35">
              <a:extLst>
                <a:ext uri="{FF2B5EF4-FFF2-40B4-BE49-F238E27FC236}">
                  <a16:creationId xmlns:a16="http://schemas.microsoft.com/office/drawing/2014/main" id="{9A64EC14-642B-A249-3DCE-CE82EFB3DB6E}"/>
                </a:ext>
              </a:extLst>
            </p:cNvPr>
            <p:cNvSpPr txBox="1"/>
            <p:nvPr/>
          </p:nvSpPr>
          <p:spPr>
            <a:xfrm>
              <a:off x="2726808" y="3035609"/>
              <a:ext cx="1020603" cy="307777"/>
            </a:xfrm>
            <a:prstGeom prst="rect">
              <a:avLst/>
            </a:prstGeom>
            <a:noFill/>
          </p:spPr>
          <p:txBody>
            <a:bodyPr wrap="square" rtlCol="0">
              <a:spAutoFit/>
            </a:bodyPr>
            <a:lstStyle/>
            <a:p>
              <a:pPr algn="ctr"/>
              <a:r>
                <a:rPr lang="en-US" altLang="ko-KR" sz="1400" b="1">
                  <a:solidFill>
                    <a:schemeClr val="accent1"/>
                  </a:solidFill>
                  <a:latin typeface="Arial" panose="020B0604020202020204" pitchFamily="34" charset="0"/>
                  <a:cs typeface="Arial" panose="020B0604020202020204" pitchFamily="34" charset="0"/>
                </a:rPr>
                <a:t>Stride: 58</a:t>
              </a:r>
              <a:endParaRPr lang="ko-KR" altLang="en-US" sz="1400" b="1">
                <a:solidFill>
                  <a:schemeClr val="accent1"/>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8C72709A-AF8F-2BF3-E2D3-26CCAF9F52FA}"/>
              </a:ext>
            </a:extLst>
          </p:cNvPr>
          <p:cNvSpPr txBox="1"/>
          <p:nvPr/>
        </p:nvSpPr>
        <p:spPr>
          <a:xfrm>
            <a:off x="3503083" y="2323065"/>
            <a:ext cx="2137834" cy="307777"/>
          </a:xfrm>
          <a:prstGeom prst="rect">
            <a:avLst/>
          </a:prstGeom>
          <a:noFill/>
        </p:spPr>
        <p:txBody>
          <a:bodyPr wrap="square" rtlCol="0">
            <a:spAutoFit/>
          </a:bodyPr>
          <a:lstStyle/>
          <a:p>
            <a:pPr algn="ctr"/>
            <a:r>
              <a:rPr lang="en-US" altLang="ko-KR" sz="1400" dirty="0">
                <a:highlight>
                  <a:srgbClr val="D9D9D9"/>
                </a:highlight>
                <a:latin typeface="Arial" panose="020B0604020202020204" pitchFamily="34" charset="0"/>
                <a:cs typeface="Arial" panose="020B0604020202020204" pitchFamily="34" charset="0"/>
              </a:rPr>
              <a:t>(8x72) SELCC H-matrix</a:t>
            </a:r>
            <a:endParaRPr lang="ko-KR" altLang="en-US" sz="1400" dirty="0">
              <a:highlight>
                <a:srgbClr val="D9D9D9"/>
              </a:highlight>
              <a:latin typeface="Arial" panose="020B0604020202020204" pitchFamily="34" charset="0"/>
              <a:cs typeface="Arial" panose="020B0604020202020204" pitchFamily="34" charset="0"/>
            </a:endParaRPr>
          </a:p>
        </p:txBody>
      </p:sp>
      <p:sp>
        <p:nvSpPr>
          <p:cNvPr id="12" name="말풍선: 모서리가 둥근 사각형 11">
            <a:extLst>
              <a:ext uri="{FF2B5EF4-FFF2-40B4-BE49-F238E27FC236}">
                <a16:creationId xmlns:a16="http://schemas.microsoft.com/office/drawing/2014/main" id="{1AD021D5-0364-D5AA-A1F9-5A951E9AB4CB}"/>
              </a:ext>
            </a:extLst>
          </p:cNvPr>
          <p:cNvSpPr/>
          <p:nvPr/>
        </p:nvSpPr>
        <p:spPr>
          <a:xfrm>
            <a:off x="548949" y="3749858"/>
            <a:ext cx="1368733" cy="286924"/>
          </a:xfrm>
          <a:prstGeom prst="wedgeRoundRectCallout">
            <a:avLst>
              <a:gd name="adj1" fmla="val -25437"/>
              <a:gd name="adj2" fmla="val -145888"/>
              <a:gd name="adj3" fmla="val 16667"/>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dirty="0">
                <a:latin typeface="Arial" panose="020B0604020202020204" pitchFamily="34" charset="0"/>
                <a:cs typeface="Arial" panose="020B0604020202020204" pitchFamily="34" charset="0"/>
              </a:rPr>
              <a:t>Cell boundary</a:t>
            </a:r>
            <a:endParaRPr lang="ko-KR" altLang="en-US" sz="1400" dirty="0">
              <a:latin typeface="Arial" panose="020B0604020202020204" pitchFamily="34" charset="0"/>
              <a:cs typeface="Arial" panose="020B0604020202020204" pitchFamily="34" charset="0"/>
            </a:endParaRPr>
          </a:p>
        </p:txBody>
      </p:sp>
      <p:cxnSp>
        <p:nvCxnSpPr>
          <p:cNvPr id="15" name="연결선: 구부러짐 14">
            <a:extLst>
              <a:ext uri="{FF2B5EF4-FFF2-40B4-BE49-F238E27FC236}">
                <a16:creationId xmlns:a16="http://schemas.microsoft.com/office/drawing/2014/main" id="{54D28A86-15D8-7A7B-3E08-1D18F6B2D966}"/>
              </a:ext>
            </a:extLst>
          </p:cNvPr>
          <p:cNvCxnSpPr>
            <a:cxnSpLocks/>
            <a:stCxn id="21" idx="3"/>
            <a:endCxn id="19" idx="7"/>
          </p:cNvCxnSpPr>
          <p:nvPr/>
        </p:nvCxnSpPr>
        <p:spPr>
          <a:xfrm flipH="1">
            <a:off x="8501085" y="2409090"/>
            <a:ext cx="129653" cy="809579"/>
          </a:xfrm>
          <a:prstGeom prst="curvedConnector4">
            <a:avLst>
              <a:gd name="adj1" fmla="val -176317"/>
              <a:gd name="adj2" fmla="val 5699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타원 18">
            <a:extLst>
              <a:ext uri="{FF2B5EF4-FFF2-40B4-BE49-F238E27FC236}">
                <a16:creationId xmlns:a16="http://schemas.microsoft.com/office/drawing/2014/main" id="{04869039-1372-57C4-111F-D225B3211C65}"/>
              </a:ext>
            </a:extLst>
          </p:cNvPr>
          <p:cNvSpPr>
            <a:spLocks noChangeAspect="1"/>
          </p:cNvSpPr>
          <p:nvPr/>
        </p:nvSpPr>
        <p:spPr>
          <a:xfrm>
            <a:off x="8262896" y="3178043"/>
            <a:ext cx="279056" cy="277413"/>
          </a:xfrm>
          <a:prstGeom prst="ellipse">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ko-KR" altLang="en-US" sz="120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F7E24CE-26AC-1FC4-E4A9-CA6CAD1C2B22}"/>
              </a:ext>
            </a:extLst>
          </p:cNvPr>
          <p:cNvSpPr txBox="1"/>
          <p:nvPr/>
        </p:nvSpPr>
        <p:spPr>
          <a:xfrm>
            <a:off x="7324523" y="2255201"/>
            <a:ext cx="1306215" cy="307777"/>
          </a:xfrm>
          <a:prstGeom prst="rect">
            <a:avLst/>
          </a:prstGeom>
          <a:noFill/>
        </p:spPr>
        <p:txBody>
          <a:bodyPr wrap="square" rtlCol="0">
            <a:spAutoFit/>
          </a:bodyPr>
          <a:lstStyle/>
          <a:p>
            <a:pPr algn="r"/>
            <a:r>
              <a:rPr lang="en-US" altLang="ko-KR" sz="1400" dirty="0">
                <a:latin typeface="Arial" panose="020B0604020202020204" pitchFamily="34" charset="0"/>
                <a:cs typeface="Arial" panose="020B0604020202020204" pitchFamily="34" charset="0"/>
              </a:rPr>
              <a:t>8-bit symbol</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375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평행 사변형 9">
            <a:extLst>
              <a:ext uri="{FF2B5EF4-FFF2-40B4-BE49-F238E27FC236}">
                <a16:creationId xmlns:a16="http://schemas.microsoft.com/office/drawing/2014/main" id="{5AD47A9F-FDC0-2A37-66DC-FA894014F5F8}"/>
              </a:ext>
            </a:extLst>
          </p:cNvPr>
          <p:cNvSpPr/>
          <p:nvPr/>
        </p:nvSpPr>
        <p:spPr>
          <a:xfrm rot="5400000" flipV="1">
            <a:off x="3834796" y="-3871517"/>
            <a:ext cx="1474403" cy="9144004"/>
          </a:xfrm>
          <a:prstGeom prst="parallelogram">
            <a:avLst>
              <a:gd name="adj" fmla="val 63514"/>
            </a:avLst>
          </a:prstGeom>
          <a:solidFill>
            <a:srgbClr val="2E75B6"/>
          </a:solidFill>
          <a:ln>
            <a:solidFill>
              <a:srgbClr val="2E75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25055F24-9081-FFA2-E499-026511CE7F8E}"/>
              </a:ext>
            </a:extLst>
          </p:cNvPr>
          <p:cNvSpPr txBox="1"/>
          <p:nvPr/>
        </p:nvSpPr>
        <p:spPr>
          <a:xfrm>
            <a:off x="2244525" y="3395503"/>
            <a:ext cx="3911970" cy="830997"/>
          </a:xfrm>
          <a:prstGeom prst="rect">
            <a:avLst/>
          </a:prstGeom>
          <a:noFill/>
        </p:spPr>
        <p:txBody>
          <a:bodyPr wrap="square" rtlCol="0">
            <a:spAutoFit/>
          </a:bodyPr>
          <a:lstStyle/>
          <a:p>
            <a:r>
              <a:rPr lang="en-US" altLang="ko-KR" sz="4800" dirty="0">
                <a:solidFill>
                  <a:schemeClr val="bg1"/>
                </a:solidFill>
                <a:latin typeface="Arial" panose="020B0604020202020204" pitchFamily="34" charset="0"/>
                <a:cs typeface="Arial" panose="020B0604020202020204" pitchFamily="34" charset="0"/>
              </a:rPr>
              <a:t>Background</a:t>
            </a:r>
            <a:endParaRPr lang="ko-KR" altLang="en-US" sz="48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46CFCC-47E8-EA10-E5F1-8A0EE9E50398}"/>
              </a:ext>
            </a:extLst>
          </p:cNvPr>
          <p:cNvSpPr txBox="1"/>
          <p:nvPr/>
        </p:nvSpPr>
        <p:spPr>
          <a:xfrm>
            <a:off x="503894" y="2994662"/>
            <a:ext cx="1611497" cy="1323439"/>
          </a:xfrm>
          <a:prstGeom prst="rect">
            <a:avLst/>
          </a:prstGeom>
          <a:noFill/>
        </p:spPr>
        <p:txBody>
          <a:bodyPr wrap="square" rtlCol="0">
            <a:spAutoFit/>
          </a:bodyPr>
          <a:lstStyle/>
          <a:p>
            <a:pPr algn="ctr"/>
            <a:r>
              <a:rPr lang="en-US" altLang="ko-KR" sz="8000" b="1" dirty="0">
                <a:solidFill>
                  <a:schemeClr val="bg1"/>
                </a:solidFill>
                <a:latin typeface="Arial" panose="020B0604020202020204" pitchFamily="34" charset="0"/>
                <a:cs typeface="Arial" panose="020B0604020202020204" pitchFamily="34" charset="0"/>
              </a:rPr>
              <a:t>01</a:t>
            </a:r>
            <a:endParaRPr lang="ko-KR" altLang="en-US" sz="8000" b="1" dirty="0">
              <a:solidFill>
                <a:schemeClr val="bg1"/>
              </a:solidFill>
              <a:latin typeface="Arial" panose="020B0604020202020204" pitchFamily="34" charset="0"/>
              <a:cs typeface="Arial" panose="020B0604020202020204" pitchFamily="34" charset="0"/>
            </a:endParaRPr>
          </a:p>
        </p:txBody>
      </p:sp>
      <p:sp>
        <p:nvSpPr>
          <p:cNvPr id="8" name="직각 삼각형 7">
            <a:extLst>
              <a:ext uri="{FF2B5EF4-FFF2-40B4-BE49-F238E27FC236}">
                <a16:creationId xmlns:a16="http://schemas.microsoft.com/office/drawing/2014/main" id="{3025B46A-9E28-540C-7A6A-DA6C729DCD39}"/>
              </a:ext>
            </a:extLst>
          </p:cNvPr>
          <p:cNvSpPr/>
          <p:nvPr/>
        </p:nvSpPr>
        <p:spPr>
          <a:xfrm rot="10800000" flipH="1">
            <a:off x="0" y="431845"/>
            <a:ext cx="9144000" cy="654012"/>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074C0FCD-ADDF-4915-C382-7182707A3335}"/>
              </a:ext>
            </a:extLst>
          </p:cNvPr>
          <p:cNvSpPr/>
          <p:nvPr/>
        </p:nvSpPr>
        <p:spPr>
          <a:xfrm>
            <a:off x="-3" y="0"/>
            <a:ext cx="9144000" cy="431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a:extLst>
              <a:ext uri="{FF2B5EF4-FFF2-40B4-BE49-F238E27FC236}">
                <a16:creationId xmlns:a16="http://schemas.microsoft.com/office/drawing/2014/main" id="{DC3BC6D0-A8BF-8503-FA37-00FDCEB90334}"/>
              </a:ext>
            </a:extLst>
          </p:cNvPr>
          <p:cNvSpPr/>
          <p:nvPr/>
        </p:nvSpPr>
        <p:spPr>
          <a:xfrm>
            <a:off x="1952828" y="3945736"/>
            <a:ext cx="96252" cy="9689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45410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a:t>Hardware implementation of </a:t>
            </a:r>
            <a:r>
              <a:rPr lang="en-US" altLang="ko-KR" sz="1800"/>
              <a:t>SELCC</a:t>
            </a:r>
            <a:r>
              <a:rPr lang="en-US" altLang="ko-KR" sz="1800" b="0"/>
              <a:t> decoder</a:t>
            </a:r>
            <a:endParaRPr lang="en-US" altLang="ko-KR" sz="1600"/>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Hardware Implementation - Decoder</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20</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284E586D-AF10-4A20-8F91-BAAFA8A53ADA}" type="datetime4">
              <a:rPr lang="en-GB" altLang="ko-KR" noProof="1" smtClean="0"/>
              <a:t>13 November 2024</a:t>
            </a:fld>
            <a:endParaRPr lang="en-US" noProof="1"/>
          </a:p>
        </p:txBody>
      </p:sp>
      <p:sp>
        <p:nvSpPr>
          <p:cNvPr id="22" name="TextBox 21">
            <a:extLst>
              <a:ext uri="{FF2B5EF4-FFF2-40B4-BE49-F238E27FC236}">
                <a16:creationId xmlns:a16="http://schemas.microsoft.com/office/drawing/2014/main" id="{6CD33C18-DBB1-B889-E0C6-E1D2EB6A9F35}"/>
              </a:ext>
            </a:extLst>
          </p:cNvPr>
          <p:cNvSpPr txBox="1"/>
          <p:nvPr/>
        </p:nvSpPr>
        <p:spPr>
          <a:xfrm>
            <a:off x="5586360" y="3092559"/>
            <a:ext cx="3362185" cy="1015663"/>
          </a:xfrm>
          <a:prstGeom prst="rect">
            <a:avLst/>
          </a:prstGeom>
          <a:noFill/>
        </p:spPr>
        <p:txBody>
          <a:bodyPr wrap="square" rtlCol="0">
            <a:spAutoFit/>
          </a:bodyPr>
          <a:lstStyle/>
          <a:p>
            <a:r>
              <a:rPr lang="en-US" altLang="ko-KR" sz="1500"/>
              <a:t>4 cases position P needs to be corrected</a:t>
            </a:r>
          </a:p>
          <a:p>
            <a:pPr marL="342900" indent="-342900">
              <a:buFont typeface="+mj-lt"/>
              <a:buAutoNum type="arabicParenR"/>
            </a:pPr>
            <a:r>
              <a:rPr lang="en-US" altLang="ko-KR" sz="1500"/>
              <a:t>A single error (SE) at P</a:t>
            </a:r>
          </a:p>
          <a:p>
            <a:pPr marL="342900" indent="-342900">
              <a:buFont typeface="+mj-lt"/>
              <a:buAutoNum type="arabicParenR"/>
            </a:pPr>
            <a:r>
              <a:rPr lang="en-US" altLang="ko-KR" sz="1500"/>
              <a:t>Two double errors (DEs) including P</a:t>
            </a:r>
          </a:p>
          <a:p>
            <a:pPr marL="342900" indent="-342900">
              <a:buFont typeface="+mj-lt"/>
              <a:buAutoNum type="arabicParenR"/>
            </a:pPr>
            <a:r>
              <a:rPr lang="en-US" altLang="ko-KR" sz="1500"/>
              <a:t>A triple error (TE) including P</a:t>
            </a:r>
            <a:endParaRPr lang="ko-KR" altLang="en-US" sz="1500"/>
          </a:p>
        </p:txBody>
      </p:sp>
      <p:pic>
        <p:nvPicPr>
          <p:cNvPr id="19" name="그림 18" descr="텍스트, 스크린샷, 라인, 폰트이(가) 표시된 사진&#10;&#10;자동 생성된 설명">
            <a:extLst>
              <a:ext uri="{FF2B5EF4-FFF2-40B4-BE49-F238E27FC236}">
                <a16:creationId xmlns:a16="http://schemas.microsoft.com/office/drawing/2014/main" id="{200E2112-38A6-D6D4-0464-28C673387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77" y="1377573"/>
            <a:ext cx="5169851" cy="3396038"/>
          </a:xfrm>
          <a:prstGeom prst="rect">
            <a:avLst/>
          </a:prstGeom>
        </p:spPr>
      </p:pic>
      <p:sp>
        <p:nvSpPr>
          <p:cNvPr id="20" name="말풍선: 모서리가 둥근 사각형 19">
            <a:extLst>
              <a:ext uri="{FF2B5EF4-FFF2-40B4-BE49-F238E27FC236}">
                <a16:creationId xmlns:a16="http://schemas.microsoft.com/office/drawing/2014/main" id="{C4995657-2172-EF53-DDED-4DAD99FD2A57}"/>
              </a:ext>
            </a:extLst>
          </p:cNvPr>
          <p:cNvSpPr/>
          <p:nvPr/>
        </p:nvSpPr>
        <p:spPr>
          <a:xfrm>
            <a:off x="4619181" y="1831541"/>
            <a:ext cx="1934359" cy="286924"/>
          </a:xfrm>
          <a:prstGeom prst="wedgeRoundRectCallout">
            <a:avLst>
              <a:gd name="adj1" fmla="val -60234"/>
              <a:gd name="adj2" fmla="val 91655"/>
              <a:gd name="adj3" fmla="val 16667"/>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a:latin typeface="Arial" panose="020B0604020202020204" pitchFamily="34" charset="0"/>
                <a:cs typeface="Arial" panose="020B0604020202020204" pitchFamily="34" charset="0"/>
              </a:rPr>
              <a:t>Codeword x H-</a:t>
            </a:r>
            <a:r>
              <a:rPr lang="en-US" altLang="ko-KR" sz="1400" err="1">
                <a:latin typeface="Arial" panose="020B0604020202020204" pitchFamily="34" charset="0"/>
                <a:cs typeface="Arial" panose="020B0604020202020204" pitchFamily="34" charset="0"/>
              </a:rPr>
              <a:t>matrix</a:t>
            </a:r>
            <a:r>
              <a:rPr lang="en-US" altLang="ko-KR" sz="1400" baseline="30000" err="1">
                <a:latin typeface="Arial" panose="020B0604020202020204" pitchFamily="34" charset="0"/>
                <a:cs typeface="Arial" panose="020B0604020202020204" pitchFamily="34" charset="0"/>
              </a:rPr>
              <a:t>T</a:t>
            </a:r>
            <a:endParaRPr lang="ko-KR" altLang="en-US" sz="1400" baseline="30000">
              <a:latin typeface="Arial" panose="020B0604020202020204" pitchFamily="34" charset="0"/>
              <a:cs typeface="Arial" panose="020B0604020202020204" pitchFamily="34" charset="0"/>
            </a:endParaRPr>
          </a:p>
        </p:txBody>
      </p:sp>
      <p:sp>
        <p:nvSpPr>
          <p:cNvPr id="24" name="말풍선: 모서리가 둥근 사각형 23">
            <a:extLst>
              <a:ext uri="{FF2B5EF4-FFF2-40B4-BE49-F238E27FC236}">
                <a16:creationId xmlns:a16="http://schemas.microsoft.com/office/drawing/2014/main" id="{4E831284-7A2D-7F0B-32F0-BD37CC2CDF3A}"/>
              </a:ext>
            </a:extLst>
          </p:cNvPr>
          <p:cNvSpPr/>
          <p:nvPr/>
        </p:nvSpPr>
        <p:spPr>
          <a:xfrm>
            <a:off x="4351497" y="2801306"/>
            <a:ext cx="1934359" cy="286924"/>
          </a:xfrm>
          <a:prstGeom prst="wedgeRoundRectCallout">
            <a:avLst>
              <a:gd name="adj1" fmla="val -46775"/>
              <a:gd name="adj2" fmla="val 84646"/>
              <a:gd name="adj3" fmla="val 16667"/>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a:latin typeface="Arial" panose="020B0604020202020204" pitchFamily="34" charset="0"/>
                <a:cs typeface="Arial" panose="020B0604020202020204" pitchFamily="34" charset="0"/>
              </a:rPr>
              <a:t>4 comparators per bit</a:t>
            </a:r>
            <a:endParaRPr lang="ko-KR" altLang="en-US" sz="1400" baseline="30000">
              <a:latin typeface="Arial" panose="020B0604020202020204" pitchFamily="34" charset="0"/>
              <a:cs typeface="Arial" panose="020B0604020202020204" pitchFamily="34" charset="0"/>
            </a:endParaRPr>
          </a:p>
        </p:txBody>
      </p:sp>
      <p:sp>
        <p:nvSpPr>
          <p:cNvPr id="25" name="말풍선: 모서리가 둥근 사각형 24">
            <a:extLst>
              <a:ext uri="{FF2B5EF4-FFF2-40B4-BE49-F238E27FC236}">
                <a16:creationId xmlns:a16="http://schemas.microsoft.com/office/drawing/2014/main" id="{55ADBD0F-1E0D-9A5D-F728-BE5F577E191B}"/>
              </a:ext>
            </a:extLst>
          </p:cNvPr>
          <p:cNvSpPr/>
          <p:nvPr/>
        </p:nvSpPr>
        <p:spPr>
          <a:xfrm>
            <a:off x="4523590" y="4400368"/>
            <a:ext cx="2105810" cy="286924"/>
          </a:xfrm>
          <a:prstGeom prst="wedgeRoundRectCallout">
            <a:avLst>
              <a:gd name="adj1" fmla="val -26007"/>
              <a:gd name="adj2" fmla="val -107527"/>
              <a:gd name="adj3" fmla="val 16667"/>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a:latin typeface="Arial" panose="020B0604020202020204" pitchFamily="34" charset="0"/>
                <a:cs typeface="Arial" panose="020B0604020202020204" pitchFamily="34" charset="0"/>
              </a:rPr>
              <a:t>Invert the bit if matches</a:t>
            </a:r>
            <a:endParaRPr lang="ko-KR" altLang="en-US" sz="1400" baseline="30000">
              <a:latin typeface="Arial" panose="020B0604020202020204" pitchFamily="34" charset="0"/>
              <a:cs typeface="Arial" panose="020B0604020202020204" pitchFamily="34" charset="0"/>
            </a:endParaRPr>
          </a:p>
        </p:txBody>
      </p:sp>
      <p:sp>
        <p:nvSpPr>
          <p:cNvPr id="23" name="사각형: 둥근 모서리 22">
            <a:extLst>
              <a:ext uri="{FF2B5EF4-FFF2-40B4-BE49-F238E27FC236}">
                <a16:creationId xmlns:a16="http://schemas.microsoft.com/office/drawing/2014/main" id="{4B367BBC-CF19-7B1B-FA66-5FE8B1624E14}"/>
              </a:ext>
            </a:extLst>
          </p:cNvPr>
          <p:cNvSpPr/>
          <p:nvPr/>
        </p:nvSpPr>
        <p:spPr>
          <a:xfrm>
            <a:off x="3689921" y="3177310"/>
            <a:ext cx="697930" cy="20476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33465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a:solidFill>
                  <a:schemeClr val="accent1">
                    <a:lumMod val="75000"/>
                  </a:schemeClr>
                </a:solidFill>
              </a:rPr>
              <a:t>S</a:t>
            </a:r>
            <a:r>
              <a:rPr lang="en-US" altLang="ko-KR" sz="1800" b="0"/>
              <a:t>ingle</a:t>
            </a:r>
            <a:r>
              <a:rPr lang="en-US" altLang="ko-KR" sz="1800">
                <a:solidFill>
                  <a:schemeClr val="accent1">
                    <a:lumMod val="75000"/>
                  </a:schemeClr>
                </a:solidFill>
              </a:rPr>
              <a:t> E</a:t>
            </a:r>
            <a:r>
              <a:rPr lang="en-US" altLang="ko-KR" sz="1800" b="0"/>
              <a:t>ight-</a:t>
            </a:r>
            <a:r>
              <a:rPr lang="en-US" altLang="ko-KR" sz="1800">
                <a:solidFill>
                  <a:schemeClr val="accent1">
                    <a:lumMod val="75000"/>
                  </a:schemeClr>
                </a:solidFill>
              </a:rPr>
              <a:t>L</a:t>
            </a:r>
            <a:r>
              <a:rPr lang="en-US" altLang="ko-KR" sz="1800" b="0"/>
              <a:t>evel</a:t>
            </a:r>
            <a:r>
              <a:rPr lang="en-US" altLang="ko-KR" sz="1800" b="0">
                <a:solidFill>
                  <a:schemeClr val="accent1">
                    <a:lumMod val="75000"/>
                  </a:schemeClr>
                </a:solidFill>
              </a:rPr>
              <a:t> </a:t>
            </a:r>
            <a:r>
              <a:rPr lang="en-US" altLang="ko-KR" sz="1800">
                <a:solidFill>
                  <a:schemeClr val="accent1">
                    <a:lumMod val="75000"/>
                  </a:schemeClr>
                </a:solidFill>
              </a:rPr>
              <a:t>C</a:t>
            </a:r>
            <a:r>
              <a:rPr lang="en-US" altLang="ko-KR" sz="1800" b="0"/>
              <a:t>ell</a:t>
            </a:r>
            <a:r>
              <a:rPr lang="en-US" altLang="ko-KR" sz="1800" b="0">
                <a:solidFill>
                  <a:schemeClr val="accent1">
                    <a:lumMod val="75000"/>
                  </a:schemeClr>
                </a:solidFill>
              </a:rPr>
              <a:t> </a:t>
            </a:r>
            <a:r>
              <a:rPr lang="en-US" altLang="ko-KR" sz="1800">
                <a:solidFill>
                  <a:schemeClr val="accent1">
                    <a:lumMod val="75000"/>
                  </a:schemeClr>
                </a:solidFill>
              </a:rPr>
              <a:t>C</a:t>
            </a:r>
            <a:r>
              <a:rPr lang="en-US" altLang="ko-KR" sz="1800" b="0"/>
              <a:t>orrecting</a:t>
            </a:r>
            <a:r>
              <a:rPr lang="en-US" altLang="ko-KR" sz="1800" b="0">
                <a:solidFill>
                  <a:schemeClr val="accent1">
                    <a:lumMod val="75000"/>
                  </a:schemeClr>
                </a:solidFill>
              </a:rPr>
              <a:t> </a:t>
            </a:r>
            <a:r>
              <a:rPr lang="en-US" altLang="ko-KR" sz="1800">
                <a:solidFill>
                  <a:schemeClr val="accent1">
                    <a:lumMod val="75000"/>
                  </a:schemeClr>
                </a:solidFill>
              </a:rPr>
              <a:t>(SELCC) </a:t>
            </a:r>
            <a:r>
              <a:rPr lang="en-US" altLang="ko-KR" sz="1800" b="0"/>
              <a:t>ECC is tailored to </a:t>
            </a:r>
            <a:r>
              <a:rPr lang="en-US" altLang="ko-KR" sz="1800"/>
              <a:t>correct every single-cell error in 8LC memories.</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Correction Capability of SELCC</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21</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C24DDDF9-87A2-4EDD-87E1-F063DBAF33D3}" type="datetime4">
              <a:rPr lang="en-GB" altLang="ko-KR" noProof="1" smtClean="0"/>
              <a:t>13 November 2024</a:t>
            </a:fld>
            <a:endParaRPr lang="en-US" noProof="1"/>
          </a:p>
        </p:txBody>
      </p:sp>
      <p:graphicFrame>
        <p:nvGraphicFramePr>
          <p:cNvPr id="7" name="표 6">
            <a:extLst>
              <a:ext uri="{FF2B5EF4-FFF2-40B4-BE49-F238E27FC236}">
                <a16:creationId xmlns:a16="http://schemas.microsoft.com/office/drawing/2014/main" id="{DE18438B-D9F6-2DC0-4A27-FB563F161102}"/>
              </a:ext>
            </a:extLst>
          </p:cNvPr>
          <p:cNvGraphicFramePr>
            <a:graphicFrameLocks noGrp="1"/>
          </p:cNvGraphicFramePr>
          <p:nvPr>
            <p:extLst>
              <p:ext uri="{D42A27DB-BD31-4B8C-83A1-F6EECF244321}">
                <p14:modId xmlns:p14="http://schemas.microsoft.com/office/powerpoint/2010/main" val="3391441712"/>
              </p:ext>
            </p:extLst>
          </p:nvPr>
        </p:nvGraphicFramePr>
        <p:xfrm>
          <a:off x="688181" y="1860810"/>
          <a:ext cx="7767637" cy="2587104"/>
        </p:xfrm>
        <a:graphic>
          <a:graphicData uri="http://schemas.openxmlformats.org/drawingml/2006/table">
            <a:tbl>
              <a:tblPr firstRow="1" bandRow="1">
                <a:tableStyleId>{F2DE63D5-997A-4646-A377-4702673A728D}</a:tableStyleId>
              </a:tblPr>
              <a:tblGrid>
                <a:gridCol w="1714659">
                  <a:extLst>
                    <a:ext uri="{9D8B030D-6E8A-4147-A177-3AD203B41FA5}">
                      <a16:colId xmlns:a16="http://schemas.microsoft.com/office/drawing/2014/main" val="564619519"/>
                    </a:ext>
                  </a:extLst>
                </a:gridCol>
                <a:gridCol w="874554">
                  <a:extLst>
                    <a:ext uri="{9D8B030D-6E8A-4147-A177-3AD203B41FA5}">
                      <a16:colId xmlns:a16="http://schemas.microsoft.com/office/drawing/2014/main" val="1742137"/>
                    </a:ext>
                  </a:extLst>
                </a:gridCol>
                <a:gridCol w="1294606">
                  <a:extLst>
                    <a:ext uri="{9D8B030D-6E8A-4147-A177-3AD203B41FA5}">
                      <a16:colId xmlns:a16="http://schemas.microsoft.com/office/drawing/2014/main" val="1480165226"/>
                    </a:ext>
                  </a:extLst>
                </a:gridCol>
                <a:gridCol w="1294606">
                  <a:extLst>
                    <a:ext uri="{9D8B030D-6E8A-4147-A177-3AD203B41FA5}">
                      <a16:colId xmlns:a16="http://schemas.microsoft.com/office/drawing/2014/main" val="2854168658"/>
                    </a:ext>
                  </a:extLst>
                </a:gridCol>
                <a:gridCol w="1294606">
                  <a:extLst>
                    <a:ext uri="{9D8B030D-6E8A-4147-A177-3AD203B41FA5}">
                      <a16:colId xmlns:a16="http://schemas.microsoft.com/office/drawing/2014/main" val="1758572145"/>
                    </a:ext>
                  </a:extLst>
                </a:gridCol>
                <a:gridCol w="1294606">
                  <a:extLst>
                    <a:ext uri="{9D8B030D-6E8A-4147-A177-3AD203B41FA5}">
                      <a16:colId xmlns:a16="http://schemas.microsoft.com/office/drawing/2014/main" val="3295284235"/>
                    </a:ext>
                  </a:extLst>
                </a:gridCol>
              </a:tblGrid>
              <a:tr h="309264">
                <a:tc rowSpan="2">
                  <a:txBody>
                    <a:bodyPr/>
                    <a:lstStyle/>
                    <a:p>
                      <a:pPr latinLnBrk="1"/>
                      <a:r>
                        <a:rPr lang="en-US" altLang="ko-KR" sz="1400" b="0">
                          <a:solidFill>
                            <a:schemeClr val="tx1"/>
                          </a:solidFill>
                          <a:latin typeface="Arial" panose="020B0604020202020204" pitchFamily="34" charset="0"/>
                          <a:cs typeface="Arial" panose="020B0604020202020204" pitchFamily="34" charset="0"/>
                        </a:rPr>
                        <a:t>Scheme</a:t>
                      </a:r>
                      <a:endParaRPr lang="ko-KR" altLang="en-US" sz="1400" b="0">
                        <a:solidFill>
                          <a:schemeClr val="tx1"/>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gridSpan="4">
                  <a:txBody>
                    <a:bodyPr/>
                    <a:lstStyle/>
                    <a:p>
                      <a:pPr algn="ctr" latinLnBrk="1"/>
                      <a:r>
                        <a:rPr lang="en-US" altLang="ko-KR" sz="1400" b="0">
                          <a:solidFill>
                            <a:schemeClr val="tx1"/>
                          </a:solidFill>
                          <a:latin typeface="Arial" panose="020B0604020202020204" pitchFamily="34" charset="0"/>
                          <a:cs typeface="Arial" panose="020B0604020202020204" pitchFamily="34" charset="0"/>
                        </a:rPr>
                        <a:t>Possible error patterns on a single cell</a:t>
                      </a:r>
                      <a:endParaRPr lang="ko-KR" altLang="en-US" sz="1400" b="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rowSpan="2">
                  <a:txBody>
                    <a:bodyPr/>
                    <a:lstStyle/>
                    <a:p>
                      <a:pPr algn="ctr" latinLnBrk="1"/>
                      <a:r>
                        <a:rPr lang="en-US" altLang="ko-KR" sz="1400" b="0">
                          <a:solidFill>
                            <a:schemeClr val="tx1"/>
                          </a:solidFill>
                          <a:latin typeface="Arial" panose="020B0604020202020204" pitchFamily="34" charset="0"/>
                          <a:cs typeface="Arial" panose="020B0604020202020204" pitchFamily="34" charset="0"/>
                        </a:rPr>
                        <a:t>Redundancy ratio</a:t>
                      </a:r>
                      <a:endParaRPr lang="ko-KR" altLang="en-US" sz="1400" b="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261196832"/>
                  </a:ext>
                </a:extLst>
              </a:tr>
              <a:tr h="703468">
                <a:tc vMerge="1">
                  <a:txBody>
                    <a:bodyPr/>
                    <a:lstStyle/>
                    <a:p>
                      <a:pPr latinLnBrk="1"/>
                      <a:endParaRPr lang="ko-KR" altLang="en-US"/>
                    </a:p>
                  </a:txBody>
                  <a:tcPr/>
                </a:tc>
                <a:tc>
                  <a:txBody>
                    <a:bodyPr/>
                    <a:lstStyle/>
                    <a:p>
                      <a:pPr latinLnBrk="1"/>
                      <a:r>
                        <a:rPr lang="en-US" altLang="ko-KR" sz="1400" b="0">
                          <a:latin typeface="Arial" panose="020B0604020202020204" pitchFamily="34" charset="0"/>
                          <a:cs typeface="Arial" panose="020B0604020202020204" pitchFamily="34" charset="0"/>
                        </a:rPr>
                        <a:t>Single error (SE)</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latinLnBrk="1"/>
                      <a:r>
                        <a:rPr lang="en-US" altLang="ko-KR" sz="1400" b="0">
                          <a:latin typeface="Arial" panose="020B0604020202020204" pitchFamily="34" charset="0"/>
                          <a:cs typeface="Arial" panose="020B0604020202020204" pitchFamily="34" charset="0"/>
                        </a:rPr>
                        <a:t>Double adjacent error (DAE)</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latinLnBrk="1"/>
                      <a:r>
                        <a:rPr lang="en-US" altLang="ko-KR" sz="1400" b="0">
                          <a:latin typeface="Arial" panose="020B0604020202020204" pitchFamily="34" charset="0"/>
                          <a:cs typeface="Arial" panose="020B0604020202020204" pitchFamily="34" charset="0"/>
                        </a:rPr>
                        <a:t>Double non-adjacent error (DNE)</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latinLnBrk="1"/>
                      <a:r>
                        <a:rPr lang="en-US" altLang="ko-KR" sz="1400" b="0">
                          <a:latin typeface="Arial" panose="020B0604020202020204" pitchFamily="34" charset="0"/>
                          <a:cs typeface="Arial" panose="020B0604020202020204" pitchFamily="34" charset="0"/>
                        </a:rPr>
                        <a:t>Triple adjacent error (TAE)</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latinLnBrk="1"/>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8548989"/>
                  </a:ext>
                </a:extLst>
              </a:tr>
              <a:tr h="309264">
                <a:tc>
                  <a:txBody>
                    <a:bodyPr/>
                    <a:lstStyle/>
                    <a:p>
                      <a:pPr latinLnBrk="1"/>
                      <a:r>
                        <a:rPr lang="en-US" altLang="ko-KR" sz="1400" b="0">
                          <a:latin typeface="Arial" panose="020B0604020202020204" pitchFamily="34" charset="0"/>
                          <a:cs typeface="Arial" panose="020B0604020202020204" pitchFamily="34" charset="0"/>
                        </a:rPr>
                        <a:t>SEC-DED</a:t>
                      </a:r>
                      <a:endParaRPr lang="ko-KR" altLang="en-US" sz="1400" b="0">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O</a:t>
                      </a:r>
                      <a:endParaRPr lang="ko-KR" altLang="en-US" sz="1400" b="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X</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X</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X</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12.5%</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7125784"/>
                  </a:ext>
                </a:extLst>
              </a:tr>
              <a:tr h="309264">
                <a:tc>
                  <a:txBody>
                    <a:bodyPr/>
                    <a:lstStyle/>
                    <a:p>
                      <a:pPr latinLnBrk="1"/>
                      <a:r>
                        <a:rPr lang="en-US" altLang="ko-KR" sz="1400" b="0">
                          <a:latin typeface="Arial" panose="020B0604020202020204" pitchFamily="34" charset="0"/>
                          <a:cs typeface="Arial" panose="020B0604020202020204" pitchFamily="34" charset="0"/>
                        </a:rPr>
                        <a:t>SEC-DAEC</a:t>
                      </a:r>
                      <a:endParaRPr lang="ko-KR" altLang="en-US" sz="1400" b="0">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O</a:t>
                      </a:r>
                      <a:endParaRPr lang="ko-KR" altLang="en-US" sz="1400" b="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O</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X</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X</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b="0">
                          <a:latin typeface="Arial" panose="020B0604020202020204" pitchFamily="34" charset="0"/>
                          <a:cs typeface="Arial" panose="020B0604020202020204" pitchFamily="34" charset="0"/>
                        </a:rPr>
                        <a:t>12.5%</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3066696"/>
                  </a:ext>
                </a:extLst>
              </a:tr>
              <a:tr h="309264">
                <a:tc>
                  <a:txBody>
                    <a:bodyPr/>
                    <a:lstStyle/>
                    <a:p>
                      <a:pPr latinLnBrk="1"/>
                      <a:r>
                        <a:rPr lang="en-US" altLang="ko-KR" sz="1400" b="0">
                          <a:latin typeface="Arial" panose="020B0604020202020204" pitchFamily="34" charset="0"/>
                          <a:cs typeface="Arial" panose="020B0604020202020204" pitchFamily="34" charset="0"/>
                        </a:rPr>
                        <a:t>SEC-DAEC-TAEC</a:t>
                      </a:r>
                      <a:endParaRPr lang="ko-KR" altLang="en-US" sz="1400" b="0">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O</a:t>
                      </a:r>
                      <a:endParaRPr lang="ko-KR" altLang="en-US" sz="1400" b="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O</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X</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O</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b="0">
                          <a:latin typeface="Arial" panose="020B0604020202020204" pitchFamily="34" charset="0"/>
                          <a:cs typeface="Arial" panose="020B0604020202020204" pitchFamily="34" charset="0"/>
                        </a:rPr>
                        <a:t>12.5%</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8254810"/>
                  </a:ext>
                </a:extLst>
              </a:tr>
              <a:tr h="309264">
                <a:tc>
                  <a:txBody>
                    <a:bodyPr/>
                    <a:lstStyle/>
                    <a:p>
                      <a:pPr latinLnBrk="1"/>
                      <a:r>
                        <a:rPr lang="en-US" altLang="ko-KR" sz="1400" b="0">
                          <a:latin typeface="Arial" panose="020B0604020202020204" pitchFamily="34" charset="0"/>
                          <a:cs typeface="Arial" panose="020B0604020202020204" pitchFamily="34" charset="0"/>
                        </a:rPr>
                        <a:t>IP-DAEC</a:t>
                      </a:r>
                      <a:endParaRPr lang="ko-KR" altLang="en-US" sz="1400" b="0">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X</a:t>
                      </a:r>
                      <a:endParaRPr lang="ko-KR" altLang="en-US" sz="1400" b="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O</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O</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latinLnBrk="1"/>
                      <a:r>
                        <a:rPr lang="en-US" altLang="ko-KR" sz="1400" b="0">
                          <a:latin typeface="Arial" panose="020B0604020202020204" pitchFamily="34" charset="0"/>
                          <a:cs typeface="Arial" panose="020B0604020202020204" pitchFamily="34" charset="0"/>
                        </a:rPr>
                        <a:t>O</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b="0">
                          <a:latin typeface="Arial" panose="020B0604020202020204" pitchFamily="34" charset="0"/>
                          <a:cs typeface="Arial" panose="020B0604020202020204" pitchFamily="34" charset="0"/>
                        </a:rPr>
                        <a:t>12.5%</a:t>
                      </a:r>
                      <a:endParaRPr lang="ko-KR" altLang="en-US" sz="1400" b="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086264"/>
                  </a:ext>
                </a:extLst>
              </a:tr>
              <a:tr h="309264">
                <a:tc>
                  <a:txBody>
                    <a:bodyPr/>
                    <a:lstStyle/>
                    <a:p>
                      <a:pPr latinLnBrk="1"/>
                      <a:r>
                        <a:rPr lang="en-US" altLang="ko-KR" sz="1400" b="1">
                          <a:solidFill>
                            <a:schemeClr val="tx1"/>
                          </a:solidFill>
                          <a:latin typeface="Arial" panose="020B0604020202020204" pitchFamily="34" charset="0"/>
                          <a:cs typeface="Arial" panose="020B0604020202020204" pitchFamily="34" charset="0"/>
                        </a:rPr>
                        <a:t>SELCC (proposed)</a:t>
                      </a:r>
                      <a:endParaRPr lang="ko-KR" altLang="en-US" sz="1400" b="1">
                        <a:solidFill>
                          <a:schemeClr val="tx1"/>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latinLnBrk="1"/>
                      <a:r>
                        <a:rPr lang="en-US" altLang="ko-KR" sz="1400" b="1">
                          <a:latin typeface="Arial" panose="020B0604020202020204" pitchFamily="34" charset="0"/>
                          <a:cs typeface="Arial" panose="020B0604020202020204" pitchFamily="34" charset="0"/>
                        </a:rPr>
                        <a:t>O</a:t>
                      </a:r>
                      <a:endParaRPr lang="ko-KR" altLang="en-US" sz="14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latinLnBrk="1"/>
                      <a:r>
                        <a:rPr lang="en-US" altLang="ko-KR" sz="1400" b="1">
                          <a:latin typeface="Arial" panose="020B0604020202020204" pitchFamily="34" charset="0"/>
                          <a:cs typeface="Arial" panose="020B0604020202020204" pitchFamily="34" charset="0"/>
                        </a:rPr>
                        <a:t>O</a:t>
                      </a:r>
                      <a:endParaRPr lang="ko-KR" altLang="en-US" sz="14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latinLnBrk="1"/>
                      <a:r>
                        <a:rPr lang="en-US" altLang="ko-KR" sz="1400" b="1">
                          <a:latin typeface="Arial" panose="020B0604020202020204" pitchFamily="34" charset="0"/>
                          <a:cs typeface="Arial" panose="020B0604020202020204" pitchFamily="34" charset="0"/>
                        </a:rPr>
                        <a:t>O</a:t>
                      </a:r>
                      <a:endParaRPr lang="ko-KR" altLang="en-US" sz="14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latinLnBrk="1"/>
                      <a:r>
                        <a:rPr lang="en-US" altLang="ko-KR" sz="1400" b="1">
                          <a:latin typeface="Arial" panose="020B0604020202020204" pitchFamily="34" charset="0"/>
                          <a:cs typeface="Arial" panose="020B0604020202020204" pitchFamily="34" charset="0"/>
                        </a:rPr>
                        <a:t>O</a:t>
                      </a:r>
                      <a:endParaRPr lang="ko-KR" altLang="en-US" sz="14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b="1">
                          <a:latin typeface="Arial" panose="020B0604020202020204" pitchFamily="34" charset="0"/>
                          <a:cs typeface="Arial" panose="020B0604020202020204" pitchFamily="34" charset="0"/>
                        </a:rPr>
                        <a:t>12.5%</a:t>
                      </a:r>
                      <a:endParaRPr lang="ko-KR" altLang="en-US" sz="14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2681889"/>
                  </a:ext>
                </a:extLst>
              </a:tr>
            </a:tbl>
          </a:graphicData>
        </a:graphic>
      </p:graphicFrame>
      <p:sp>
        <p:nvSpPr>
          <p:cNvPr id="14" name="말풍선: 모서리가 둥근 사각형 13">
            <a:extLst>
              <a:ext uri="{FF2B5EF4-FFF2-40B4-BE49-F238E27FC236}">
                <a16:creationId xmlns:a16="http://schemas.microsoft.com/office/drawing/2014/main" id="{8CAE450C-BFBB-B61D-8B83-3709CE1BB3F1}"/>
              </a:ext>
            </a:extLst>
          </p:cNvPr>
          <p:cNvSpPr/>
          <p:nvPr/>
        </p:nvSpPr>
        <p:spPr>
          <a:xfrm>
            <a:off x="5596467" y="3145367"/>
            <a:ext cx="3386875" cy="828420"/>
          </a:xfrm>
          <a:prstGeom prst="wedgeRoundRectCallout">
            <a:avLst>
              <a:gd name="adj1" fmla="val 13566"/>
              <a:gd name="adj2" fmla="val 74365"/>
              <a:gd name="adj3" fmla="val 16667"/>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600">
                <a:latin typeface="Arial" panose="020B0604020202020204" pitchFamily="34" charset="0"/>
                <a:cs typeface="Arial" panose="020B0604020202020204" pitchFamily="34" charset="0"/>
              </a:rPr>
              <a:t>The only scheme that can correct</a:t>
            </a:r>
          </a:p>
          <a:p>
            <a:pPr algn="ctr"/>
            <a:r>
              <a:rPr lang="en-US" altLang="ko-KR" sz="1600">
                <a:latin typeface="Arial" panose="020B0604020202020204" pitchFamily="34" charset="0"/>
                <a:cs typeface="Arial" panose="020B0604020202020204" pitchFamily="34" charset="0"/>
              </a:rPr>
              <a:t>every single 8LC error with</a:t>
            </a:r>
            <a:br>
              <a:rPr lang="en-US" altLang="ko-KR" sz="1600">
                <a:latin typeface="Arial" panose="020B0604020202020204" pitchFamily="34" charset="0"/>
                <a:cs typeface="Arial" panose="020B0604020202020204" pitchFamily="34" charset="0"/>
              </a:rPr>
            </a:br>
            <a:r>
              <a:rPr lang="en-US" altLang="ko-KR" sz="1600">
                <a:latin typeface="Arial" panose="020B0604020202020204" pitchFamily="34" charset="0"/>
                <a:cs typeface="Arial" panose="020B0604020202020204" pitchFamily="34" charset="0"/>
              </a:rPr>
              <a:t>redundancy ratio of 12.5%!</a:t>
            </a:r>
            <a:endParaRPr lang="ko-KR" altLang="en-US" sz="1600" baseline="300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3128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055F24-9081-FFA2-E499-026511CE7F8E}"/>
              </a:ext>
            </a:extLst>
          </p:cNvPr>
          <p:cNvSpPr txBox="1"/>
          <p:nvPr/>
        </p:nvSpPr>
        <p:spPr>
          <a:xfrm>
            <a:off x="2244525" y="3395503"/>
            <a:ext cx="5370822" cy="830997"/>
          </a:xfrm>
          <a:prstGeom prst="rect">
            <a:avLst/>
          </a:prstGeom>
          <a:noFill/>
        </p:spPr>
        <p:txBody>
          <a:bodyPr wrap="square" rtlCol="0">
            <a:spAutoFit/>
          </a:bodyPr>
          <a:lstStyle/>
          <a:p>
            <a:r>
              <a:rPr lang="en-US" altLang="ko-KR" sz="4800" dirty="0">
                <a:solidFill>
                  <a:schemeClr val="bg1"/>
                </a:solidFill>
                <a:latin typeface="Arial" panose="020B0604020202020204" pitchFamily="34" charset="0"/>
                <a:cs typeface="Arial" panose="020B0604020202020204" pitchFamily="34" charset="0"/>
              </a:rPr>
              <a:t>Evaluation</a:t>
            </a:r>
            <a:endParaRPr lang="ko-KR" altLang="en-US" sz="48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46CFCC-47E8-EA10-E5F1-8A0EE9E50398}"/>
              </a:ext>
            </a:extLst>
          </p:cNvPr>
          <p:cNvSpPr txBox="1"/>
          <p:nvPr/>
        </p:nvSpPr>
        <p:spPr>
          <a:xfrm>
            <a:off x="503894" y="2994662"/>
            <a:ext cx="1611497" cy="1323439"/>
          </a:xfrm>
          <a:prstGeom prst="rect">
            <a:avLst/>
          </a:prstGeom>
          <a:noFill/>
        </p:spPr>
        <p:txBody>
          <a:bodyPr wrap="square" rtlCol="0">
            <a:spAutoFit/>
          </a:bodyPr>
          <a:lstStyle/>
          <a:p>
            <a:pPr algn="ctr"/>
            <a:r>
              <a:rPr lang="en-US" altLang="ko-KR" sz="8000" b="1" dirty="0">
                <a:solidFill>
                  <a:schemeClr val="bg1"/>
                </a:solidFill>
                <a:latin typeface="Arial" panose="020B0604020202020204" pitchFamily="34" charset="0"/>
                <a:cs typeface="Arial" panose="020B0604020202020204" pitchFamily="34" charset="0"/>
              </a:rPr>
              <a:t>03</a:t>
            </a:r>
            <a:endParaRPr lang="ko-KR" altLang="en-US" sz="8000" b="1" dirty="0">
              <a:solidFill>
                <a:schemeClr val="bg1"/>
              </a:solidFill>
              <a:latin typeface="Arial" panose="020B0604020202020204" pitchFamily="34" charset="0"/>
              <a:cs typeface="Arial" panose="020B0604020202020204" pitchFamily="34" charset="0"/>
            </a:endParaRPr>
          </a:p>
        </p:txBody>
      </p:sp>
      <p:sp>
        <p:nvSpPr>
          <p:cNvPr id="12" name="타원 11">
            <a:extLst>
              <a:ext uri="{FF2B5EF4-FFF2-40B4-BE49-F238E27FC236}">
                <a16:creationId xmlns:a16="http://schemas.microsoft.com/office/drawing/2014/main" id="{DC3BC6D0-A8BF-8503-FA37-00FDCEB90334}"/>
              </a:ext>
            </a:extLst>
          </p:cNvPr>
          <p:cNvSpPr/>
          <p:nvPr/>
        </p:nvSpPr>
        <p:spPr>
          <a:xfrm>
            <a:off x="1952828" y="3945736"/>
            <a:ext cx="96252" cy="9689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평행 사변형 1">
            <a:extLst>
              <a:ext uri="{FF2B5EF4-FFF2-40B4-BE49-F238E27FC236}">
                <a16:creationId xmlns:a16="http://schemas.microsoft.com/office/drawing/2014/main" id="{87CEA4F8-093E-E1C6-BD56-4B9098CAA763}"/>
              </a:ext>
            </a:extLst>
          </p:cNvPr>
          <p:cNvSpPr/>
          <p:nvPr/>
        </p:nvSpPr>
        <p:spPr>
          <a:xfrm rot="5400000" flipV="1">
            <a:off x="3834796" y="-3871517"/>
            <a:ext cx="1474403" cy="9144004"/>
          </a:xfrm>
          <a:prstGeom prst="parallelogram">
            <a:avLst>
              <a:gd name="adj" fmla="val 63514"/>
            </a:avLst>
          </a:prstGeom>
          <a:solidFill>
            <a:srgbClr val="2E75B6"/>
          </a:solidFill>
          <a:ln>
            <a:solidFill>
              <a:srgbClr val="2E75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각 삼각형 2">
            <a:extLst>
              <a:ext uri="{FF2B5EF4-FFF2-40B4-BE49-F238E27FC236}">
                <a16:creationId xmlns:a16="http://schemas.microsoft.com/office/drawing/2014/main" id="{5EB236CE-7E62-E4C4-E723-843770BA3EB0}"/>
              </a:ext>
            </a:extLst>
          </p:cNvPr>
          <p:cNvSpPr/>
          <p:nvPr/>
        </p:nvSpPr>
        <p:spPr>
          <a:xfrm rot="10800000" flipH="1">
            <a:off x="0" y="431845"/>
            <a:ext cx="9144000" cy="654012"/>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69E96DA7-7984-9D44-CDA6-A7B2991B4D28}"/>
              </a:ext>
            </a:extLst>
          </p:cNvPr>
          <p:cNvSpPr/>
          <p:nvPr/>
        </p:nvSpPr>
        <p:spPr>
          <a:xfrm>
            <a:off x="-3" y="0"/>
            <a:ext cx="9144000" cy="431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61107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a:t>Evaluation metrics</a:t>
            </a:r>
          </a:p>
          <a:p>
            <a:pPr lvl="1">
              <a:lnSpc>
                <a:spcPct val="100000"/>
              </a:lnSpc>
              <a:buFont typeface="Wingdings" panose="05000000000000000000" pitchFamily="2" charset="2"/>
              <a:buChar char="§"/>
            </a:pPr>
            <a:r>
              <a:rPr lang="en-US" altLang="ko-KR" sz="1600" b="0"/>
              <a:t>Reliability</a:t>
            </a:r>
          </a:p>
          <a:p>
            <a:pPr lvl="1">
              <a:lnSpc>
                <a:spcPct val="100000"/>
              </a:lnSpc>
              <a:buFont typeface="Wingdings" panose="05000000000000000000" pitchFamily="2" charset="2"/>
              <a:buChar char="§"/>
            </a:pPr>
            <a:r>
              <a:rPr lang="en-US" altLang="ko-KR" sz="1600" b="0"/>
              <a:t>Endurance</a:t>
            </a:r>
          </a:p>
          <a:p>
            <a:pPr lvl="1">
              <a:lnSpc>
                <a:spcPct val="100000"/>
              </a:lnSpc>
              <a:buFont typeface="Wingdings" panose="05000000000000000000" pitchFamily="2" charset="2"/>
              <a:buChar char="§"/>
            </a:pPr>
            <a:r>
              <a:rPr lang="en-US" altLang="ko-KR" sz="1600" b="0"/>
              <a:t>Hardware overheads</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Evaluation</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23</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spTree>
    <p:extLst>
      <p:ext uri="{BB962C8B-B14F-4D97-AF65-F5344CB8AC3E}">
        <p14:creationId xmlns:p14="http://schemas.microsoft.com/office/powerpoint/2010/main" val="1945015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a:t>Methodology</a:t>
            </a:r>
          </a:p>
          <a:p>
            <a:pPr lvl="1">
              <a:lnSpc>
                <a:spcPct val="100000"/>
              </a:lnSpc>
              <a:buFont typeface="Wingdings" panose="05000000000000000000" pitchFamily="2" charset="2"/>
              <a:buChar char="§"/>
            </a:pPr>
            <a:r>
              <a:rPr lang="en-US" altLang="ko-KR" sz="1600" b="0"/>
              <a:t>Injects errors at random positions within a 72-bit word (64-bit data + 8-bit redundancy)</a:t>
            </a:r>
          </a:p>
          <a:p>
            <a:pPr lvl="1">
              <a:lnSpc>
                <a:spcPct val="100000"/>
              </a:lnSpc>
              <a:buFont typeface="Wingdings" panose="05000000000000000000" pitchFamily="2" charset="2"/>
              <a:buChar char="§"/>
            </a:pPr>
            <a:r>
              <a:rPr lang="en-US" altLang="ko-KR" sz="1600" b="0"/>
              <a:t>The simulation introduces either a </a:t>
            </a:r>
            <a:r>
              <a:rPr lang="en-US" altLang="ko-KR" sz="1600"/>
              <a:t>single-cell error </a:t>
            </a:r>
            <a:r>
              <a:rPr lang="en-US" altLang="ko-KR" sz="1600" b="0"/>
              <a:t>or </a:t>
            </a:r>
            <a:r>
              <a:rPr lang="en-US" altLang="ko-KR" sz="1600"/>
              <a:t>a double-cell error</a:t>
            </a:r>
            <a:r>
              <a:rPr lang="en-US" altLang="ko-KR" sz="1600" b="0"/>
              <a:t>.</a:t>
            </a:r>
          </a:p>
          <a:p>
            <a:pPr lvl="2">
              <a:lnSpc>
                <a:spcPct val="100000"/>
              </a:lnSpc>
              <a:buFont typeface="Wingdings" panose="05000000000000000000" pitchFamily="2" charset="2"/>
              <a:buChar char="§"/>
            </a:pPr>
            <a:r>
              <a:rPr lang="en-US" altLang="ko-KR" sz="1600" b="0"/>
              <a:t>Note that the number of error bits is up to 3 in each cell.</a:t>
            </a:r>
          </a:p>
          <a:p>
            <a:pPr lvl="1">
              <a:lnSpc>
                <a:spcPct val="100000"/>
              </a:lnSpc>
              <a:buFont typeface="Wingdings" panose="05000000000000000000" pitchFamily="2" charset="2"/>
              <a:buChar char="§"/>
            </a:pPr>
            <a:r>
              <a:rPr lang="en-US" altLang="ko-KR" sz="1600" b="0"/>
              <a:t>Each error scenario underwent 1 million simulation iterations.</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Evaluation - Reliability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24</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spTree>
    <p:extLst>
      <p:ext uri="{BB962C8B-B14F-4D97-AF65-F5344CB8AC3E}">
        <p14:creationId xmlns:p14="http://schemas.microsoft.com/office/powerpoint/2010/main" val="889778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a:t>Correction capabilities (higher is better) against </a:t>
            </a:r>
            <a:r>
              <a:rPr lang="en-US" altLang="ko-KR" sz="1800"/>
              <a:t>single 8LC errors</a:t>
            </a:r>
            <a:r>
              <a:rPr lang="en-US" altLang="ko-KR" sz="1800" b="0"/>
              <a:t>.</a:t>
            </a:r>
          </a:p>
          <a:p>
            <a:pPr lvl="1">
              <a:lnSpc>
                <a:spcPct val="100000"/>
              </a:lnSpc>
              <a:buFont typeface="Wingdings" panose="05000000000000000000" pitchFamily="2" charset="2"/>
              <a:buChar char="§"/>
            </a:pPr>
            <a:r>
              <a:rPr lang="en-US" altLang="ko-KR" sz="1600" b="0"/>
              <a:t>Silent data corruption (SDC) probabilities (lower is better) are noted in parenthesis.</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Evaluation - Reliability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25</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graphicFrame>
        <p:nvGraphicFramePr>
          <p:cNvPr id="7" name="표 6">
            <a:extLst>
              <a:ext uri="{FF2B5EF4-FFF2-40B4-BE49-F238E27FC236}">
                <a16:creationId xmlns:a16="http://schemas.microsoft.com/office/drawing/2014/main" id="{A09247EF-A399-34D9-E1FB-6CC5A05B9FD2}"/>
              </a:ext>
            </a:extLst>
          </p:cNvPr>
          <p:cNvGraphicFramePr>
            <a:graphicFrameLocks noGrp="1"/>
          </p:cNvGraphicFramePr>
          <p:nvPr>
            <p:extLst>
              <p:ext uri="{D42A27DB-BD31-4B8C-83A1-F6EECF244321}">
                <p14:modId xmlns:p14="http://schemas.microsoft.com/office/powerpoint/2010/main" val="1112621518"/>
              </p:ext>
            </p:extLst>
          </p:nvPr>
        </p:nvGraphicFramePr>
        <p:xfrm>
          <a:off x="596518" y="1826049"/>
          <a:ext cx="7950963" cy="1788160"/>
        </p:xfrm>
        <a:graphic>
          <a:graphicData uri="http://schemas.openxmlformats.org/drawingml/2006/table">
            <a:tbl>
              <a:tblPr firstRow="1" bandRow="1">
                <a:tableStyleId>{5940675A-B579-460E-94D1-54222C63F5DA}</a:tableStyleId>
              </a:tblPr>
              <a:tblGrid>
                <a:gridCol w="1192213">
                  <a:extLst>
                    <a:ext uri="{9D8B030D-6E8A-4147-A177-3AD203B41FA5}">
                      <a16:colId xmlns:a16="http://schemas.microsoft.com/office/drawing/2014/main" val="1204472738"/>
                    </a:ext>
                  </a:extLst>
                </a:gridCol>
                <a:gridCol w="1033780">
                  <a:extLst>
                    <a:ext uri="{9D8B030D-6E8A-4147-A177-3AD203B41FA5}">
                      <a16:colId xmlns:a16="http://schemas.microsoft.com/office/drawing/2014/main" val="3889601911"/>
                    </a:ext>
                  </a:extLst>
                </a:gridCol>
                <a:gridCol w="1602105">
                  <a:extLst>
                    <a:ext uri="{9D8B030D-6E8A-4147-A177-3AD203B41FA5}">
                      <a16:colId xmlns:a16="http://schemas.microsoft.com/office/drawing/2014/main" val="3473387495"/>
                    </a:ext>
                  </a:extLst>
                </a:gridCol>
                <a:gridCol w="1673035">
                  <a:extLst>
                    <a:ext uri="{9D8B030D-6E8A-4147-A177-3AD203B41FA5}">
                      <a16:colId xmlns:a16="http://schemas.microsoft.com/office/drawing/2014/main" val="3616162248"/>
                    </a:ext>
                  </a:extLst>
                </a:gridCol>
                <a:gridCol w="1257617">
                  <a:extLst>
                    <a:ext uri="{9D8B030D-6E8A-4147-A177-3AD203B41FA5}">
                      <a16:colId xmlns:a16="http://schemas.microsoft.com/office/drawing/2014/main" val="1362790664"/>
                    </a:ext>
                  </a:extLst>
                </a:gridCol>
                <a:gridCol w="1192213">
                  <a:extLst>
                    <a:ext uri="{9D8B030D-6E8A-4147-A177-3AD203B41FA5}">
                      <a16:colId xmlns:a16="http://schemas.microsoft.com/office/drawing/2014/main" val="1858989923"/>
                    </a:ext>
                  </a:extLst>
                </a:gridCol>
              </a:tblGrid>
              <a:tr h="675640">
                <a:tc>
                  <a:txBody>
                    <a:bodyPr/>
                    <a:lstStyle/>
                    <a:p>
                      <a:pPr algn="l" latinLnBrk="1"/>
                      <a:r>
                        <a:rPr lang="en-US" altLang="ko-KR" sz="1400">
                          <a:latin typeface="Arial" panose="020B0604020202020204" pitchFamily="34" charset="0"/>
                          <a:cs typeface="Arial" panose="020B0604020202020204" pitchFamily="34" charset="0"/>
                        </a:rPr>
                        <a:t>Error scenario</a:t>
                      </a:r>
                      <a:endParaRPr lang="ko-KR" altLang="en-US" sz="1400">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SEC-DED</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SEC-DAEC</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SEC-DAEC-TAEC</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IP-DAEC</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b="1">
                          <a:latin typeface="Arial" panose="020B0604020202020204" pitchFamily="34" charset="0"/>
                          <a:cs typeface="Arial" panose="020B0604020202020204" pitchFamily="34" charset="0"/>
                        </a:rPr>
                        <a:t>SELCC</a:t>
                      </a:r>
                      <a:endParaRPr lang="ko-KR" altLang="en-US" sz="14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52370045"/>
                  </a:ext>
                </a:extLst>
              </a:tr>
              <a:tr h="370840">
                <a:tc>
                  <a:txBody>
                    <a:bodyPr/>
                    <a:lstStyle/>
                    <a:p>
                      <a:pPr algn="l" latinLnBrk="1"/>
                      <a:r>
                        <a:rPr lang="en-US" altLang="ko-KR" sz="1400">
                          <a:latin typeface="Arial" panose="020B0604020202020204" pitchFamily="34" charset="0"/>
                          <a:cs typeface="Arial" panose="020B0604020202020204" pitchFamily="34" charset="0"/>
                        </a:rPr>
                        <a:t>Single error</a:t>
                      </a:r>
                      <a:endParaRPr lang="ko-KR" altLang="en-US" sz="1400">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gridSpan="3">
                  <a:txBody>
                    <a:bodyPr/>
                    <a:lstStyle/>
                    <a:p>
                      <a:pPr algn="ctr" latinLnBrk="1"/>
                      <a:r>
                        <a:rPr lang="en-US" altLang="ko-KR" sz="1400">
                          <a:latin typeface="Arial" panose="020B0604020202020204" pitchFamily="34" charset="0"/>
                          <a:cs typeface="Arial" panose="020B0604020202020204" pitchFamily="34" charset="0"/>
                        </a:rPr>
                        <a:t>100% (0%)</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pPr algn="ctr" latinLnBrk="1"/>
                      <a:endParaRPr lang="ko-KR" altLang="en-US" sz="1400">
                        <a:latin typeface="Arial" panose="020B0604020202020204" pitchFamily="34" charset="0"/>
                        <a:cs typeface="Arial" panose="020B0604020202020204" pitchFamily="34" charset="0"/>
                      </a:endParaRPr>
                    </a:p>
                  </a:txBody>
                  <a:tcPr anchor="ctr"/>
                </a:tc>
                <a:tc hMerge="1">
                  <a:txBody>
                    <a:bodyPr/>
                    <a:lstStyle/>
                    <a:p>
                      <a:pPr algn="ctr" latinLnBrk="1"/>
                      <a:endParaRPr lang="ko-KR" altLang="en-US" sz="1400">
                        <a:latin typeface="Arial" panose="020B0604020202020204" pitchFamily="34" charset="0"/>
                        <a:cs typeface="Arial" panose="020B0604020202020204" pitchFamily="34" charset="0"/>
                      </a:endParaRPr>
                    </a:p>
                  </a:txBody>
                  <a:tcPr anchor="ctr"/>
                </a:tc>
                <a:tc>
                  <a:txBody>
                    <a:bodyPr/>
                    <a:lstStyle/>
                    <a:p>
                      <a:pPr algn="ctr" latinLnBrk="1"/>
                      <a:r>
                        <a:rPr lang="en-US" altLang="ko-KR" sz="1400">
                          <a:latin typeface="Arial" panose="020B0604020202020204" pitchFamily="34" charset="0"/>
                          <a:cs typeface="Arial" panose="020B0604020202020204" pitchFamily="34" charset="0"/>
                        </a:rPr>
                        <a:t>67.97% (0%)</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latinLnBrk="1"/>
                      <a:r>
                        <a:rPr lang="en-US" altLang="ko-KR" sz="1400" b="1">
                          <a:latin typeface="Arial" panose="020B0604020202020204" pitchFamily="34" charset="0"/>
                          <a:cs typeface="Arial" panose="020B0604020202020204" pitchFamily="34" charset="0"/>
                        </a:rPr>
                        <a:t>100% (0%)</a:t>
                      </a:r>
                      <a:endParaRPr lang="ko-KR" altLang="en-US" sz="14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37244892"/>
                  </a:ext>
                </a:extLst>
              </a:tr>
              <a:tr h="370840">
                <a:tc>
                  <a:txBody>
                    <a:bodyPr/>
                    <a:lstStyle/>
                    <a:p>
                      <a:pPr algn="l" latinLnBrk="1"/>
                      <a:r>
                        <a:rPr lang="en-US" altLang="ko-KR" sz="1400">
                          <a:latin typeface="Arial" panose="020B0604020202020204" pitchFamily="34" charset="0"/>
                          <a:cs typeface="Arial" panose="020B0604020202020204" pitchFamily="34" charset="0"/>
                        </a:rPr>
                        <a:t>Double error</a:t>
                      </a:r>
                      <a:endParaRPr lang="ko-KR" altLang="en-US" sz="1400">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pPr algn="ctr" latinLnBrk="1"/>
                      <a:r>
                        <a:rPr lang="en-US" altLang="ko-KR" sz="1400">
                          <a:latin typeface="Arial" panose="020B0604020202020204" pitchFamily="34" charset="0"/>
                          <a:cs typeface="Arial" panose="020B0604020202020204" pitchFamily="34" charset="0"/>
                        </a:rPr>
                        <a:t>0% (0%)</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tcPr>
                </a:tc>
                <a:tc>
                  <a:txBody>
                    <a:bodyPr/>
                    <a:lstStyle/>
                    <a:p>
                      <a:pPr algn="ctr" latinLnBrk="1"/>
                      <a:r>
                        <a:rPr lang="en-US" altLang="ko-KR" sz="1400">
                          <a:latin typeface="Arial" panose="020B0604020202020204" pitchFamily="34" charset="0"/>
                          <a:cs typeface="Arial" panose="020B0604020202020204" pitchFamily="34" charset="0"/>
                        </a:rPr>
                        <a:t>66.69% (16.69%)</a:t>
                      </a:r>
                      <a:endParaRPr lang="ko-KR" altLang="en-US" sz="1400">
                        <a:latin typeface="Arial" panose="020B0604020202020204" pitchFamily="34" charset="0"/>
                        <a:cs typeface="Arial" panose="020B0604020202020204" pitchFamily="34" charset="0"/>
                      </a:endParaRPr>
                    </a:p>
                  </a:txBody>
                  <a:tcPr anchor="ctr"/>
                </a:tc>
                <a:tc>
                  <a:txBody>
                    <a:bodyPr/>
                    <a:lstStyle/>
                    <a:p>
                      <a:pPr algn="ctr" latinLnBrk="1"/>
                      <a:r>
                        <a:rPr lang="en-US" altLang="ko-KR" sz="1400">
                          <a:latin typeface="Arial" panose="020B0604020202020204" pitchFamily="34" charset="0"/>
                          <a:cs typeface="Arial" panose="020B0604020202020204" pitchFamily="34" charset="0"/>
                        </a:rPr>
                        <a:t>66.63% (29.21%)</a:t>
                      </a:r>
                      <a:endParaRPr lang="ko-KR" altLang="en-US" sz="1400">
                        <a:latin typeface="Arial" panose="020B0604020202020204" pitchFamily="34" charset="0"/>
                        <a:cs typeface="Arial" panose="020B0604020202020204" pitchFamily="34" charset="0"/>
                      </a:endParaRPr>
                    </a:p>
                  </a:txBody>
                  <a:tcPr anchor="ctr"/>
                </a:tc>
                <a:tc>
                  <a:txBody>
                    <a:bodyPr/>
                    <a:lstStyle/>
                    <a:p>
                      <a:pPr algn="ctr" latinLnBrk="1"/>
                      <a:r>
                        <a:rPr lang="en-US" altLang="ko-KR" sz="1400">
                          <a:latin typeface="Arial" panose="020B0604020202020204" pitchFamily="34" charset="0"/>
                          <a:cs typeface="Arial" panose="020B0604020202020204" pitchFamily="34" charset="0"/>
                        </a:rPr>
                        <a:t>100% (0%)</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100% (0%)</a:t>
                      </a:r>
                      <a:endParaRPr kumimoji="0" lang="ko-KR" altLang="en-US"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2763800911"/>
                  </a:ext>
                </a:extLst>
              </a:tr>
              <a:tr h="370840">
                <a:tc>
                  <a:txBody>
                    <a:bodyPr/>
                    <a:lstStyle/>
                    <a:p>
                      <a:pPr algn="l" latinLnBrk="1"/>
                      <a:r>
                        <a:rPr lang="en-US" altLang="ko-KR" sz="1400">
                          <a:latin typeface="Arial" panose="020B0604020202020204" pitchFamily="34" charset="0"/>
                          <a:cs typeface="Arial" panose="020B0604020202020204" pitchFamily="34" charset="0"/>
                        </a:rPr>
                        <a:t>Triple error</a:t>
                      </a:r>
                      <a:endParaRPr lang="ko-KR" altLang="en-US" sz="1400">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a:latin typeface="Arial" panose="020B0604020202020204" pitchFamily="34" charset="0"/>
                          <a:cs typeface="Arial" panose="020B0604020202020204" pitchFamily="34" charset="0"/>
                        </a:rPr>
                        <a:t>0% (0%)</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0% (66.2%)</a:t>
                      </a:r>
                      <a:endParaRPr lang="ko-KR" altLang="en-US" sz="1400">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tcPr>
                </a:tc>
                <a:tc gridSpan="2">
                  <a:txBody>
                    <a:bodyPr/>
                    <a:lstStyle/>
                    <a:p>
                      <a:pPr algn="ctr" latinLnBrk="1"/>
                      <a:r>
                        <a:rPr lang="en-US" altLang="ko-KR" sz="1400">
                          <a:latin typeface="Arial" panose="020B0604020202020204" pitchFamily="34" charset="0"/>
                          <a:cs typeface="Arial" panose="020B0604020202020204" pitchFamily="34" charset="0"/>
                        </a:rPr>
                        <a:t>100% (0%)</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hMerge="1">
                  <a:txBody>
                    <a:bodyPr/>
                    <a:lstStyle/>
                    <a:p>
                      <a:pPr algn="ctr" latinLnBrk="1"/>
                      <a:endParaRPr lang="ko-KR" altLang="en-US" sz="1400">
                        <a:latin typeface="Arial" panose="020B0604020202020204" pitchFamily="34" charset="0"/>
                        <a:cs typeface="Arial" panose="020B0604020202020204" pitchFamily="34" charset="0"/>
                      </a:endParaRPr>
                    </a:p>
                  </a:txBody>
                  <a:tcPr anchor="ct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100% (0%)</a:t>
                      </a:r>
                      <a:endParaRPr kumimoji="0" lang="ko-KR" altLang="en-US"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759095"/>
                  </a:ext>
                </a:extLst>
              </a:tr>
            </a:tbl>
          </a:graphicData>
        </a:graphic>
      </p:graphicFrame>
      <p:sp>
        <p:nvSpPr>
          <p:cNvPr id="10" name="말풍선: 모서리가 둥근 사각형 9">
            <a:extLst>
              <a:ext uri="{FF2B5EF4-FFF2-40B4-BE49-F238E27FC236}">
                <a16:creationId xmlns:a16="http://schemas.microsoft.com/office/drawing/2014/main" id="{F30C5B83-6A26-A6F9-C3D9-539C0B4D8A8B}"/>
              </a:ext>
            </a:extLst>
          </p:cNvPr>
          <p:cNvSpPr/>
          <p:nvPr/>
        </p:nvSpPr>
        <p:spPr>
          <a:xfrm>
            <a:off x="4240716" y="3958026"/>
            <a:ext cx="4434466" cy="635141"/>
          </a:xfrm>
          <a:prstGeom prst="wedgeRoundRectCallout">
            <a:avLst>
              <a:gd name="adj1" fmla="val 33314"/>
              <a:gd name="adj2" fmla="val -96603"/>
              <a:gd name="adj3" fmla="val 16667"/>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600" b="1" dirty="0">
                <a:latin typeface="Arial" panose="020B0604020202020204" pitchFamily="34" charset="0"/>
                <a:cs typeface="Arial" panose="020B0604020202020204" pitchFamily="34" charset="0"/>
              </a:rPr>
              <a:t>SELCC</a:t>
            </a:r>
            <a:r>
              <a:rPr lang="en-US" altLang="ko-KR" sz="1600" dirty="0">
                <a:latin typeface="Arial" panose="020B0604020202020204" pitchFamily="34" charset="0"/>
                <a:cs typeface="Arial" panose="020B0604020202020204" pitchFamily="34" charset="0"/>
              </a:rPr>
              <a:t> provides</a:t>
            </a:r>
            <a:r>
              <a:rPr lang="en-US" altLang="ko-KR" sz="1600" b="1" dirty="0">
                <a:latin typeface="Arial" panose="020B0604020202020204" pitchFamily="34" charset="0"/>
                <a:cs typeface="Arial" panose="020B0604020202020204" pitchFamily="34" charset="0"/>
              </a:rPr>
              <a:t> 100% </a:t>
            </a:r>
            <a:r>
              <a:rPr lang="en-US" altLang="ko-KR" sz="1600" dirty="0">
                <a:latin typeface="Arial" panose="020B0604020202020204" pitchFamily="34" charset="0"/>
                <a:cs typeface="Arial" panose="020B0604020202020204" pitchFamily="34" charset="0"/>
              </a:rPr>
              <a:t>correction capability &amp;</a:t>
            </a:r>
          </a:p>
          <a:p>
            <a:pPr algn="ctr"/>
            <a:r>
              <a:rPr lang="en-US" altLang="ko-KR" sz="1600" b="1" dirty="0">
                <a:latin typeface="Arial" panose="020B0604020202020204" pitchFamily="34" charset="0"/>
                <a:cs typeface="Arial" panose="020B0604020202020204" pitchFamily="34" charset="0"/>
              </a:rPr>
              <a:t>0%</a:t>
            </a:r>
            <a:r>
              <a:rPr lang="en-US" altLang="ko-KR" sz="1600" dirty="0">
                <a:latin typeface="Arial" panose="020B0604020202020204" pitchFamily="34" charset="0"/>
                <a:cs typeface="Arial" panose="020B0604020202020204" pitchFamily="34" charset="0"/>
              </a:rPr>
              <a:t> SDC probability at every error scenario.</a:t>
            </a:r>
            <a:endParaRPr lang="ko-KR" altLang="en-US"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9433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a:t>Silent data corruption (SDC) probabilities (lower is better) against </a:t>
            </a:r>
            <a:br>
              <a:rPr lang="en-US" altLang="ko-KR" sz="1800" b="0"/>
            </a:br>
            <a:r>
              <a:rPr lang="en-US" altLang="ko-KR" sz="1800"/>
              <a:t>double 8LC errors</a:t>
            </a:r>
            <a:r>
              <a:rPr lang="en-US" altLang="ko-KR" sz="1800" b="0"/>
              <a:t>.</a:t>
            </a:r>
          </a:p>
          <a:p>
            <a:pPr lvl="1">
              <a:lnSpc>
                <a:spcPct val="100000"/>
              </a:lnSpc>
              <a:buFont typeface="Wingdings" panose="05000000000000000000" pitchFamily="2" charset="2"/>
              <a:buChar char="§"/>
            </a:pPr>
            <a:r>
              <a:rPr lang="en-US" altLang="ko-KR" sz="1600" b="0"/>
              <a:t>The portion of correctable errors is either zero or negligible.</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Evaluation - Reliability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26</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graphicFrame>
        <p:nvGraphicFramePr>
          <p:cNvPr id="7" name="표 6">
            <a:extLst>
              <a:ext uri="{FF2B5EF4-FFF2-40B4-BE49-F238E27FC236}">
                <a16:creationId xmlns:a16="http://schemas.microsoft.com/office/drawing/2014/main" id="{A09247EF-A399-34D9-E1FB-6CC5A05B9FD2}"/>
              </a:ext>
            </a:extLst>
          </p:cNvPr>
          <p:cNvGraphicFramePr>
            <a:graphicFrameLocks noGrp="1"/>
          </p:cNvGraphicFramePr>
          <p:nvPr>
            <p:extLst>
              <p:ext uri="{D42A27DB-BD31-4B8C-83A1-F6EECF244321}">
                <p14:modId xmlns:p14="http://schemas.microsoft.com/office/powerpoint/2010/main" val="465512187"/>
              </p:ext>
            </p:extLst>
          </p:nvPr>
        </p:nvGraphicFramePr>
        <p:xfrm>
          <a:off x="336499" y="2062765"/>
          <a:ext cx="8471003" cy="2230120"/>
        </p:xfrm>
        <a:graphic>
          <a:graphicData uri="http://schemas.openxmlformats.org/drawingml/2006/table">
            <a:tbl>
              <a:tblPr firstRow="1" bandRow="1">
                <a:tableStyleId>{5940675A-B579-460E-94D1-54222C63F5DA}</a:tableStyleId>
              </a:tblPr>
              <a:tblGrid>
                <a:gridCol w="1352601">
                  <a:extLst>
                    <a:ext uri="{9D8B030D-6E8A-4147-A177-3AD203B41FA5}">
                      <a16:colId xmlns:a16="http://schemas.microsoft.com/office/drawing/2014/main" val="1204472738"/>
                    </a:ext>
                  </a:extLst>
                </a:gridCol>
                <a:gridCol w="1018986">
                  <a:extLst>
                    <a:ext uri="{9D8B030D-6E8A-4147-A177-3AD203B41FA5}">
                      <a16:colId xmlns:a16="http://schemas.microsoft.com/office/drawing/2014/main" val="3889601911"/>
                    </a:ext>
                  </a:extLst>
                </a:gridCol>
                <a:gridCol w="1706891">
                  <a:extLst>
                    <a:ext uri="{9D8B030D-6E8A-4147-A177-3AD203B41FA5}">
                      <a16:colId xmlns:a16="http://schemas.microsoft.com/office/drawing/2014/main" val="3473387495"/>
                    </a:ext>
                  </a:extLst>
                </a:gridCol>
                <a:gridCol w="1782461">
                  <a:extLst>
                    <a:ext uri="{9D8B030D-6E8A-4147-A177-3AD203B41FA5}">
                      <a16:colId xmlns:a16="http://schemas.microsoft.com/office/drawing/2014/main" val="3616162248"/>
                    </a:ext>
                  </a:extLst>
                </a:gridCol>
                <a:gridCol w="1339873">
                  <a:extLst>
                    <a:ext uri="{9D8B030D-6E8A-4147-A177-3AD203B41FA5}">
                      <a16:colId xmlns:a16="http://schemas.microsoft.com/office/drawing/2014/main" val="1362790664"/>
                    </a:ext>
                  </a:extLst>
                </a:gridCol>
                <a:gridCol w="1270191">
                  <a:extLst>
                    <a:ext uri="{9D8B030D-6E8A-4147-A177-3AD203B41FA5}">
                      <a16:colId xmlns:a16="http://schemas.microsoft.com/office/drawing/2014/main" val="1858989923"/>
                    </a:ext>
                  </a:extLst>
                </a:gridCol>
              </a:tblGrid>
              <a:tr h="675640">
                <a:tc>
                  <a:txBody>
                    <a:bodyPr/>
                    <a:lstStyle/>
                    <a:p>
                      <a:pPr algn="l" latinLnBrk="1"/>
                      <a:r>
                        <a:rPr lang="en-US" altLang="ko-KR" sz="1400">
                          <a:latin typeface="Arial" panose="020B0604020202020204" pitchFamily="34" charset="0"/>
                          <a:cs typeface="Arial" panose="020B0604020202020204" pitchFamily="34" charset="0"/>
                        </a:rPr>
                        <a:t>Error scenario</a:t>
                      </a:r>
                      <a:endParaRPr lang="ko-KR" altLang="en-US" sz="1400">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SEC-DED</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SEC-DAEC</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SEC-DAEC-TAEC</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IP-DAEC</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b="1">
                          <a:latin typeface="Arial" panose="020B0604020202020204" pitchFamily="34" charset="0"/>
                          <a:cs typeface="Arial" panose="020B0604020202020204" pitchFamily="34" charset="0"/>
                        </a:rPr>
                        <a:t>SELCC</a:t>
                      </a:r>
                      <a:endParaRPr lang="ko-KR" altLang="en-US" sz="14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52370045"/>
                  </a:ext>
                </a:extLst>
              </a:tr>
              <a:tr h="370840">
                <a:tc>
                  <a:txBody>
                    <a:bodyPr/>
                    <a:lstStyle/>
                    <a:p>
                      <a:pPr algn="l" latinLnBrk="1"/>
                      <a:r>
                        <a:rPr lang="en-US" altLang="ko-KR" sz="1400">
                          <a:latin typeface="Arial" panose="020B0604020202020204" pitchFamily="34" charset="0"/>
                          <a:cs typeface="Arial" panose="020B0604020202020204" pitchFamily="34" charset="0"/>
                        </a:rPr>
                        <a:t>Single error + Single error</a:t>
                      </a:r>
                      <a:endParaRPr lang="ko-KR" altLang="en-US" sz="1400">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0%</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54.19%</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83.91%</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81.32%</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latinLnBrk="1"/>
                      <a:r>
                        <a:rPr lang="en-US" altLang="ko-KR" sz="1400" b="1">
                          <a:latin typeface="Arial" panose="020B0604020202020204" pitchFamily="34" charset="0"/>
                          <a:cs typeface="Arial" panose="020B0604020202020204" pitchFamily="34" charset="0"/>
                        </a:rPr>
                        <a:t>65.48%</a:t>
                      </a:r>
                      <a:endParaRPr lang="ko-KR" altLang="en-US" sz="14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37244892"/>
                  </a:ext>
                </a:extLst>
              </a:tr>
              <a:tr h="370840">
                <a:tc>
                  <a:txBody>
                    <a:bodyPr/>
                    <a:lstStyle/>
                    <a:p>
                      <a:pPr algn="l" latinLnBrk="1"/>
                      <a:r>
                        <a:rPr lang="en-US" altLang="ko-KR" sz="1400">
                          <a:latin typeface="Arial" panose="020B0604020202020204" pitchFamily="34" charset="0"/>
                          <a:cs typeface="Arial" panose="020B0604020202020204" pitchFamily="34" charset="0"/>
                        </a:rPr>
                        <a:t>Single error +</a:t>
                      </a:r>
                      <a:r>
                        <a:rPr lang="ko-KR" altLang="en-US" sz="1400">
                          <a:latin typeface="Arial" panose="020B0604020202020204" pitchFamily="34" charset="0"/>
                          <a:cs typeface="Arial" panose="020B0604020202020204" pitchFamily="34" charset="0"/>
                        </a:rPr>
                        <a:t> </a:t>
                      </a:r>
                      <a:r>
                        <a:rPr lang="en-US" altLang="ko-KR" sz="1400">
                          <a:latin typeface="Arial" panose="020B0604020202020204" pitchFamily="34" charset="0"/>
                          <a:cs typeface="Arial" panose="020B0604020202020204" pitchFamily="34" charset="0"/>
                        </a:rPr>
                        <a:t>Triple error</a:t>
                      </a: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pPr algn="ctr" latinLnBrk="1"/>
                      <a:r>
                        <a:rPr lang="en-US" altLang="ko-KR" sz="1400">
                          <a:latin typeface="Arial" panose="020B0604020202020204" pitchFamily="34" charset="0"/>
                          <a:cs typeface="Arial" panose="020B0604020202020204" pitchFamily="34" charset="0"/>
                        </a:rPr>
                        <a:t>0%</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tcPr>
                </a:tc>
                <a:tc>
                  <a:txBody>
                    <a:bodyPr/>
                    <a:lstStyle/>
                    <a:p>
                      <a:pPr algn="ctr" latinLnBrk="1"/>
                      <a:r>
                        <a:rPr lang="en-US" altLang="ko-KR" sz="1400">
                          <a:latin typeface="Arial" panose="020B0604020202020204" pitchFamily="34" charset="0"/>
                          <a:cs typeface="Arial" panose="020B0604020202020204" pitchFamily="34" charset="0"/>
                        </a:rPr>
                        <a:t>55.63%</a:t>
                      </a:r>
                      <a:endParaRPr lang="ko-KR" altLang="en-US" sz="1400">
                        <a:latin typeface="Arial" panose="020B0604020202020204" pitchFamily="34" charset="0"/>
                        <a:cs typeface="Arial" panose="020B0604020202020204" pitchFamily="34" charset="0"/>
                      </a:endParaRPr>
                    </a:p>
                  </a:txBody>
                  <a:tcPr anchor="ctr"/>
                </a:tc>
                <a:tc>
                  <a:txBody>
                    <a:bodyPr/>
                    <a:lstStyle/>
                    <a:p>
                      <a:pPr algn="ctr" latinLnBrk="1"/>
                      <a:r>
                        <a:rPr lang="en-US" altLang="ko-KR" sz="1400">
                          <a:latin typeface="Arial" panose="020B0604020202020204" pitchFamily="34" charset="0"/>
                          <a:cs typeface="Arial" panose="020B0604020202020204" pitchFamily="34" charset="0"/>
                        </a:rPr>
                        <a:t>83.67%</a:t>
                      </a:r>
                      <a:endParaRPr lang="ko-KR" altLang="en-US" sz="1400">
                        <a:latin typeface="Arial" panose="020B0604020202020204" pitchFamily="34" charset="0"/>
                        <a:cs typeface="Arial" panose="020B0604020202020204" pitchFamily="34" charset="0"/>
                      </a:endParaRPr>
                    </a:p>
                  </a:txBody>
                  <a:tcPr anchor="ctr"/>
                </a:tc>
                <a:tc>
                  <a:txBody>
                    <a:bodyPr/>
                    <a:lstStyle/>
                    <a:p>
                      <a:pPr algn="ctr" latinLnBrk="1"/>
                      <a:r>
                        <a:rPr lang="en-US" altLang="ko-KR" sz="1400">
                          <a:latin typeface="Arial" panose="020B0604020202020204" pitchFamily="34" charset="0"/>
                          <a:cs typeface="Arial" panose="020B0604020202020204" pitchFamily="34" charset="0"/>
                        </a:rPr>
                        <a:t>71.74%</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66.85%</a:t>
                      </a:r>
                      <a:endParaRPr kumimoji="0" lang="ko-KR" altLang="en-US"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2763800911"/>
                  </a:ext>
                </a:extLst>
              </a:tr>
              <a:tr h="370840">
                <a:tc>
                  <a:txBody>
                    <a:bodyPr/>
                    <a:lstStyle/>
                    <a:p>
                      <a:pPr algn="l" latinLnBrk="1"/>
                      <a:r>
                        <a:rPr lang="en-US" altLang="ko-KR" sz="1400">
                          <a:latin typeface="Arial" panose="020B0604020202020204" pitchFamily="34" charset="0"/>
                          <a:cs typeface="Arial" panose="020B0604020202020204" pitchFamily="34" charset="0"/>
                        </a:rPr>
                        <a:t>Double error +</a:t>
                      </a:r>
                      <a:r>
                        <a:rPr lang="ko-KR" altLang="en-US" sz="1400">
                          <a:latin typeface="Arial" panose="020B0604020202020204" pitchFamily="34" charset="0"/>
                          <a:cs typeface="Arial" panose="020B0604020202020204" pitchFamily="34" charset="0"/>
                        </a:rPr>
                        <a:t> </a:t>
                      </a:r>
                      <a:r>
                        <a:rPr lang="en-US" altLang="ko-KR" sz="1400">
                          <a:latin typeface="Arial" panose="020B0604020202020204" pitchFamily="34" charset="0"/>
                          <a:cs typeface="Arial" panose="020B0604020202020204" pitchFamily="34" charset="0"/>
                        </a:rPr>
                        <a:t>Triple error</a:t>
                      </a: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a:latin typeface="Arial" panose="020B0604020202020204" pitchFamily="34" charset="0"/>
                          <a:cs typeface="Arial" panose="020B0604020202020204" pitchFamily="34" charset="0"/>
                        </a:rPr>
                        <a:t>71.98%</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56.15%</a:t>
                      </a:r>
                      <a:endParaRPr lang="ko-KR" altLang="en-US" sz="1400">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82.40%</a:t>
                      </a:r>
                      <a:endParaRPr lang="ko-KR" altLang="en-US" sz="14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58.17%</a:t>
                      </a:r>
                      <a:endParaRPr lang="ko-KR" alt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62.74%</a:t>
                      </a:r>
                      <a:endParaRPr kumimoji="0" lang="ko-KR" altLang="en-US"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759095"/>
                  </a:ext>
                </a:extLst>
              </a:tr>
            </a:tbl>
          </a:graphicData>
        </a:graphic>
      </p:graphicFrame>
      <p:sp>
        <p:nvSpPr>
          <p:cNvPr id="8" name="말풍선: 모서리가 둥근 사각형 7">
            <a:extLst>
              <a:ext uri="{FF2B5EF4-FFF2-40B4-BE49-F238E27FC236}">
                <a16:creationId xmlns:a16="http://schemas.microsoft.com/office/drawing/2014/main" id="{BB875DC0-37C3-66E7-8F96-67EB68B5FC95}"/>
              </a:ext>
            </a:extLst>
          </p:cNvPr>
          <p:cNvSpPr/>
          <p:nvPr/>
        </p:nvSpPr>
        <p:spPr>
          <a:xfrm>
            <a:off x="4008967" y="4365424"/>
            <a:ext cx="4888699" cy="611115"/>
          </a:xfrm>
          <a:prstGeom prst="wedgeRoundRectCallout">
            <a:avLst>
              <a:gd name="adj1" fmla="val 34966"/>
              <a:gd name="adj2" fmla="val -82062"/>
              <a:gd name="adj3" fmla="val 16667"/>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600" b="1">
                <a:latin typeface="Arial" panose="020B0604020202020204" pitchFamily="34" charset="0"/>
                <a:cs typeface="Arial" panose="020B0604020202020204" pitchFamily="34" charset="0"/>
              </a:rPr>
              <a:t>SELCC</a:t>
            </a:r>
            <a:r>
              <a:rPr lang="en-US" altLang="ko-KR" sz="1600">
                <a:latin typeface="Arial" panose="020B0604020202020204" pitchFamily="34" charset="0"/>
                <a:cs typeface="Arial" panose="020B0604020202020204" pitchFamily="34" charset="0"/>
              </a:rPr>
              <a:t> shows reasonable SDC rate considering </a:t>
            </a:r>
          </a:p>
          <a:p>
            <a:pPr algn="ctr"/>
            <a:r>
              <a:rPr lang="en-US" altLang="ko-KR" sz="1600">
                <a:latin typeface="Arial" panose="020B0604020202020204" pitchFamily="34" charset="0"/>
                <a:cs typeface="Arial" panose="020B0604020202020204" pitchFamily="34" charset="0"/>
              </a:rPr>
              <a:t>100% correction capability against single cell errors</a:t>
            </a:r>
            <a:endParaRPr lang="ko-KR" altLang="en-US" sz="16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9652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dirty="0">
                <a:solidFill>
                  <a:schemeClr val="accent1">
                    <a:lumMod val="75000"/>
                  </a:schemeClr>
                </a:solidFill>
              </a:rPr>
              <a:t>SELCC </a:t>
            </a:r>
            <a:r>
              <a:rPr lang="en-US" altLang="ko-KR" sz="1800" b="0" dirty="0"/>
              <a:t>provides </a:t>
            </a:r>
            <a:r>
              <a:rPr lang="en-US" altLang="ko-KR" sz="1800" dirty="0"/>
              <a:t>3.2x</a:t>
            </a:r>
            <a:r>
              <a:rPr lang="en-US" altLang="ko-KR" sz="1800" b="0" dirty="0"/>
              <a:t> increase in endurance.</a:t>
            </a:r>
            <a:endParaRPr lang="en-US" altLang="ko-KR" sz="1800" dirty="0"/>
          </a:p>
          <a:p>
            <a:pPr lvl="1">
              <a:lnSpc>
                <a:spcPct val="100000"/>
              </a:lnSpc>
              <a:buFont typeface="Wingdings" panose="05000000000000000000" pitchFamily="2" charset="2"/>
              <a:buChar char="§"/>
            </a:pPr>
            <a:r>
              <a:rPr lang="en-US" altLang="ko-KR" sz="1600" b="0" dirty="0"/>
              <a:t>We assume that each MLC can withstand </a:t>
            </a:r>
            <a:r>
              <a:rPr lang="en-US" altLang="ko-KR" sz="1600" dirty="0"/>
              <a:t>10</a:t>
            </a:r>
            <a:r>
              <a:rPr lang="en-US" altLang="ko-KR" sz="1600" baseline="30000" dirty="0"/>
              <a:t>9</a:t>
            </a:r>
            <a:r>
              <a:rPr lang="en-US" altLang="ko-KR" sz="1600" b="0" dirty="0"/>
              <a:t> write cycles on average, nuanced by cell variation. (Coefficient of variation (COV) at 20%)</a:t>
            </a:r>
          </a:p>
          <a:p>
            <a:pPr lvl="1">
              <a:lnSpc>
                <a:spcPct val="100000"/>
              </a:lnSpc>
              <a:buFont typeface="Wingdings" panose="05000000000000000000" pitchFamily="2" charset="2"/>
              <a:buChar char="§"/>
            </a:pPr>
            <a:r>
              <a:rPr lang="en-US" altLang="ko-KR" sz="1600" b="0" dirty="0"/>
              <a:t>Find maximum cell write cycles where </a:t>
            </a:r>
            <a:r>
              <a:rPr lang="en-US" altLang="ko-KR" sz="1600" dirty="0"/>
              <a:t>99.99%</a:t>
            </a:r>
            <a:r>
              <a:rPr lang="en-US" altLang="ko-KR" sz="1600" b="0" dirty="0"/>
              <a:t> of 72-bit words have no defective cells.</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Evaluation - Endurance</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27</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graphicFrame>
        <p:nvGraphicFramePr>
          <p:cNvPr id="14" name="차트 13">
            <a:extLst>
              <a:ext uri="{FF2B5EF4-FFF2-40B4-BE49-F238E27FC236}">
                <a16:creationId xmlns:a16="http://schemas.microsoft.com/office/drawing/2014/main" id="{95648EC2-165D-4846-2348-A55D5C9A953B}"/>
              </a:ext>
            </a:extLst>
          </p:cNvPr>
          <p:cNvGraphicFramePr/>
          <p:nvPr>
            <p:extLst>
              <p:ext uri="{D42A27DB-BD31-4B8C-83A1-F6EECF244321}">
                <p14:modId xmlns:p14="http://schemas.microsoft.com/office/powerpoint/2010/main" val="2796438465"/>
              </p:ext>
            </p:extLst>
          </p:nvPr>
        </p:nvGraphicFramePr>
        <p:xfrm>
          <a:off x="1036320" y="2183937"/>
          <a:ext cx="7071360" cy="2121637"/>
        </p:xfrm>
        <a:graphic>
          <a:graphicData uri="http://schemas.openxmlformats.org/drawingml/2006/chart">
            <c:chart xmlns:c="http://schemas.openxmlformats.org/drawingml/2006/chart" xmlns:r="http://schemas.openxmlformats.org/officeDocument/2006/relationships" r:id="rId4"/>
          </a:graphicData>
        </a:graphic>
      </p:graphicFrame>
      <p:sp>
        <p:nvSpPr>
          <p:cNvPr id="15" name="타원 14">
            <a:extLst>
              <a:ext uri="{FF2B5EF4-FFF2-40B4-BE49-F238E27FC236}">
                <a16:creationId xmlns:a16="http://schemas.microsoft.com/office/drawing/2014/main" id="{77D0D162-E3EC-6635-CA4D-BCDFCE6E92BE}"/>
              </a:ext>
            </a:extLst>
          </p:cNvPr>
          <p:cNvSpPr>
            <a:spLocks noChangeAspect="1"/>
          </p:cNvSpPr>
          <p:nvPr/>
        </p:nvSpPr>
        <p:spPr>
          <a:xfrm>
            <a:off x="1660522" y="3727156"/>
            <a:ext cx="82550" cy="8254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연결선: 구부러짐 16">
            <a:extLst>
              <a:ext uri="{FF2B5EF4-FFF2-40B4-BE49-F238E27FC236}">
                <a16:creationId xmlns:a16="http://schemas.microsoft.com/office/drawing/2014/main" id="{1421D5D1-376A-D3D0-001E-0E3E2D980B7A}"/>
              </a:ext>
            </a:extLst>
          </p:cNvPr>
          <p:cNvCxnSpPr>
            <a:cxnSpLocks/>
            <a:stCxn id="15" idx="5"/>
            <a:endCxn id="18" idx="0"/>
          </p:cNvCxnSpPr>
          <p:nvPr/>
        </p:nvCxnSpPr>
        <p:spPr>
          <a:xfrm rot="16200000" flipH="1">
            <a:off x="1779696" y="3748903"/>
            <a:ext cx="272779" cy="370204"/>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DC9DF3D-DA13-F83B-5DAF-95818409514C}"/>
              </a:ext>
            </a:extLst>
          </p:cNvPr>
          <p:cNvSpPr txBox="1"/>
          <p:nvPr/>
        </p:nvSpPr>
        <p:spPr>
          <a:xfrm>
            <a:off x="1714511" y="4070395"/>
            <a:ext cx="773352" cy="276999"/>
          </a:xfrm>
          <a:prstGeom prst="rect">
            <a:avLst/>
          </a:prstGeom>
          <a:noFill/>
        </p:spPr>
        <p:txBody>
          <a:bodyPr wrap="square" rtlCol="0">
            <a:spAutoFit/>
          </a:bodyPr>
          <a:lstStyle/>
          <a:p>
            <a:pPr algn="ctr"/>
            <a:r>
              <a:rPr lang="en-US" altLang="ko-KR" sz="1200" b="1" dirty="0">
                <a:latin typeface="Arial" panose="020B0604020202020204" pitchFamily="34" charset="0"/>
                <a:cs typeface="Arial" panose="020B0604020202020204" pitchFamily="34" charset="0"/>
              </a:rPr>
              <a:t>1.1E+08</a:t>
            </a:r>
            <a:endParaRPr lang="ko-KR" altLang="en-US" sz="1200" b="1" dirty="0">
              <a:latin typeface="Arial" panose="020B0604020202020204" pitchFamily="34" charset="0"/>
              <a:cs typeface="Arial" panose="020B0604020202020204" pitchFamily="34" charset="0"/>
            </a:endParaRPr>
          </a:p>
        </p:txBody>
      </p:sp>
      <p:sp>
        <p:nvSpPr>
          <p:cNvPr id="26" name="타원 25">
            <a:extLst>
              <a:ext uri="{FF2B5EF4-FFF2-40B4-BE49-F238E27FC236}">
                <a16:creationId xmlns:a16="http://schemas.microsoft.com/office/drawing/2014/main" id="{012F4316-5616-C570-4A74-7C2DDE0303DE}"/>
              </a:ext>
            </a:extLst>
          </p:cNvPr>
          <p:cNvSpPr>
            <a:spLocks noChangeAspect="1"/>
          </p:cNvSpPr>
          <p:nvPr/>
        </p:nvSpPr>
        <p:spPr>
          <a:xfrm>
            <a:off x="2360343" y="3715227"/>
            <a:ext cx="82550" cy="82549"/>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7" name="연결선: 구부러짐 26">
            <a:extLst>
              <a:ext uri="{FF2B5EF4-FFF2-40B4-BE49-F238E27FC236}">
                <a16:creationId xmlns:a16="http://schemas.microsoft.com/office/drawing/2014/main" id="{0E0D5C92-DA4D-E165-4C15-2BBB5FF4A5CD}"/>
              </a:ext>
            </a:extLst>
          </p:cNvPr>
          <p:cNvCxnSpPr>
            <a:cxnSpLocks/>
            <a:stCxn id="26" idx="5"/>
            <a:endCxn id="74" idx="0"/>
          </p:cNvCxnSpPr>
          <p:nvPr/>
        </p:nvCxnSpPr>
        <p:spPr>
          <a:xfrm rot="16200000" flipH="1">
            <a:off x="2496699" y="3719791"/>
            <a:ext cx="284707" cy="416497"/>
          </a:xfrm>
          <a:prstGeom prst="curvedConnector3">
            <a:avLst>
              <a:gd name="adj1" fmla="val 50000"/>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직선 연결선 39">
            <a:extLst>
              <a:ext uri="{FF2B5EF4-FFF2-40B4-BE49-F238E27FC236}">
                <a16:creationId xmlns:a16="http://schemas.microsoft.com/office/drawing/2014/main" id="{C07FCAF6-D39A-64C1-0159-3B7BAF990EC7}"/>
              </a:ext>
            </a:extLst>
          </p:cNvPr>
          <p:cNvCxnSpPr>
            <a:cxnSpLocks/>
          </p:cNvCxnSpPr>
          <p:nvPr/>
        </p:nvCxnSpPr>
        <p:spPr>
          <a:xfrm>
            <a:off x="4572000" y="2473599"/>
            <a:ext cx="0" cy="129222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65B1C5A-BF28-4C68-391C-EA8F728C196D}"/>
              </a:ext>
            </a:extLst>
          </p:cNvPr>
          <p:cNvSpPr txBox="1"/>
          <p:nvPr/>
        </p:nvSpPr>
        <p:spPr>
          <a:xfrm>
            <a:off x="2401618" y="4070394"/>
            <a:ext cx="891366" cy="276999"/>
          </a:xfrm>
          <a:prstGeom prst="rect">
            <a:avLst/>
          </a:prstGeom>
          <a:noFill/>
        </p:spPr>
        <p:txBody>
          <a:bodyPr wrap="square" rtlCol="0">
            <a:spAutoFit/>
          </a:bodyPr>
          <a:lstStyle/>
          <a:p>
            <a:pPr algn="ctr"/>
            <a:r>
              <a:rPr lang="en-US" altLang="ko-KR" sz="1200" b="1" dirty="0">
                <a:solidFill>
                  <a:schemeClr val="accent1">
                    <a:lumMod val="75000"/>
                  </a:schemeClr>
                </a:solidFill>
                <a:latin typeface="Arial" panose="020B0604020202020204" pitchFamily="34" charset="0"/>
                <a:cs typeface="Arial" panose="020B0604020202020204" pitchFamily="34" charset="0"/>
              </a:rPr>
              <a:t>3.52E+08</a:t>
            </a:r>
            <a:endParaRPr lang="ko-KR" altLang="en-US" sz="1200" b="1" dirty="0">
              <a:solidFill>
                <a:schemeClr val="accent1">
                  <a:lumMod val="75000"/>
                </a:schemeClr>
              </a:solidFill>
              <a:latin typeface="Arial" panose="020B0604020202020204" pitchFamily="34" charset="0"/>
              <a:cs typeface="Arial" panose="020B0604020202020204" pitchFamily="34" charset="0"/>
            </a:endParaRPr>
          </a:p>
        </p:txBody>
      </p:sp>
      <p:sp>
        <p:nvSpPr>
          <p:cNvPr id="79" name="말풍선: 모서리가 둥근 사각형 78">
            <a:extLst>
              <a:ext uri="{FF2B5EF4-FFF2-40B4-BE49-F238E27FC236}">
                <a16:creationId xmlns:a16="http://schemas.microsoft.com/office/drawing/2014/main" id="{CF67DDA1-6683-62D3-1117-EDDACAA445BB}"/>
              </a:ext>
            </a:extLst>
          </p:cNvPr>
          <p:cNvSpPr/>
          <p:nvPr/>
        </p:nvSpPr>
        <p:spPr>
          <a:xfrm>
            <a:off x="2356044" y="3036227"/>
            <a:ext cx="1077752" cy="286924"/>
          </a:xfrm>
          <a:prstGeom prst="wedgeRoundRectCallout">
            <a:avLst>
              <a:gd name="adj1" fmla="val -42209"/>
              <a:gd name="adj2" fmla="val 172618"/>
              <a:gd name="adj3" fmla="val 16667"/>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dirty="0">
                <a:latin typeface="Arial" panose="020B0604020202020204" pitchFamily="34" charset="0"/>
                <a:cs typeface="Arial" panose="020B0604020202020204" pitchFamily="34" charset="0"/>
              </a:rPr>
              <a:t>CDF = 0.06</a:t>
            </a:r>
            <a:endParaRPr lang="ko-KR" altLang="en-US" sz="1400" baseline="30000" dirty="0">
              <a:latin typeface="Arial" panose="020B0604020202020204" pitchFamily="34" charset="0"/>
              <a:cs typeface="Arial" panose="020B0604020202020204" pitchFamily="34" charset="0"/>
            </a:endParaRPr>
          </a:p>
        </p:txBody>
      </p:sp>
      <p:sp>
        <p:nvSpPr>
          <p:cNvPr id="81" name="말풍선: 모서리가 둥근 사각형 80">
            <a:extLst>
              <a:ext uri="{FF2B5EF4-FFF2-40B4-BE49-F238E27FC236}">
                <a16:creationId xmlns:a16="http://schemas.microsoft.com/office/drawing/2014/main" id="{2055725B-5E58-C9AC-B5B2-41AAB1400C42}"/>
              </a:ext>
            </a:extLst>
          </p:cNvPr>
          <p:cNvSpPr/>
          <p:nvPr/>
        </p:nvSpPr>
        <p:spPr>
          <a:xfrm>
            <a:off x="1009327" y="3305632"/>
            <a:ext cx="1264094" cy="286924"/>
          </a:xfrm>
          <a:prstGeom prst="wedgeRoundRectCallout">
            <a:avLst>
              <a:gd name="adj1" fmla="val 7706"/>
              <a:gd name="adj2" fmla="val 86676"/>
              <a:gd name="adj3" fmla="val 16667"/>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dirty="0">
                <a:latin typeface="Arial" panose="020B0604020202020204" pitchFamily="34" charset="0"/>
                <a:cs typeface="Arial" panose="020B0604020202020204" pitchFamily="34" charset="0"/>
              </a:rPr>
              <a:t>CDF = 0.0004</a:t>
            </a:r>
            <a:endParaRPr lang="ko-KR" altLang="en-US" sz="1400" baseline="30000" dirty="0">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09F9BD38-29DE-7A43-F860-93C63619C5A3}"/>
              </a:ext>
            </a:extLst>
          </p:cNvPr>
          <p:cNvSpPr txBox="1"/>
          <p:nvPr/>
        </p:nvSpPr>
        <p:spPr>
          <a:xfrm>
            <a:off x="2178100" y="2724566"/>
            <a:ext cx="1433639" cy="338554"/>
          </a:xfrm>
          <a:prstGeom prst="rect">
            <a:avLst/>
          </a:prstGeom>
          <a:noFill/>
        </p:spPr>
        <p:txBody>
          <a:bodyPr wrap="square" rtlCol="0">
            <a:spAutoFit/>
          </a:bodyPr>
          <a:lstStyle/>
          <a:p>
            <a:pPr algn="ctr"/>
            <a:r>
              <a:rPr lang="en-US" altLang="ko-KR" sz="1600" dirty="0">
                <a:solidFill>
                  <a:schemeClr val="accent1">
                    <a:lumMod val="75000"/>
                  </a:schemeClr>
                </a:solidFill>
                <a:latin typeface="Arial" panose="020B0604020202020204" pitchFamily="34" charset="0"/>
                <a:cs typeface="Arial" panose="020B0604020202020204" pitchFamily="34" charset="0"/>
              </a:rPr>
              <a:t>w/ SELCC</a:t>
            </a:r>
            <a:endParaRPr lang="ko-KR" alt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52F281E2-4023-2C79-C041-EE8ADE19E632}"/>
              </a:ext>
            </a:extLst>
          </p:cNvPr>
          <p:cNvSpPr txBox="1"/>
          <p:nvPr/>
        </p:nvSpPr>
        <p:spPr>
          <a:xfrm>
            <a:off x="926704" y="2995395"/>
            <a:ext cx="1433639" cy="338554"/>
          </a:xfrm>
          <a:prstGeom prst="rect">
            <a:avLst/>
          </a:prstGeom>
          <a:noFill/>
        </p:spPr>
        <p:txBody>
          <a:bodyPr wrap="square" rtlCol="0">
            <a:spAutoFit/>
          </a:bodyPr>
          <a:lstStyle/>
          <a:p>
            <a:pPr algn="ctr"/>
            <a:r>
              <a:rPr lang="en-US" altLang="ko-KR" sz="1600" dirty="0">
                <a:latin typeface="Arial" panose="020B0604020202020204" pitchFamily="34" charset="0"/>
                <a:cs typeface="Arial" panose="020B0604020202020204" pitchFamily="34" charset="0"/>
              </a:rPr>
              <a:t>w/o SELCC</a:t>
            </a:r>
            <a:endParaRPr lang="ko-KR" altLang="en-US" sz="1600" dirty="0">
              <a:latin typeface="Arial" panose="020B0604020202020204" pitchFamily="34" charset="0"/>
              <a:cs typeface="Arial" panose="020B0604020202020204" pitchFamily="34" charset="0"/>
            </a:endParaRPr>
          </a:p>
        </p:txBody>
      </p:sp>
      <p:sp>
        <p:nvSpPr>
          <p:cNvPr id="90" name="화살표: 위로 구부러짐 89">
            <a:extLst>
              <a:ext uri="{FF2B5EF4-FFF2-40B4-BE49-F238E27FC236}">
                <a16:creationId xmlns:a16="http://schemas.microsoft.com/office/drawing/2014/main" id="{82B950AF-2CCB-B902-19DB-F3C25D26250B}"/>
              </a:ext>
            </a:extLst>
          </p:cNvPr>
          <p:cNvSpPr/>
          <p:nvPr/>
        </p:nvSpPr>
        <p:spPr>
          <a:xfrm>
            <a:off x="2101188" y="4340290"/>
            <a:ext cx="746114" cy="174512"/>
          </a:xfrm>
          <a:prstGeom prst="curvedUpArrow">
            <a:avLst>
              <a:gd name="adj1" fmla="val 29182"/>
              <a:gd name="adj2" fmla="val 79662"/>
              <a:gd name="adj3" fmla="val 3235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1" name="TextBox 90">
            <a:extLst>
              <a:ext uri="{FF2B5EF4-FFF2-40B4-BE49-F238E27FC236}">
                <a16:creationId xmlns:a16="http://schemas.microsoft.com/office/drawing/2014/main" id="{48821C4A-B248-5391-2997-9989F7BCF8EE}"/>
              </a:ext>
            </a:extLst>
          </p:cNvPr>
          <p:cNvSpPr txBox="1"/>
          <p:nvPr/>
        </p:nvSpPr>
        <p:spPr>
          <a:xfrm>
            <a:off x="1598006" y="4478597"/>
            <a:ext cx="1689773" cy="338554"/>
          </a:xfrm>
          <a:prstGeom prst="rect">
            <a:avLst/>
          </a:prstGeom>
          <a:noFill/>
        </p:spPr>
        <p:txBody>
          <a:bodyPr wrap="square" rtlCol="0">
            <a:spAutoFit/>
          </a:bodyPr>
          <a:lstStyle/>
          <a:p>
            <a:pPr algn="ctr"/>
            <a:r>
              <a:rPr lang="en-US" altLang="ko-KR" sz="1600" b="1" dirty="0">
                <a:solidFill>
                  <a:srgbClr val="FF0000"/>
                </a:solidFill>
                <a:latin typeface="Arial" panose="020B0604020202020204" pitchFamily="34" charset="0"/>
                <a:cs typeface="Arial" panose="020B0604020202020204" pitchFamily="34" charset="0"/>
              </a:rPr>
              <a:t>3.2x increase!</a:t>
            </a:r>
            <a:endParaRPr lang="ko-KR" altLang="en-US" sz="1600" b="1" dirty="0">
              <a:solidFill>
                <a:srgbClr val="FF0000"/>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2378AEA8-CE11-2AA2-61B9-62A4F3F3ED8D}"/>
              </a:ext>
            </a:extLst>
          </p:cNvPr>
          <p:cNvSpPr txBox="1"/>
          <p:nvPr/>
        </p:nvSpPr>
        <p:spPr>
          <a:xfrm>
            <a:off x="6055709" y="4272809"/>
            <a:ext cx="2820373" cy="461665"/>
          </a:xfrm>
          <a:prstGeom prst="rect">
            <a:avLst/>
          </a:prstGeom>
          <a:noFill/>
        </p:spPr>
        <p:txBody>
          <a:bodyPr wrap="square" rtlCol="0">
            <a:spAutoFit/>
          </a:bodyPr>
          <a:lstStyle/>
          <a:p>
            <a:r>
              <a:rPr lang="en-US" altLang="ko-KR" sz="1200">
                <a:latin typeface="Arial" panose="020B0604020202020204" pitchFamily="34" charset="0"/>
                <a:cs typeface="Arial" panose="020B0604020202020204" pitchFamily="34" charset="0"/>
              </a:rPr>
              <a:t>*PDF: Probability density function</a:t>
            </a:r>
          </a:p>
          <a:p>
            <a:r>
              <a:rPr lang="en-US" altLang="ko-KR" sz="1200">
                <a:latin typeface="Arial" panose="020B0604020202020204" pitchFamily="34" charset="0"/>
                <a:cs typeface="Arial" panose="020B0604020202020204" pitchFamily="34" charset="0"/>
              </a:rPr>
              <a:t>*CDF: Cumulative distribution function</a:t>
            </a:r>
            <a:endParaRPr lang="ko-KR" altLang="en-US" sz="1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6626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6" grpId="0" animBg="1"/>
      <p:bldP spid="74" grpId="0"/>
      <p:bldP spid="79" grpId="0" animBg="1"/>
      <p:bldP spid="81" grpId="0" animBg="1"/>
      <p:bldP spid="86" grpId="0"/>
      <p:bldP spid="87" grpId="0"/>
      <p:bldP spid="90" grpId="0" animBg="1"/>
      <p:bldP spid="9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a:solidFill>
                  <a:schemeClr val="accent1">
                    <a:lumMod val="75000"/>
                  </a:schemeClr>
                </a:solidFill>
              </a:rPr>
              <a:t>SELCC</a:t>
            </a:r>
            <a:r>
              <a:rPr lang="en-US" altLang="ko-KR" sz="1800" b="0"/>
              <a:t> incurs similar hardware overheads to existing ECCs.</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Evaluation - Hardware Overheads</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28</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graphicFrame>
        <p:nvGraphicFramePr>
          <p:cNvPr id="8" name="표 7">
            <a:extLst>
              <a:ext uri="{FF2B5EF4-FFF2-40B4-BE49-F238E27FC236}">
                <a16:creationId xmlns:a16="http://schemas.microsoft.com/office/drawing/2014/main" id="{E2E0CC3E-24A7-370F-115D-E1EEE899A30D}"/>
              </a:ext>
            </a:extLst>
          </p:cNvPr>
          <p:cNvGraphicFramePr>
            <a:graphicFrameLocks noGrp="1"/>
          </p:cNvGraphicFramePr>
          <p:nvPr>
            <p:extLst>
              <p:ext uri="{D42A27DB-BD31-4B8C-83A1-F6EECF244321}">
                <p14:modId xmlns:p14="http://schemas.microsoft.com/office/powerpoint/2010/main" val="3636572303"/>
              </p:ext>
            </p:extLst>
          </p:nvPr>
        </p:nvGraphicFramePr>
        <p:xfrm>
          <a:off x="562106" y="1577202"/>
          <a:ext cx="8019787" cy="2900680"/>
        </p:xfrm>
        <a:graphic>
          <a:graphicData uri="http://schemas.openxmlformats.org/drawingml/2006/table">
            <a:tbl>
              <a:tblPr firstRow="1" bandRow="1">
                <a:tableStyleId>{5940675A-B579-460E-94D1-54222C63F5DA}</a:tableStyleId>
              </a:tblPr>
              <a:tblGrid>
                <a:gridCol w="892493">
                  <a:extLst>
                    <a:ext uri="{9D8B030D-6E8A-4147-A177-3AD203B41FA5}">
                      <a16:colId xmlns:a16="http://schemas.microsoft.com/office/drawing/2014/main" val="4086209906"/>
                    </a:ext>
                  </a:extLst>
                </a:gridCol>
                <a:gridCol w="1217930">
                  <a:extLst>
                    <a:ext uri="{9D8B030D-6E8A-4147-A177-3AD203B41FA5}">
                      <a16:colId xmlns:a16="http://schemas.microsoft.com/office/drawing/2014/main" val="1204472738"/>
                    </a:ext>
                  </a:extLst>
                </a:gridCol>
                <a:gridCol w="1033780">
                  <a:extLst>
                    <a:ext uri="{9D8B030D-6E8A-4147-A177-3AD203B41FA5}">
                      <a16:colId xmlns:a16="http://schemas.microsoft.com/office/drawing/2014/main" val="3889601911"/>
                    </a:ext>
                  </a:extLst>
                </a:gridCol>
                <a:gridCol w="1152843">
                  <a:extLst>
                    <a:ext uri="{9D8B030D-6E8A-4147-A177-3AD203B41FA5}">
                      <a16:colId xmlns:a16="http://schemas.microsoft.com/office/drawing/2014/main" val="3473387495"/>
                    </a:ext>
                  </a:extLst>
                </a:gridCol>
                <a:gridCol w="1673035">
                  <a:extLst>
                    <a:ext uri="{9D8B030D-6E8A-4147-A177-3AD203B41FA5}">
                      <a16:colId xmlns:a16="http://schemas.microsoft.com/office/drawing/2014/main" val="3616162248"/>
                    </a:ext>
                  </a:extLst>
                </a:gridCol>
                <a:gridCol w="954405">
                  <a:extLst>
                    <a:ext uri="{9D8B030D-6E8A-4147-A177-3AD203B41FA5}">
                      <a16:colId xmlns:a16="http://schemas.microsoft.com/office/drawing/2014/main" val="1362790664"/>
                    </a:ext>
                  </a:extLst>
                </a:gridCol>
                <a:gridCol w="1095301">
                  <a:extLst>
                    <a:ext uri="{9D8B030D-6E8A-4147-A177-3AD203B41FA5}">
                      <a16:colId xmlns:a16="http://schemas.microsoft.com/office/drawing/2014/main" val="1858989923"/>
                    </a:ext>
                  </a:extLst>
                </a:gridCol>
              </a:tblGrid>
              <a:tr h="675640">
                <a:tc>
                  <a:txBody>
                    <a:bodyPr/>
                    <a:lstStyle/>
                    <a:p>
                      <a:pPr algn="l" latinLnBrk="1"/>
                      <a:endParaRPr lang="ko-KR" altLang="en-US" sz="1400">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latinLnBrk="1"/>
                      <a:endParaRPr lang="ko-KR" alt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SEC-DED</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SEC-DAEC</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SEC-DAEC-TAEC</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a:latin typeface="Arial" panose="020B0604020202020204" pitchFamily="34" charset="0"/>
                          <a:cs typeface="Arial" panose="020B0604020202020204" pitchFamily="34" charset="0"/>
                        </a:rPr>
                        <a:t>IP-DAEC</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400" b="1">
                          <a:latin typeface="Arial" panose="020B0604020202020204" pitchFamily="34" charset="0"/>
                          <a:cs typeface="Arial" panose="020B0604020202020204" pitchFamily="34" charset="0"/>
                        </a:rPr>
                        <a:t>SELCC</a:t>
                      </a:r>
                      <a:endParaRPr lang="ko-KR" altLang="en-US" sz="14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52370045"/>
                  </a:ext>
                </a:extLst>
              </a:tr>
              <a:tr h="370840">
                <a:tc rowSpan="3">
                  <a:txBody>
                    <a:bodyPr/>
                    <a:lstStyle/>
                    <a:p>
                      <a:pPr algn="l" latinLnBrk="1"/>
                      <a:r>
                        <a:rPr lang="en-US" altLang="ko-KR" sz="1400">
                          <a:latin typeface="Arial" panose="020B0604020202020204" pitchFamily="34" charset="0"/>
                          <a:cs typeface="Arial" panose="020B0604020202020204" pitchFamily="34" charset="0"/>
                        </a:rPr>
                        <a:t>Encoder</a:t>
                      </a:r>
                      <a:endParaRPr lang="ko-KR" altLang="en-US" sz="1400">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latinLnBrk="1"/>
                      <a:r>
                        <a:rPr lang="en-US" altLang="ko-KR" sz="1400">
                          <a:latin typeface="Arial" panose="020B0604020202020204" pitchFamily="34" charset="0"/>
                          <a:cs typeface="Arial" panose="020B0604020202020204" pitchFamily="34" charset="0"/>
                        </a:rPr>
                        <a:t>Latency (ns)</a:t>
                      </a:r>
                      <a:endParaRPr lang="ko-KR" alt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0.40</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0.40</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0.40</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0.40</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latinLnBrk="1"/>
                      <a:r>
                        <a:rPr lang="en-US" altLang="ko-KR" sz="1400" b="1">
                          <a:latin typeface="Arial" panose="020B0604020202020204" pitchFamily="34" charset="0"/>
                          <a:cs typeface="Arial" panose="020B0604020202020204" pitchFamily="34" charset="0"/>
                        </a:rPr>
                        <a:t>0.40</a:t>
                      </a:r>
                      <a:endParaRPr lang="ko-KR" altLang="en-US" sz="14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37244892"/>
                  </a:ext>
                </a:extLst>
              </a:tr>
              <a:tr h="370840">
                <a:tc vMerge="1">
                  <a:txBody>
                    <a:bodyPr/>
                    <a:lstStyle/>
                    <a:p>
                      <a:pPr algn="l" latinLnBrk="1"/>
                      <a:endParaRPr lang="en-US" altLang="ko-KR"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pPr algn="l" latinLnBrk="1"/>
                      <a:r>
                        <a:rPr lang="en-US" altLang="ko-KR" sz="1400">
                          <a:latin typeface="Arial" panose="020B0604020202020204" pitchFamily="34" charset="0"/>
                          <a:cs typeface="Arial" panose="020B0604020202020204" pitchFamily="34" charset="0"/>
                        </a:rPr>
                        <a:t>Area (um</a:t>
                      </a:r>
                      <a:r>
                        <a:rPr lang="en-US" altLang="ko-KR" sz="1400" baseline="30000">
                          <a:latin typeface="Arial" panose="020B0604020202020204" pitchFamily="34" charset="0"/>
                          <a:cs typeface="Arial" panose="020B0604020202020204" pitchFamily="34" charset="0"/>
                        </a:rPr>
                        <a:t>2</a:t>
                      </a:r>
                      <a:r>
                        <a:rPr lang="en-US" altLang="ko-KR" sz="1400" baseline="0">
                          <a:latin typeface="Arial" panose="020B0604020202020204" pitchFamily="34" charset="0"/>
                          <a:cs typeface="Arial" panose="020B0604020202020204" pitchFamily="34" charset="0"/>
                        </a:rPr>
                        <a:t>)</a:t>
                      </a:r>
                      <a:endParaRPr lang="en-US" altLang="ko-KR"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pPr algn="ctr" latinLnBrk="1"/>
                      <a:r>
                        <a:rPr lang="en-US" altLang="ko-KR" sz="1400">
                          <a:latin typeface="Arial" panose="020B0604020202020204" pitchFamily="34" charset="0"/>
                          <a:cs typeface="Arial" panose="020B0604020202020204" pitchFamily="34" charset="0"/>
                        </a:rPr>
                        <a:t>115</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tcPr>
                </a:tc>
                <a:tc>
                  <a:txBody>
                    <a:bodyPr/>
                    <a:lstStyle/>
                    <a:p>
                      <a:pPr algn="ctr" latinLnBrk="1"/>
                      <a:r>
                        <a:rPr lang="en-US" altLang="ko-KR" sz="1400">
                          <a:latin typeface="Arial" panose="020B0604020202020204" pitchFamily="34" charset="0"/>
                          <a:cs typeface="Arial" panose="020B0604020202020204" pitchFamily="34" charset="0"/>
                        </a:rPr>
                        <a:t>135</a:t>
                      </a:r>
                      <a:endParaRPr lang="ko-KR" altLang="en-US" sz="1400">
                        <a:latin typeface="Arial" panose="020B0604020202020204" pitchFamily="34" charset="0"/>
                        <a:cs typeface="Arial" panose="020B0604020202020204" pitchFamily="34" charset="0"/>
                      </a:endParaRPr>
                    </a:p>
                  </a:txBody>
                  <a:tcPr anchor="ctr"/>
                </a:tc>
                <a:tc>
                  <a:txBody>
                    <a:bodyPr/>
                    <a:lstStyle/>
                    <a:p>
                      <a:pPr algn="ctr" latinLnBrk="1"/>
                      <a:r>
                        <a:rPr lang="en-US" altLang="ko-KR" sz="1400">
                          <a:latin typeface="Arial" panose="020B0604020202020204" pitchFamily="34" charset="0"/>
                          <a:cs typeface="Arial" panose="020B0604020202020204" pitchFamily="34" charset="0"/>
                        </a:rPr>
                        <a:t>103</a:t>
                      </a:r>
                      <a:endParaRPr lang="ko-KR" altLang="en-US" sz="1400">
                        <a:latin typeface="Arial" panose="020B0604020202020204" pitchFamily="34" charset="0"/>
                        <a:cs typeface="Arial" panose="020B0604020202020204" pitchFamily="34" charset="0"/>
                      </a:endParaRPr>
                    </a:p>
                  </a:txBody>
                  <a:tcPr anchor="ctr"/>
                </a:tc>
                <a:tc>
                  <a:txBody>
                    <a:bodyPr/>
                    <a:lstStyle/>
                    <a:p>
                      <a:pPr algn="ctr" latinLnBrk="1"/>
                      <a:r>
                        <a:rPr lang="en-US" altLang="ko-KR" sz="1400">
                          <a:latin typeface="Arial" panose="020B0604020202020204" pitchFamily="34" charset="0"/>
                          <a:cs typeface="Arial" panose="020B0604020202020204" pitchFamily="34" charset="0"/>
                        </a:rPr>
                        <a:t>95</a:t>
                      </a:r>
                      <a:endParaRPr lang="ko-KR" altLang="en-US" sz="14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147</a:t>
                      </a:r>
                      <a:endParaRPr kumimoji="0" lang="ko-KR" altLang="en-US"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2763800911"/>
                  </a:ext>
                </a:extLst>
              </a:tr>
              <a:tr h="370840">
                <a:tc vMerge="1">
                  <a:txBody>
                    <a:bodyPr/>
                    <a:lstStyle/>
                    <a:p>
                      <a:pPr algn="l" latinLnBrk="1"/>
                      <a:endParaRPr lang="en-US" altLang="ko-KR"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l" latinLnBrk="1"/>
                      <a:r>
                        <a:rPr lang="en-US" altLang="ko-KR" sz="1400">
                          <a:latin typeface="Arial" panose="020B0604020202020204" pitchFamily="34" charset="0"/>
                          <a:cs typeface="Arial" panose="020B0604020202020204" pitchFamily="34" charset="0"/>
                        </a:rPr>
                        <a:t>Power (</a:t>
                      </a:r>
                      <a:r>
                        <a:rPr lang="en-US" altLang="ko-KR" sz="1400" err="1">
                          <a:latin typeface="Arial" panose="020B0604020202020204" pitchFamily="34" charset="0"/>
                          <a:cs typeface="Arial" panose="020B0604020202020204" pitchFamily="34" charset="0"/>
                        </a:rPr>
                        <a:t>mW</a:t>
                      </a:r>
                      <a:r>
                        <a:rPr lang="en-US" altLang="ko-KR" sz="14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a:latin typeface="Arial" panose="020B0604020202020204" pitchFamily="34" charset="0"/>
                          <a:cs typeface="Arial" panose="020B0604020202020204" pitchFamily="34" charset="0"/>
                        </a:rPr>
                        <a:t>0.21</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0.25</a:t>
                      </a:r>
                      <a:endParaRPr lang="ko-KR" altLang="en-US" sz="1400">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0.18</a:t>
                      </a:r>
                      <a:endParaRPr lang="ko-KR" altLang="en-US" sz="14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0.18</a:t>
                      </a:r>
                      <a:endParaRPr lang="ko-KR" alt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0.29</a:t>
                      </a:r>
                      <a:endParaRPr kumimoji="0" lang="ko-KR" altLang="en-US"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759095"/>
                  </a:ext>
                </a:extLst>
              </a:tr>
              <a:tr h="370840">
                <a:tc rowSpan="3">
                  <a:txBody>
                    <a:bodyPr/>
                    <a:lstStyle/>
                    <a:p>
                      <a:pPr algn="l" latinLnBrk="1"/>
                      <a:r>
                        <a:rPr lang="en-US" altLang="ko-KR" sz="1400">
                          <a:latin typeface="Arial" panose="020B0604020202020204" pitchFamily="34" charset="0"/>
                          <a:cs typeface="Arial" panose="020B0604020202020204" pitchFamily="34" charset="0"/>
                        </a:rPr>
                        <a:t>Decoder</a:t>
                      </a:r>
                      <a:endParaRPr lang="ko-KR" altLang="en-US" sz="1400">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latinLnBrk="1"/>
                      <a:r>
                        <a:rPr lang="en-US" altLang="ko-KR" sz="1400">
                          <a:latin typeface="Arial" panose="020B0604020202020204" pitchFamily="34" charset="0"/>
                          <a:cs typeface="Arial" panose="020B0604020202020204" pitchFamily="34" charset="0"/>
                        </a:rPr>
                        <a:t>Latency (ns)</a:t>
                      </a:r>
                      <a:endParaRPr lang="ko-KR" alt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a:latin typeface="Arial" panose="020B0604020202020204" pitchFamily="34" charset="0"/>
                          <a:cs typeface="Arial" panose="020B0604020202020204" pitchFamily="34" charset="0"/>
                        </a:rPr>
                        <a:t>0.43</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0.49</a:t>
                      </a:r>
                      <a:endParaRPr lang="ko-KR" alt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0.48</a:t>
                      </a:r>
                      <a:endParaRPr lang="ko-KR" altLang="en-US" sz="14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latinLnBrk="1"/>
                      <a:r>
                        <a:rPr lang="en-US" altLang="ko-KR" sz="1400">
                          <a:latin typeface="Arial" panose="020B0604020202020204" pitchFamily="34" charset="0"/>
                          <a:cs typeface="Arial" panose="020B0604020202020204" pitchFamily="34" charset="0"/>
                        </a:rPr>
                        <a:t>0.46</a:t>
                      </a:r>
                      <a:endParaRPr lang="ko-KR" alt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0.52</a:t>
                      </a:r>
                      <a:endParaRPr kumimoji="0" lang="ko-KR" altLang="en-US"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82574979"/>
                  </a:ext>
                </a:extLst>
              </a:tr>
              <a:tr h="370840">
                <a:tc vMerge="1">
                  <a:txBody>
                    <a:bodyPr/>
                    <a:lstStyle/>
                    <a:p>
                      <a:pPr algn="l" latinLnBrk="1"/>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latinLnBrk="1"/>
                      <a:r>
                        <a:rPr lang="en-US" altLang="ko-KR" sz="1400">
                          <a:latin typeface="Arial" panose="020B0604020202020204" pitchFamily="34" charset="0"/>
                          <a:cs typeface="Arial" panose="020B0604020202020204" pitchFamily="34" charset="0"/>
                        </a:rPr>
                        <a:t>Area (um</a:t>
                      </a:r>
                      <a:r>
                        <a:rPr lang="en-US" altLang="ko-KR" sz="1400" baseline="30000">
                          <a:latin typeface="Arial" panose="020B0604020202020204" pitchFamily="34" charset="0"/>
                          <a:cs typeface="Arial" panose="020B0604020202020204" pitchFamily="34" charset="0"/>
                        </a:rPr>
                        <a:t>2</a:t>
                      </a:r>
                      <a:r>
                        <a:rPr lang="en-US" altLang="ko-KR" sz="1400" baseline="0">
                          <a:latin typeface="Arial" panose="020B0604020202020204" pitchFamily="34" charset="0"/>
                          <a:cs typeface="Arial" panose="020B0604020202020204" pitchFamily="34" charset="0"/>
                        </a:rPr>
                        <a:t>)</a:t>
                      </a:r>
                      <a:endParaRPr lang="en-US" altLang="ko-KR"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a:latin typeface="Arial" panose="020B0604020202020204" pitchFamily="34" charset="0"/>
                          <a:cs typeface="Arial" panose="020B0604020202020204" pitchFamily="34" charset="0"/>
                        </a:rPr>
                        <a:t>1020</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tcPr>
                </a:tc>
                <a:tc>
                  <a:txBody>
                    <a:bodyPr/>
                    <a:lstStyle/>
                    <a:p>
                      <a:pPr algn="ctr" latinLnBrk="1"/>
                      <a:r>
                        <a:rPr lang="en-US" altLang="ko-KR" sz="1400">
                          <a:latin typeface="Arial" panose="020B0604020202020204" pitchFamily="34" charset="0"/>
                          <a:cs typeface="Arial" panose="020B0604020202020204" pitchFamily="34" charset="0"/>
                        </a:rPr>
                        <a:t>1841</a:t>
                      </a:r>
                      <a:endParaRPr lang="ko-KR" altLang="en-US" sz="1400">
                        <a:latin typeface="Arial" panose="020B0604020202020204" pitchFamily="34" charset="0"/>
                        <a:cs typeface="Arial" panose="020B0604020202020204" pitchFamily="34" charset="0"/>
                      </a:endParaRPr>
                    </a:p>
                  </a:txBody>
                  <a:tcPr anchor="ctr"/>
                </a:tc>
                <a:tc>
                  <a:txBody>
                    <a:bodyPr/>
                    <a:lstStyle/>
                    <a:p>
                      <a:pPr algn="ctr" latinLnBrk="1"/>
                      <a:r>
                        <a:rPr lang="en-US" altLang="ko-KR" sz="1400">
                          <a:latin typeface="Arial" panose="020B0604020202020204" pitchFamily="34" charset="0"/>
                          <a:cs typeface="Arial" panose="020B0604020202020204" pitchFamily="34" charset="0"/>
                        </a:rPr>
                        <a:t>2589</a:t>
                      </a:r>
                      <a:endParaRPr lang="ko-KR" altLang="en-US" sz="14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latinLnBrk="1"/>
                      <a:r>
                        <a:rPr lang="en-US" altLang="ko-KR" sz="1400">
                          <a:latin typeface="Arial" panose="020B0604020202020204" pitchFamily="34" charset="0"/>
                          <a:cs typeface="Arial" panose="020B0604020202020204" pitchFamily="34" charset="0"/>
                        </a:rPr>
                        <a:t>1684</a:t>
                      </a:r>
                      <a:endParaRPr lang="ko-KR" alt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2704</a:t>
                      </a:r>
                      <a:endParaRPr kumimoji="0" lang="ko-KR" altLang="en-US"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288164262"/>
                  </a:ext>
                </a:extLst>
              </a:tr>
              <a:tr h="370840">
                <a:tc vMerge="1">
                  <a:txBody>
                    <a:bodyPr/>
                    <a:lstStyle/>
                    <a:p>
                      <a:pPr algn="l" latinLnBrk="1"/>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latinLnBrk="1"/>
                      <a:r>
                        <a:rPr lang="en-US" altLang="ko-KR" sz="1400">
                          <a:latin typeface="Arial" panose="020B0604020202020204" pitchFamily="34" charset="0"/>
                          <a:cs typeface="Arial" panose="020B0604020202020204" pitchFamily="34" charset="0"/>
                        </a:rPr>
                        <a:t>Power (</a:t>
                      </a:r>
                      <a:r>
                        <a:rPr lang="en-US" altLang="ko-KR" sz="1400" err="1">
                          <a:latin typeface="Arial" panose="020B0604020202020204" pitchFamily="34" charset="0"/>
                          <a:cs typeface="Arial" panose="020B0604020202020204" pitchFamily="34" charset="0"/>
                        </a:rPr>
                        <a:t>mW</a:t>
                      </a:r>
                      <a:r>
                        <a:rPr lang="en-US" altLang="ko-KR" sz="14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1400">
                          <a:latin typeface="Arial" panose="020B0604020202020204" pitchFamily="34" charset="0"/>
                          <a:cs typeface="Arial" panose="020B0604020202020204" pitchFamily="34" charset="0"/>
                        </a:rPr>
                        <a:t>2.28</a:t>
                      </a:r>
                      <a:endParaRPr lang="ko-KR" altLang="en-US" sz="14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6.63</a:t>
                      </a:r>
                      <a:endParaRPr lang="ko-KR" altLang="en-US" sz="1400">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10.68</a:t>
                      </a:r>
                      <a:endParaRPr lang="ko-KR" altLang="en-US" sz="140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latinLnBrk="1"/>
                      <a:r>
                        <a:rPr lang="en-US" altLang="ko-KR" sz="1400">
                          <a:latin typeface="Arial" panose="020B0604020202020204" pitchFamily="34" charset="0"/>
                          <a:cs typeface="Arial" panose="020B0604020202020204" pitchFamily="34" charset="0"/>
                        </a:rPr>
                        <a:t>6.71</a:t>
                      </a:r>
                      <a:endParaRPr lang="ko-KR" alt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10.60</a:t>
                      </a:r>
                      <a:endParaRPr kumimoji="0" lang="ko-KR" altLang="en-US" sz="1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8366008"/>
                  </a:ext>
                </a:extLst>
              </a:tr>
            </a:tbl>
          </a:graphicData>
        </a:graphic>
      </p:graphicFrame>
      <p:sp>
        <p:nvSpPr>
          <p:cNvPr id="9" name="말풍선: 모서리가 둥근 사각형 8">
            <a:extLst>
              <a:ext uri="{FF2B5EF4-FFF2-40B4-BE49-F238E27FC236}">
                <a16:creationId xmlns:a16="http://schemas.microsoft.com/office/drawing/2014/main" id="{C4226A48-E0C0-4B1F-3490-51E955BB9571}"/>
              </a:ext>
            </a:extLst>
          </p:cNvPr>
          <p:cNvSpPr/>
          <p:nvPr/>
        </p:nvSpPr>
        <p:spPr>
          <a:xfrm>
            <a:off x="6272107" y="4555628"/>
            <a:ext cx="2187833" cy="380439"/>
          </a:xfrm>
          <a:prstGeom prst="wedgeRoundRectCallout">
            <a:avLst>
              <a:gd name="adj1" fmla="val 31289"/>
              <a:gd name="adj2" fmla="val -89275"/>
              <a:gd name="adj3" fmla="val 16667"/>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600">
                <a:latin typeface="Arial" panose="020B0604020202020204" pitchFamily="34" charset="0"/>
                <a:cs typeface="Arial" panose="020B0604020202020204" pitchFamily="34" charset="0"/>
              </a:rPr>
              <a:t>Negligible overheads</a:t>
            </a:r>
            <a:endParaRPr lang="ko-KR" altLang="en-US" sz="16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745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dirty="0"/>
              <a:t>Observation</a:t>
            </a:r>
          </a:p>
          <a:p>
            <a:pPr lvl="1">
              <a:lnSpc>
                <a:spcPct val="100000"/>
              </a:lnSpc>
              <a:buFont typeface="Wingdings" panose="05000000000000000000" pitchFamily="2" charset="2"/>
              <a:buChar char="§"/>
            </a:pPr>
            <a:r>
              <a:rPr lang="en-US" altLang="ko-KR" sz="1600" b="0" dirty="0"/>
              <a:t>Using </a:t>
            </a:r>
            <a:r>
              <a:rPr lang="en-US" altLang="ko-KR" sz="1600" dirty="0"/>
              <a:t>MLC PCM </a:t>
            </a:r>
            <a:r>
              <a:rPr lang="en-US" altLang="ko-KR" sz="1600" b="0" dirty="0"/>
              <a:t>as SCM can boost the system performance with its high capacity, however, it suffers from reduced endurance and reliability.</a:t>
            </a:r>
          </a:p>
          <a:p>
            <a:pPr>
              <a:lnSpc>
                <a:spcPct val="100000"/>
              </a:lnSpc>
              <a:buFont typeface="Wingdings" panose="05000000000000000000" pitchFamily="2" charset="2"/>
              <a:buChar char="§"/>
            </a:pPr>
            <a:r>
              <a:rPr lang="en-US" altLang="ko-KR" sz="1800" dirty="0"/>
              <a:t>Proposed Idea: </a:t>
            </a:r>
            <a:r>
              <a:rPr lang="en-US" altLang="ko-KR" sz="1800" dirty="0">
                <a:solidFill>
                  <a:schemeClr val="accent1">
                    <a:lumMod val="75000"/>
                  </a:schemeClr>
                </a:solidFill>
              </a:rPr>
              <a:t>SELCC</a:t>
            </a:r>
          </a:p>
          <a:p>
            <a:pPr lvl="1">
              <a:lnSpc>
                <a:spcPct val="100000"/>
              </a:lnSpc>
              <a:buFont typeface="Wingdings" panose="05000000000000000000" pitchFamily="2" charset="2"/>
              <a:buChar char="§"/>
            </a:pPr>
            <a:r>
              <a:rPr lang="en-US" altLang="ko-KR" sz="1600" dirty="0"/>
              <a:t>SELCC can correct all single-cell errors in 8LC memory</a:t>
            </a:r>
            <a:r>
              <a:rPr lang="en-US" altLang="ko-KR" sz="1600" b="0" dirty="0"/>
              <a:t>, whether arising from a slight drift in resistance or a complete cell wear-out, by leveraging the unused syndromes in SEC-DED. </a:t>
            </a:r>
            <a:r>
              <a:rPr lang="en-US" altLang="ko-KR" sz="1600" dirty="0">
                <a:solidFill>
                  <a:srgbClr val="FF0000"/>
                </a:solidFill>
              </a:rPr>
              <a:t>(No redundancy overheads!)</a:t>
            </a:r>
          </a:p>
          <a:p>
            <a:pPr>
              <a:lnSpc>
                <a:spcPct val="100000"/>
              </a:lnSpc>
              <a:buFont typeface="Wingdings" panose="05000000000000000000" pitchFamily="2" charset="2"/>
              <a:buChar char="§"/>
            </a:pPr>
            <a:r>
              <a:rPr lang="en-US" altLang="ko-KR" sz="1800" dirty="0"/>
              <a:t>Contribution</a:t>
            </a:r>
          </a:p>
          <a:p>
            <a:pPr lvl="1">
              <a:lnSpc>
                <a:spcPct val="100000"/>
              </a:lnSpc>
              <a:buFont typeface="Wingdings" panose="05000000000000000000" pitchFamily="2" charset="2"/>
              <a:buChar char="§"/>
            </a:pPr>
            <a:r>
              <a:rPr lang="en-US" altLang="ko-KR" sz="1600" dirty="0">
                <a:solidFill>
                  <a:srgbClr val="FF0000"/>
                </a:solidFill>
              </a:rPr>
              <a:t>SELCC can significantly enhance the reliability</a:t>
            </a:r>
            <a:r>
              <a:rPr lang="en-US" altLang="ko-KR" sz="1600" b="0" dirty="0">
                <a:solidFill>
                  <a:srgbClr val="FF0000"/>
                </a:solidFill>
              </a:rPr>
              <a:t> </a:t>
            </a:r>
            <a:r>
              <a:rPr lang="en-US" altLang="ko-KR" sz="1600" b="0" dirty="0"/>
              <a:t>of 8LC memory, surpassing previous ECC solutions even with same redundancy.</a:t>
            </a:r>
          </a:p>
          <a:p>
            <a:pPr lvl="1">
              <a:lnSpc>
                <a:spcPct val="100000"/>
              </a:lnSpc>
              <a:buFont typeface="Wingdings" panose="05000000000000000000" pitchFamily="2" charset="2"/>
              <a:buChar char="§"/>
            </a:pPr>
            <a:r>
              <a:rPr lang="en-US" altLang="ko-KR" sz="1600" dirty="0">
                <a:solidFill>
                  <a:srgbClr val="FF0000"/>
                </a:solidFill>
              </a:rPr>
              <a:t>SELCC can also increase the endurance </a:t>
            </a:r>
            <a:r>
              <a:rPr lang="en-US" altLang="ko-KR" sz="1600" b="0" dirty="0"/>
              <a:t>of 8LC memory by </a:t>
            </a:r>
            <a:r>
              <a:rPr lang="en-US" altLang="ko-KR" sz="1600" dirty="0">
                <a:solidFill>
                  <a:srgbClr val="FF0000"/>
                </a:solidFill>
              </a:rPr>
              <a:t>3.2 times</a:t>
            </a:r>
            <a:r>
              <a:rPr lang="en-US" altLang="ko-KR" sz="1600" b="0" dirty="0"/>
              <a:t>, while incurring negligible overheads.</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Summary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29</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spTree>
    <p:extLst>
      <p:ext uri="{BB962C8B-B14F-4D97-AF65-F5344CB8AC3E}">
        <p14:creationId xmlns:p14="http://schemas.microsoft.com/office/powerpoint/2010/main" val="126696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893F6D-141A-3626-C5D4-8ABB715B2509}"/>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de-DE" sz="1800" dirty="0"/>
              <a:t>Phase Change Memory (PCM) </a:t>
            </a:r>
            <a:r>
              <a:rPr lang="de-DE" sz="1800" b="0" dirty="0"/>
              <a:t>is a emerging memory technology that can be a alternative to DRAM.</a:t>
            </a:r>
          </a:p>
          <a:p>
            <a:pPr lvl="1">
              <a:lnSpc>
                <a:spcPct val="100000"/>
              </a:lnSpc>
              <a:buFont typeface="Wingdings" panose="05000000000000000000" pitchFamily="2" charset="2"/>
              <a:buChar char="§"/>
            </a:pPr>
            <a:r>
              <a:rPr lang="de-DE" altLang="ko-KR" sz="1600" b="0" dirty="0"/>
              <a:t>Currently, DRAM inherently faces several limitations.</a:t>
            </a:r>
          </a:p>
          <a:p>
            <a:pPr lvl="2">
              <a:lnSpc>
                <a:spcPct val="100000"/>
              </a:lnSpc>
              <a:buFont typeface="Wingdings" panose="05000000000000000000" pitchFamily="2" charset="2"/>
              <a:buChar char="§"/>
            </a:pPr>
            <a:r>
              <a:rPr lang="de-DE" altLang="ko-KR" sz="1600" b="0" dirty="0"/>
              <a:t>voltality, static power consumption, limited scalability ...</a:t>
            </a:r>
            <a:endParaRPr lang="de-DE" sz="1400" b="0" dirty="0"/>
          </a:p>
          <a:p>
            <a:pPr lvl="1">
              <a:lnSpc>
                <a:spcPct val="100000"/>
              </a:lnSpc>
              <a:buFont typeface="Wingdings" panose="05000000000000000000" pitchFamily="2" charset="2"/>
              <a:buChar char="§"/>
            </a:pPr>
            <a:r>
              <a:rPr lang="de-DE" sz="1600" b="0" dirty="0"/>
              <a:t>PCM uses </a:t>
            </a:r>
            <a:r>
              <a:rPr lang="en-US" sz="1600" b="0" dirty="0"/>
              <a:t>GST(Ge2Sb2Te5) alloy for storing data. This material has two different stable states and has a wide resistance range between the two stable states.</a:t>
            </a:r>
          </a:p>
          <a:p>
            <a:pPr lvl="1">
              <a:lnSpc>
                <a:spcPct val="100000"/>
              </a:lnSpc>
              <a:buFont typeface="Wingdings" panose="05000000000000000000" pitchFamily="2" charset="2"/>
              <a:buChar char="§"/>
            </a:pPr>
            <a:endParaRPr lang="en-US" sz="1600" b="0" dirty="0"/>
          </a:p>
          <a:p>
            <a:pPr lvl="1">
              <a:lnSpc>
                <a:spcPct val="100000"/>
              </a:lnSpc>
              <a:buFont typeface="Wingdings" panose="05000000000000000000" pitchFamily="2" charset="2"/>
              <a:buChar char="§"/>
            </a:pPr>
            <a:endParaRPr lang="en-US" sz="1600" b="0" dirty="0"/>
          </a:p>
          <a:p>
            <a:pPr marL="342900" lvl="1" indent="0">
              <a:lnSpc>
                <a:spcPct val="250000"/>
              </a:lnSpc>
              <a:buNone/>
            </a:pPr>
            <a:endParaRPr lang="en-US" sz="1600" b="0" dirty="0"/>
          </a:p>
          <a:p>
            <a:pPr lvl="1">
              <a:lnSpc>
                <a:spcPct val="100000"/>
              </a:lnSpc>
              <a:buFont typeface="Wingdings" panose="05000000000000000000" pitchFamily="2" charset="2"/>
              <a:buChar char="§"/>
            </a:pPr>
            <a:endParaRPr lang="en-US" sz="1600" b="0" dirty="0"/>
          </a:p>
        </p:txBody>
      </p:sp>
      <p:sp>
        <p:nvSpPr>
          <p:cNvPr id="3" name="Titel 2">
            <a:extLst>
              <a:ext uri="{FF2B5EF4-FFF2-40B4-BE49-F238E27FC236}">
                <a16:creationId xmlns:a16="http://schemas.microsoft.com/office/drawing/2014/main" id="{5226A781-3E9A-46A3-1B94-CCC30B4E8A09}"/>
              </a:ext>
            </a:extLst>
          </p:cNvPr>
          <p:cNvSpPr>
            <a:spLocks noGrp="1"/>
          </p:cNvSpPr>
          <p:nvPr>
            <p:ph type="title"/>
          </p:nvPr>
        </p:nvSpPr>
        <p:spPr/>
        <p:txBody>
          <a:bodyPr/>
          <a:lstStyle/>
          <a:p>
            <a:r>
              <a:rPr lang="de-DE" b="0" dirty="0"/>
              <a:t>Phase Change Memory</a:t>
            </a:r>
          </a:p>
        </p:txBody>
      </p:sp>
      <p:sp>
        <p:nvSpPr>
          <p:cNvPr id="4" name="Fußzeilenplatzhalter 3">
            <a:extLst>
              <a:ext uri="{FF2B5EF4-FFF2-40B4-BE49-F238E27FC236}">
                <a16:creationId xmlns:a16="http://schemas.microsoft.com/office/drawing/2014/main" id="{A382C246-EC09-5E4E-6C6A-B7F2CF905776}"/>
              </a:ext>
            </a:extLst>
          </p:cNvPr>
          <p:cNvSpPr>
            <a:spLocks noGrp="1"/>
          </p:cNvSpPr>
          <p:nvPr>
            <p:ph type="ftr" sz="quarter" idx="11"/>
          </p:nvPr>
        </p:nvSpPr>
        <p:spPr/>
        <p:txBody>
          <a:bodyPr/>
          <a:lstStyle/>
          <a:p>
            <a:r>
              <a:rPr lang="en-US" noProof="1"/>
              <a:t>Yujin Lim / Sungkyunkwan University</a:t>
            </a:r>
          </a:p>
        </p:txBody>
      </p:sp>
      <p:sp>
        <p:nvSpPr>
          <p:cNvPr id="5" name="Foliennummernplatzhalter 4">
            <a:extLst>
              <a:ext uri="{FF2B5EF4-FFF2-40B4-BE49-F238E27FC236}">
                <a16:creationId xmlns:a16="http://schemas.microsoft.com/office/drawing/2014/main" id="{2B04BEE0-65E9-DCC3-4639-B8E7F17E0F74}"/>
              </a:ext>
            </a:extLst>
          </p:cNvPr>
          <p:cNvSpPr>
            <a:spLocks noGrp="1"/>
          </p:cNvSpPr>
          <p:nvPr>
            <p:ph type="sldNum" sz="quarter" idx="12"/>
          </p:nvPr>
        </p:nvSpPr>
        <p:spPr/>
        <p:txBody>
          <a:bodyPr/>
          <a:lstStyle/>
          <a:p>
            <a:fld id="{22DECF6A-13F7-418C-BBFC-95033FFCD5F1}" type="slidenum">
              <a:rPr lang="en-US" noProof="1" smtClean="0"/>
              <a:pPr/>
              <a:t>3</a:t>
            </a:fld>
            <a:endParaRPr lang="en-US" noProof="1"/>
          </a:p>
        </p:txBody>
      </p:sp>
      <p:sp>
        <p:nvSpPr>
          <p:cNvPr id="6" name="Datumsplatzhalter 5">
            <a:extLst>
              <a:ext uri="{FF2B5EF4-FFF2-40B4-BE49-F238E27FC236}">
                <a16:creationId xmlns:a16="http://schemas.microsoft.com/office/drawing/2014/main" id="{03A49B3C-0E4A-A40D-DF57-C00C51043D33}"/>
              </a:ext>
            </a:extLst>
          </p:cNvPr>
          <p:cNvSpPr>
            <a:spLocks noGrp="1"/>
          </p:cNvSpPr>
          <p:nvPr>
            <p:ph type="dt" sz="half" idx="10"/>
          </p:nvPr>
        </p:nvSpPr>
        <p:spPr/>
        <p:txBody>
          <a:bodyPr/>
          <a:lstStyle/>
          <a:p>
            <a:fld id="{6A4EA651-F593-4B95-845D-7B7F3E8CC9F1}" type="datetime4">
              <a:rPr lang="en-GB" altLang="ko-KR" noProof="1" smtClean="0"/>
              <a:t>13 November 2024</a:t>
            </a:fld>
            <a:endParaRPr lang="en-US" noProof="1"/>
          </a:p>
        </p:txBody>
      </p:sp>
      <p:grpSp>
        <p:nvGrpSpPr>
          <p:cNvPr id="36" name="그룹 35">
            <a:extLst>
              <a:ext uri="{FF2B5EF4-FFF2-40B4-BE49-F238E27FC236}">
                <a16:creationId xmlns:a16="http://schemas.microsoft.com/office/drawing/2014/main" id="{70EE1A3B-72AA-8F35-D32A-B515999ADEE1}"/>
              </a:ext>
            </a:extLst>
          </p:cNvPr>
          <p:cNvGrpSpPr/>
          <p:nvPr/>
        </p:nvGrpSpPr>
        <p:grpSpPr>
          <a:xfrm>
            <a:off x="2326626" y="2799855"/>
            <a:ext cx="4490747" cy="1787313"/>
            <a:chOff x="690853" y="2845410"/>
            <a:chExt cx="4490747" cy="1787313"/>
          </a:xfrm>
        </p:grpSpPr>
        <p:grpSp>
          <p:nvGrpSpPr>
            <p:cNvPr id="32" name="그룹 31">
              <a:extLst>
                <a:ext uri="{FF2B5EF4-FFF2-40B4-BE49-F238E27FC236}">
                  <a16:creationId xmlns:a16="http://schemas.microsoft.com/office/drawing/2014/main" id="{837511CF-9B4E-14C0-6F5F-DF526EA4A088}"/>
                </a:ext>
              </a:extLst>
            </p:cNvPr>
            <p:cNvGrpSpPr/>
            <p:nvPr/>
          </p:nvGrpSpPr>
          <p:grpSpPr>
            <a:xfrm>
              <a:off x="690853" y="2845410"/>
              <a:ext cx="4490747" cy="1787313"/>
              <a:chOff x="690853" y="2845410"/>
              <a:chExt cx="2522247" cy="1787313"/>
            </a:xfrm>
          </p:grpSpPr>
          <p:graphicFrame>
            <p:nvGraphicFramePr>
              <p:cNvPr id="9" name="차트 8">
                <a:extLst>
                  <a:ext uri="{FF2B5EF4-FFF2-40B4-BE49-F238E27FC236}">
                    <a16:creationId xmlns:a16="http://schemas.microsoft.com/office/drawing/2014/main" id="{144A1165-88BE-70C0-8B38-A5186E5AB5A1}"/>
                  </a:ext>
                </a:extLst>
              </p:cNvPr>
              <p:cNvGraphicFramePr/>
              <p:nvPr>
                <p:extLst>
                  <p:ext uri="{D42A27DB-BD31-4B8C-83A1-F6EECF244321}">
                    <p14:modId xmlns:p14="http://schemas.microsoft.com/office/powerpoint/2010/main" val="103727357"/>
                  </p:ext>
                </p:extLst>
              </p:nvPr>
            </p:nvGraphicFramePr>
            <p:xfrm>
              <a:off x="690853" y="2845410"/>
              <a:ext cx="2522247" cy="1787313"/>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직선 연결선 26">
                <a:extLst>
                  <a:ext uri="{FF2B5EF4-FFF2-40B4-BE49-F238E27FC236}">
                    <a16:creationId xmlns:a16="http://schemas.microsoft.com/office/drawing/2014/main" id="{524F02BA-C757-5785-6063-8A3FDC3FDA56}"/>
                  </a:ext>
                </a:extLst>
              </p:cNvPr>
              <p:cNvCxnSpPr>
                <a:cxnSpLocks/>
              </p:cNvCxnSpPr>
              <p:nvPr/>
            </p:nvCxnSpPr>
            <p:spPr>
              <a:xfrm>
                <a:off x="1939276" y="3094567"/>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5588460-0F4D-3101-5FEF-90B30635E16D}"/>
                  </a:ext>
                </a:extLst>
              </p:cNvPr>
              <p:cNvSpPr txBox="1"/>
              <p:nvPr/>
            </p:nvSpPr>
            <p:spPr>
              <a:xfrm>
                <a:off x="1261712" y="2992967"/>
                <a:ext cx="516056"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‘1’</a:t>
                </a:r>
                <a:endParaRPr lang="ko-KR" altLang="en-US" sz="1200" b="1">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3D1C77B-C81F-B73E-EC08-D6DC4978209F}"/>
                  </a:ext>
                </a:extLst>
              </p:cNvPr>
              <p:cNvSpPr txBox="1"/>
              <p:nvPr/>
            </p:nvSpPr>
            <p:spPr>
              <a:xfrm>
                <a:off x="2094832" y="2992966"/>
                <a:ext cx="516056"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‘0’</a:t>
                </a:r>
                <a:endParaRPr lang="ko-KR" altLang="en-US" sz="1200" b="1">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99A9B7D5-06D9-F943-7C3A-340A7FD9D647}"/>
                </a:ext>
              </a:extLst>
            </p:cNvPr>
            <p:cNvSpPr txBox="1"/>
            <p:nvPr/>
          </p:nvSpPr>
          <p:spPr>
            <a:xfrm>
              <a:off x="1645498" y="3825931"/>
              <a:ext cx="1043373"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Crystalline</a:t>
              </a:r>
              <a:endParaRPr lang="ko-KR" altLang="en-US" sz="1050" b="1">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358593E2-3DFB-6772-CA4F-77D30D7AE12A}"/>
                </a:ext>
              </a:extLst>
            </p:cNvPr>
            <p:cNvSpPr txBox="1"/>
            <p:nvPr/>
          </p:nvSpPr>
          <p:spPr>
            <a:xfrm>
              <a:off x="3128294" y="3825931"/>
              <a:ext cx="1043373"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Amorphous</a:t>
              </a:r>
              <a:endParaRPr lang="ko-KR" altLang="en-US" sz="105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32954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1F57520C-58AC-01B8-4656-43A5C6EC0DA6}"/>
              </a:ext>
            </a:extLst>
          </p:cNvPr>
          <p:cNvSpPr>
            <a:spLocks noGrp="1"/>
          </p:cNvSpPr>
          <p:nvPr>
            <p:ph idx="1"/>
          </p:nvPr>
        </p:nvSpPr>
        <p:spPr/>
        <p:txBody>
          <a:bodyPr/>
          <a:lstStyle/>
          <a:p>
            <a:endParaRPr lang="ko-KR" altLang="en-US"/>
          </a:p>
        </p:txBody>
      </p:sp>
      <p:sp>
        <p:nvSpPr>
          <p:cNvPr id="3" name="제목 2">
            <a:extLst>
              <a:ext uri="{FF2B5EF4-FFF2-40B4-BE49-F238E27FC236}">
                <a16:creationId xmlns:a16="http://schemas.microsoft.com/office/drawing/2014/main" id="{C480EBAE-2B61-8D10-2862-459EF91FB5CF}"/>
              </a:ext>
            </a:extLst>
          </p:cNvPr>
          <p:cNvSpPr>
            <a:spLocks noGrp="1"/>
          </p:cNvSpPr>
          <p:nvPr>
            <p:ph type="title"/>
          </p:nvPr>
        </p:nvSpPr>
        <p:spPr/>
        <p:txBody>
          <a:bodyPr/>
          <a:lstStyle/>
          <a:p>
            <a:endParaRPr lang="ko-KR" altLang="en-US"/>
          </a:p>
        </p:txBody>
      </p:sp>
      <p:sp>
        <p:nvSpPr>
          <p:cNvPr id="4" name="바닥글 개체 틀 3">
            <a:extLst>
              <a:ext uri="{FF2B5EF4-FFF2-40B4-BE49-F238E27FC236}">
                <a16:creationId xmlns:a16="http://schemas.microsoft.com/office/drawing/2014/main" id="{30DBEED1-4904-EC59-FFA0-5874DE1A37F2}"/>
              </a:ext>
            </a:extLst>
          </p:cNvPr>
          <p:cNvSpPr>
            <a:spLocks noGrp="1"/>
          </p:cNvSpPr>
          <p:nvPr>
            <p:ph type="ftr" sz="quarter" idx="11"/>
          </p:nvPr>
        </p:nvSpPr>
        <p:spPr/>
        <p:txBody>
          <a:bodyPr/>
          <a:lstStyle/>
          <a:p>
            <a:r>
              <a:rPr lang="en-US" noProof="1"/>
              <a:t>Yujin Lim / Sungkyunkwan University</a:t>
            </a:r>
          </a:p>
        </p:txBody>
      </p:sp>
      <p:sp>
        <p:nvSpPr>
          <p:cNvPr id="5" name="슬라이드 번호 개체 틀 4">
            <a:extLst>
              <a:ext uri="{FF2B5EF4-FFF2-40B4-BE49-F238E27FC236}">
                <a16:creationId xmlns:a16="http://schemas.microsoft.com/office/drawing/2014/main" id="{DDB64DAE-1B6B-E655-5835-E6216FEC50EF}"/>
              </a:ext>
            </a:extLst>
          </p:cNvPr>
          <p:cNvSpPr>
            <a:spLocks noGrp="1"/>
          </p:cNvSpPr>
          <p:nvPr>
            <p:ph type="sldNum" sz="quarter" idx="12"/>
          </p:nvPr>
        </p:nvSpPr>
        <p:spPr/>
        <p:txBody>
          <a:bodyPr/>
          <a:lstStyle/>
          <a:p>
            <a:fld id="{22DECF6A-13F7-418C-BBFC-95033FFCD5F1}" type="slidenum">
              <a:rPr lang="en-US" noProof="1" smtClean="0"/>
              <a:pPr/>
              <a:t>30</a:t>
            </a:fld>
            <a:endParaRPr lang="en-US" noProof="1"/>
          </a:p>
        </p:txBody>
      </p:sp>
      <p:sp>
        <p:nvSpPr>
          <p:cNvPr id="6" name="날짜 개체 틀 5">
            <a:extLst>
              <a:ext uri="{FF2B5EF4-FFF2-40B4-BE49-F238E27FC236}">
                <a16:creationId xmlns:a16="http://schemas.microsoft.com/office/drawing/2014/main" id="{CA1E6C53-2A42-778D-2770-16C7E96E0F8E}"/>
              </a:ext>
            </a:extLst>
          </p:cNvPr>
          <p:cNvSpPr>
            <a:spLocks noGrp="1"/>
          </p:cNvSpPr>
          <p:nvPr>
            <p:ph type="dt" sz="half" idx="10"/>
          </p:nvPr>
        </p:nvSpPr>
        <p:spPr/>
        <p:txBody>
          <a:bodyPr/>
          <a:lstStyle/>
          <a:p>
            <a:fld id="{5BD7F12B-0F12-47B1-9FA8-05AF8BBCBA32}" type="datetime4">
              <a:rPr lang="en-GB" altLang="ko-KR" noProof="1" smtClean="0"/>
              <a:t>13 November 2024</a:t>
            </a:fld>
            <a:endParaRPr lang="en-US" noProof="1"/>
          </a:p>
        </p:txBody>
      </p:sp>
    </p:spTree>
    <p:extLst>
      <p:ext uri="{BB962C8B-B14F-4D97-AF65-F5344CB8AC3E}">
        <p14:creationId xmlns:p14="http://schemas.microsoft.com/office/powerpoint/2010/main" val="1154135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그룹 11">
            <a:extLst>
              <a:ext uri="{FF2B5EF4-FFF2-40B4-BE49-F238E27FC236}">
                <a16:creationId xmlns:a16="http://schemas.microsoft.com/office/drawing/2014/main" id="{0092C5DF-408E-0906-B4E4-2150D50BF263}"/>
              </a:ext>
            </a:extLst>
          </p:cNvPr>
          <p:cNvGrpSpPr/>
          <p:nvPr/>
        </p:nvGrpSpPr>
        <p:grpSpPr>
          <a:xfrm>
            <a:off x="136187" y="1791101"/>
            <a:ext cx="8871626" cy="1500791"/>
            <a:chOff x="136187" y="1815892"/>
            <a:chExt cx="8871626" cy="1500791"/>
          </a:xfrm>
        </p:grpSpPr>
        <p:sp>
          <p:nvSpPr>
            <p:cNvPr id="7" name="제목 2">
              <a:extLst>
                <a:ext uri="{FF2B5EF4-FFF2-40B4-BE49-F238E27FC236}">
                  <a16:creationId xmlns:a16="http://schemas.microsoft.com/office/drawing/2014/main" id="{45BF84B0-9C80-6C44-B6F4-A694DDBA0731}"/>
                </a:ext>
              </a:extLst>
            </p:cNvPr>
            <p:cNvSpPr txBox="1">
              <a:spLocks/>
            </p:cNvSpPr>
            <p:nvPr/>
          </p:nvSpPr>
          <p:spPr>
            <a:xfrm>
              <a:off x="136187" y="1815892"/>
              <a:ext cx="8871626" cy="577902"/>
            </a:xfrm>
            <a:prstGeom prst="rect">
              <a:avLst/>
            </a:prstGeom>
          </p:spPr>
          <p:txBody>
            <a:bodyPr/>
            <a:lstStyle>
              <a:lvl1pPr algn="l" defTabSz="685800" rtl="0" eaLnBrk="1" latinLnBrk="0" hangingPunct="1">
                <a:lnSpc>
                  <a:spcPct val="90000"/>
                </a:lnSpc>
                <a:spcBef>
                  <a:spcPct val="0"/>
                </a:spcBef>
                <a:buNone/>
                <a:defRPr sz="3600" b="1" kern="1200">
                  <a:solidFill>
                    <a:schemeClr val="bg1"/>
                  </a:solidFill>
                  <a:latin typeface="+mn-lt"/>
                  <a:ea typeface="+mj-ea"/>
                  <a:cs typeface="+mj-cs"/>
                </a:defRPr>
              </a:lvl1pPr>
            </a:lstStyle>
            <a:p>
              <a:pPr algn="ctr"/>
              <a:r>
                <a:rPr lang="en-US" altLang="ko-KR" sz="4400" b="0">
                  <a:latin typeface="Arial" panose="020B0604020202020204" pitchFamily="34" charset="0"/>
                  <a:cs typeface="Arial" panose="020B0604020202020204" pitchFamily="34" charset="0"/>
                </a:rPr>
                <a:t>Thank You</a:t>
              </a:r>
              <a:endParaRPr lang="ko-KR" altLang="en-US" sz="4400" b="0">
                <a:latin typeface="Arial" panose="020B0604020202020204" pitchFamily="34" charset="0"/>
                <a:cs typeface="Arial" panose="020B0604020202020204" pitchFamily="34" charset="0"/>
              </a:endParaRPr>
            </a:p>
          </p:txBody>
        </p:sp>
        <p:sp>
          <p:nvSpPr>
            <p:cNvPr id="8" name="제목 2">
              <a:extLst>
                <a:ext uri="{FF2B5EF4-FFF2-40B4-BE49-F238E27FC236}">
                  <a16:creationId xmlns:a16="http://schemas.microsoft.com/office/drawing/2014/main" id="{EBCBC453-7C74-5522-DE03-E27420AB07CE}"/>
                </a:ext>
              </a:extLst>
            </p:cNvPr>
            <p:cNvSpPr txBox="1">
              <a:spLocks/>
            </p:cNvSpPr>
            <p:nvPr/>
          </p:nvSpPr>
          <p:spPr>
            <a:xfrm>
              <a:off x="136187" y="2738781"/>
              <a:ext cx="8871626" cy="577902"/>
            </a:xfrm>
            <a:prstGeom prst="rect">
              <a:avLst/>
            </a:prstGeom>
          </p:spPr>
          <p:txBody>
            <a:bodyPr/>
            <a:lstStyle>
              <a:lvl1pPr algn="l" defTabSz="685800" rtl="0" eaLnBrk="1" latinLnBrk="0" hangingPunct="1">
                <a:lnSpc>
                  <a:spcPct val="90000"/>
                </a:lnSpc>
                <a:spcBef>
                  <a:spcPct val="0"/>
                </a:spcBef>
                <a:buNone/>
                <a:defRPr sz="3600" b="1" kern="1200">
                  <a:solidFill>
                    <a:schemeClr val="bg1"/>
                  </a:solidFill>
                  <a:latin typeface="+mn-lt"/>
                  <a:ea typeface="+mj-ea"/>
                  <a:cs typeface="+mj-cs"/>
                </a:defRPr>
              </a:lvl1pPr>
            </a:lstStyle>
            <a:p>
              <a:pPr algn="ctr"/>
              <a:r>
                <a:rPr lang="en-US" altLang="ko-KR" sz="2800" b="0">
                  <a:latin typeface="Arial" panose="020B0604020202020204" pitchFamily="34" charset="0"/>
                  <a:cs typeface="Arial" panose="020B0604020202020204" pitchFamily="34" charset="0"/>
                </a:rPr>
                <a:t>Q&amp;A</a:t>
              </a:r>
              <a:endParaRPr lang="ko-KR" altLang="en-US" sz="2800" b="0">
                <a:latin typeface="Arial" panose="020B0604020202020204" pitchFamily="34" charset="0"/>
                <a:cs typeface="Arial" panose="020B0604020202020204" pitchFamily="34" charset="0"/>
              </a:endParaRPr>
            </a:p>
          </p:txBody>
        </p:sp>
        <p:cxnSp>
          <p:nvCxnSpPr>
            <p:cNvPr id="10" name="직선 연결선 9">
              <a:extLst>
                <a:ext uri="{FF2B5EF4-FFF2-40B4-BE49-F238E27FC236}">
                  <a16:creationId xmlns:a16="http://schemas.microsoft.com/office/drawing/2014/main" id="{42CCC616-134F-0AD7-E346-4E5748B08BB1}"/>
                </a:ext>
              </a:extLst>
            </p:cNvPr>
            <p:cNvCxnSpPr>
              <a:cxnSpLocks/>
            </p:cNvCxnSpPr>
            <p:nvPr/>
          </p:nvCxnSpPr>
          <p:spPr>
            <a:xfrm>
              <a:off x="4387797" y="2596541"/>
              <a:ext cx="368405" cy="0"/>
            </a:xfrm>
            <a:prstGeom prst="line">
              <a:avLst/>
            </a:prstGeom>
            <a:ln w="38100">
              <a:solidFill>
                <a:srgbClr val="FFFF75"/>
              </a:solidFill>
            </a:ln>
          </p:spPr>
          <p:style>
            <a:lnRef idx="1">
              <a:schemeClr val="accent1"/>
            </a:lnRef>
            <a:fillRef idx="0">
              <a:schemeClr val="accent1"/>
            </a:fillRef>
            <a:effectRef idx="0">
              <a:schemeClr val="accent1"/>
            </a:effectRef>
            <a:fontRef idx="minor">
              <a:schemeClr val="tx1"/>
            </a:fontRef>
          </p:style>
        </p:cxnSp>
      </p:grpSp>
      <p:pic>
        <p:nvPicPr>
          <p:cNvPr id="22" name="그림 21" descr="그래픽, 폰트, 로고, 상징이(가) 표시된 사진&#10;&#10;자동 생성된 설명">
            <a:extLst>
              <a:ext uri="{FF2B5EF4-FFF2-40B4-BE49-F238E27FC236}">
                <a16:creationId xmlns:a16="http://schemas.microsoft.com/office/drawing/2014/main" id="{2634F454-BC40-535F-D410-3071F6976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055" y="4141927"/>
            <a:ext cx="1395732" cy="804063"/>
          </a:xfrm>
          <a:prstGeom prst="rect">
            <a:avLst/>
          </a:prstGeom>
        </p:spPr>
      </p:pic>
    </p:spTree>
    <p:extLst>
      <p:ext uri="{BB962C8B-B14F-4D97-AF65-F5344CB8AC3E}">
        <p14:creationId xmlns:p14="http://schemas.microsoft.com/office/powerpoint/2010/main" val="2526061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600" b="0"/>
              <a:t>(72,64) Single error correction - Double error detection (SEC-DED)</a:t>
            </a:r>
            <a:endParaRPr lang="en-US" altLang="ko-KR" sz="1800" b="0"/>
          </a:p>
          <a:p>
            <a:pPr lvl="1">
              <a:lnSpc>
                <a:spcPct val="100000"/>
              </a:lnSpc>
              <a:buFont typeface="Wingdings" panose="05000000000000000000" pitchFamily="2" charset="2"/>
              <a:buChar char="§"/>
            </a:pPr>
            <a:r>
              <a:rPr lang="en-US" altLang="ko-KR" sz="1600"/>
              <a:t>cannot correct DAE/DNE/TAE.</a:t>
            </a:r>
          </a:p>
          <a:p>
            <a:pPr>
              <a:lnSpc>
                <a:spcPct val="100000"/>
              </a:lnSpc>
              <a:buFont typeface="Wingdings" panose="05000000000000000000" pitchFamily="2" charset="2"/>
              <a:buChar char="§"/>
            </a:pPr>
            <a:r>
              <a:rPr lang="en-US" altLang="ko-KR" sz="1600" b="0"/>
              <a:t>(72,64) Single error correction - Double adjacent error correction (SEC-DAEC)</a:t>
            </a:r>
          </a:p>
          <a:p>
            <a:pPr lvl="1">
              <a:lnSpc>
                <a:spcPct val="100000"/>
              </a:lnSpc>
              <a:buFont typeface="Wingdings" panose="05000000000000000000" pitchFamily="2" charset="2"/>
              <a:buChar char="§"/>
            </a:pPr>
            <a:r>
              <a:rPr lang="en-US" altLang="ko-KR" sz="1600"/>
              <a:t>cannot correct DNE/TAE.</a:t>
            </a:r>
          </a:p>
          <a:p>
            <a:pPr>
              <a:lnSpc>
                <a:spcPct val="100000"/>
              </a:lnSpc>
              <a:buFont typeface="Wingdings" panose="05000000000000000000" pitchFamily="2" charset="2"/>
              <a:buChar char="§"/>
            </a:pPr>
            <a:r>
              <a:rPr lang="en-US" altLang="ko-KR" sz="1600" b="0"/>
              <a:t>(72,64) Single error correction - Double adjacent error correction - Triple adjacent error correction (SEC-DAEC-TAEC)</a:t>
            </a:r>
          </a:p>
          <a:p>
            <a:pPr lvl="1">
              <a:lnSpc>
                <a:spcPct val="100000"/>
              </a:lnSpc>
              <a:buFont typeface="Wingdings" panose="05000000000000000000" pitchFamily="2" charset="2"/>
              <a:buChar char="§"/>
            </a:pPr>
            <a:r>
              <a:rPr lang="en-US" altLang="ko-KR" sz="1600"/>
              <a:t>cannot correct DNE.</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Prior Works</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32</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pic>
        <p:nvPicPr>
          <p:cNvPr id="34" name="그림 33" descr="텍스트, 스크린샷, 그래픽, 폰트이(가) 표시된 사진&#10;&#10;자동 생성된 설명">
            <a:extLst>
              <a:ext uri="{FF2B5EF4-FFF2-40B4-BE49-F238E27FC236}">
                <a16:creationId xmlns:a16="http://schemas.microsoft.com/office/drawing/2014/main" id="{B88D0B46-BC28-5A94-0039-92A37ECB4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965" y="3228559"/>
            <a:ext cx="6382070" cy="1559870"/>
          </a:xfrm>
          <a:prstGeom prst="rect">
            <a:avLst/>
          </a:prstGeom>
        </p:spPr>
      </p:pic>
    </p:spTree>
    <p:extLst>
      <p:ext uri="{BB962C8B-B14F-4D97-AF65-F5344CB8AC3E}">
        <p14:creationId xmlns:p14="http://schemas.microsoft.com/office/powerpoint/2010/main" val="2560647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fontScale="92500"/>
          </a:bodyPr>
          <a:lstStyle/>
          <a:p>
            <a:pPr>
              <a:lnSpc>
                <a:spcPct val="100000"/>
              </a:lnSpc>
              <a:buFont typeface="Wingdings" panose="05000000000000000000" pitchFamily="2" charset="2"/>
              <a:buChar char="§"/>
            </a:pPr>
            <a:r>
              <a:rPr lang="en-US" altLang="ko-KR" sz="1800" b="0"/>
              <a:t>SEC-DED</a:t>
            </a:r>
          </a:p>
          <a:p>
            <a:pPr lvl="1">
              <a:lnSpc>
                <a:spcPct val="100000"/>
              </a:lnSpc>
              <a:buFont typeface="Wingdings" panose="05000000000000000000" pitchFamily="2" charset="2"/>
              <a:buChar char="§"/>
            </a:pPr>
            <a:r>
              <a:rPr lang="en-US" altLang="ko-KR" sz="1600" b="0"/>
              <a:t>J. A. Maestro, P. </a:t>
            </a:r>
            <a:r>
              <a:rPr lang="en-US" altLang="ko-KR" sz="1600" b="0" err="1"/>
              <a:t>Reviriego</a:t>
            </a:r>
            <a:r>
              <a:rPr lang="en-US" altLang="ko-KR" sz="1600" b="0"/>
              <a:t>, L. Xiao, S. Liu, and A. Sanchez-</a:t>
            </a:r>
            <a:r>
              <a:rPr lang="en-US" altLang="ko-KR" sz="1600" b="0" err="1"/>
              <a:t>Macian</a:t>
            </a:r>
            <a:r>
              <a:rPr lang="en-US" altLang="ko-KR" sz="1600" b="0"/>
              <a:t>, “Odd-weight-column SEC–DED–TAED Codes,” Electronics Letters, vol. 52, 2016.</a:t>
            </a:r>
          </a:p>
          <a:p>
            <a:pPr>
              <a:lnSpc>
                <a:spcPct val="100000"/>
              </a:lnSpc>
              <a:buFont typeface="Wingdings" panose="05000000000000000000" pitchFamily="2" charset="2"/>
              <a:buChar char="§"/>
            </a:pPr>
            <a:r>
              <a:rPr lang="en-US" altLang="ko-KR" sz="1800" b="0"/>
              <a:t>SEC-DAEC</a:t>
            </a:r>
          </a:p>
          <a:p>
            <a:pPr lvl="1">
              <a:lnSpc>
                <a:spcPct val="100000"/>
              </a:lnSpc>
              <a:buFont typeface="Wingdings" panose="05000000000000000000" pitchFamily="2" charset="2"/>
              <a:buChar char="§"/>
            </a:pPr>
            <a:r>
              <a:rPr lang="en-US" altLang="ko-KR" sz="1500" b="0"/>
              <a:t>S. Tripathi, J. Jana, J. Samanta, A. Anand, C. Kumar, and G. Raj, “FPGA and </a:t>
            </a:r>
            <a:r>
              <a:rPr lang="en-US" altLang="ko-KR" sz="1500" b="0" err="1"/>
              <a:t>Asic</a:t>
            </a:r>
            <a:r>
              <a:rPr lang="en-US" altLang="ko-KR" sz="1500" b="0"/>
              <a:t> Implementation of SEC-DED-DAEC Codes for SRAM Applications,” </a:t>
            </a:r>
            <a:r>
              <a:rPr lang="en-US" altLang="ko-KR" sz="1500" b="0" i="0">
                <a:effectLst/>
                <a:latin typeface="Arial" panose="020B0604020202020204" pitchFamily="34" charset="0"/>
              </a:rPr>
              <a:t>in the 2nd ICCDC, 2019.</a:t>
            </a:r>
            <a:endParaRPr lang="en-US" altLang="ko-KR" sz="1500" b="0"/>
          </a:p>
          <a:p>
            <a:pPr>
              <a:lnSpc>
                <a:spcPct val="100000"/>
              </a:lnSpc>
              <a:buFont typeface="Wingdings" panose="05000000000000000000" pitchFamily="2" charset="2"/>
              <a:buChar char="§"/>
            </a:pPr>
            <a:r>
              <a:rPr lang="en-US" altLang="ko-KR" sz="1800" b="0"/>
              <a:t>SEC-DAEC-TAEC</a:t>
            </a:r>
          </a:p>
          <a:p>
            <a:pPr lvl="1">
              <a:lnSpc>
                <a:spcPct val="100000"/>
              </a:lnSpc>
              <a:buFont typeface="Wingdings" panose="05000000000000000000" pitchFamily="2" charset="2"/>
              <a:buChar char="§"/>
            </a:pPr>
            <a:r>
              <a:rPr lang="en-US" altLang="ko-KR" sz="1500" b="0"/>
              <a:t>L.-J. </a:t>
            </a:r>
            <a:r>
              <a:rPr lang="en-US" altLang="ko-KR" sz="1500" b="0" err="1"/>
              <a:t>Saiz-Adalid</a:t>
            </a:r>
            <a:r>
              <a:rPr lang="en-US" altLang="ko-KR" sz="1500" b="0"/>
              <a:t>, P. </a:t>
            </a:r>
            <a:r>
              <a:rPr lang="en-US" altLang="ko-KR" sz="1500" b="0" err="1"/>
              <a:t>Reviriego</a:t>
            </a:r>
            <a:r>
              <a:rPr lang="en-US" altLang="ko-KR" sz="1500" b="0"/>
              <a:t>, P. Gil, S. </a:t>
            </a:r>
            <a:r>
              <a:rPr lang="en-US" altLang="ko-KR" sz="1500" b="0" err="1"/>
              <a:t>Pontarelli</a:t>
            </a:r>
            <a:r>
              <a:rPr lang="en-US" altLang="ko-KR" sz="1500" b="0"/>
              <a:t>, and J. A. Maestro, “MCU Tolerance in SRAMs Through Low-Redundancy Triple Adjacent Error Correction,” IEEE TVLSI, vol. 23, 2015.</a:t>
            </a:r>
          </a:p>
          <a:p>
            <a:pPr>
              <a:lnSpc>
                <a:spcPct val="100000"/>
              </a:lnSpc>
              <a:buFont typeface="Wingdings" panose="05000000000000000000" pitchFamily="2" charset="2"/>
              <a:buChar char="§"/>
            </a:pPr>
            <a:r>
              <a:rPr lang="en-US" altLang="ko-KR" sz="1800" b="0"/>
              <a:t>IP-DAEC</a:t>
            </a:r>
          </a:p>
          <a:p>
            <a:pPr lvl="1">
              <a:lnSpc>
                <a:spcPct val="100000"/>
              </a:lnSpc>
              <a:buFont typeface="Wingdings" panose="05000000000000000000" pitchFamily="2" charset="2"/>
              <a:buChar char="§"/>
            </a:pPr>
            <a:r>
              <a:rPr lang="en-US" altLang="ko-KR" sz="1500" b="0"/>
              <a:t>S. Liu, P. </a:t>
            </a:r>
            <a:r>
              <a:rPr lang="en-US" altLang="ko-KR" sz="1500" b="0" err="1"/>
              <a:t>Reviriego</a:t>
            </a:r>
            <a:r>
              <a:rPr lang="en-US" altLang="ko-KR" sz="1500" b="0"/>
              <a:t>, and F. Lombardi, “Codes for Limited Magnitude Error Correction in Multilevel Cell Memories,” IEEE Transactions on Circuits and Systems I: Regular Papers, vol. 67, 2020.</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References of Prior Works</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33</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spTree>
    <p:extLst>
      <p:ext uri="{BB962C8B-B14F-4D97-AF65-F5344CB8AC3E}">
        <p14:creationId xmlns:p14="http://schemas.microsoft.com/office/powerpoint/2010/main" val="1310736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a:t>(8x72) H-matrix in binary form.</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An Example of SELCC H-matrix</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34</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sp>
        <p:nvSpPr>
          <p:cNvPr id="9" name="TextBox 8">
            <a:extLst>
              <a:ext uri="{FF2B5EF4-FFF2-40B4-BE49-F238E27FC236}">
                <a16:creationId xmlns:a16="http://schemas.microsoft.com/office/drawing/2014/main" id="{8ADBBD0B-4F1D-1048-1D56-3FA8D2251761}"/>
              </a:ext>
            </a:extLst>
          </p:cNvPr>
          <p:cNvSpPr txBox="1"/>
          <p:nvPr/>
        </p:nvSpPr>
        <p:spPr>
          <a:xfrm>
            <a:off x="302683" y="2101493"/>
            <a:ext cx="8538633" cy="1446550"/>
          </a:xfrm>
          <a:prstGeom prst="rect">
            <a:avLst/>
          </a:prstGeom>
          <a:noFill/>
        </p:spPr>
        <p:txBody>
          <a:bodyPr wrap="square">
            <a:spAutoFit/>
          </a:bodyPr>
          <a:lstStyle/>
          <a:p>
            <a:pPr algn="ctr"/>
            <a:r>
              <a:rPr lang="ko-KR" altLang="en-US" sz="1100" dirty="0">
                <a:latin typeface="Arial" panose="020B0604020202020204" pitchFamily="34" charset="0"/>
                <a:cs typeface="Arial" panose="020B0604020202020204" pitchFamily="34" charset="0"/>
              </a:rPr>
              <a:t>0 1 1 0 0 1 0 1 1 1 1 1 1 0 1 1 1 1 0 0 1 1 0 1 0 1 0 0 0 1 0 1 1 1 0 1 0 1 1 1 1 0 1 1 0 1 1 1 1 1 0 1 0 0 1 0 0 0 1 1 1 0 0 0 1 0 0 0 0 0 0 0 </a:t>
            </a:r>
          </a:p>
          <a:p>
            <a:pPr algn="ctr"/>
            <a:r>
              <a:rPr lang="ko-KR" altLang="en-US" sz="1100" dirty="0">
                <a:latin typeface="Arial" panose="020B0604020202020204" pitchFamily="34" charset="0"/>
                <a:cs typeface="Arial" panose="020B0604020202020204" pitchFamily="34" charset="0"/>
              </a:rPr>
              <a:t>0 0 1 1 0 0 1 0 1 1 1 1 1 1 0 1 1 1 1 0 0 1 1 0 0 0 1 0 0 0 1 0 1 1 1 0 1 0 1 1 1 1 0 1 1 0 1 1 1 1 1 0 1 0 0 1 0 0 0 1 1 1 0 0 0 1 0 0 0 0 0 0 </a:t>
            </a:r>
          </a:p>
          <a:p>
            <a:pPr algn="ctr"/>
            <a:r>
              <a:rPr lang="ko-KR" altLang="en-US" sz="1100" dirty="0">
                <a:latin typeface="Arial" panose="020B0604020202020204" pitchFamily="34" charset="0"/>
                <a:cs typeface="Arial" panose="020B0604020202020204" pitchFamily="34" charset="0"/>
              </a:rPr>
              <a:t>1 0 0 1 1 0 0 1 0 1 1 1 1 1 1 0 1 1 1 1 0 0 1 1 0 0 0 1 0 0 0 1 0 1 1 1 0 1 0 1 1 1 1 0 1 1 0 1 0 1 1 1 0 1 0 0 1 0 0 0 1 1 1 0 0 0 1 0 0 0 0 0 </a:t>
            </a:r>
          </a:p>
          <a:p>
            <a:pPr algn="ctr"/>
            <a:r>
              <a:rPr lang="ko-KR" altLang="en-US" sz="1100" dirty="0">
                <a:latin typeface="Arial" panose="020B0604020202020204" pitchFamily="34" charset="0"/>
                <a:cs typeface="Arial" panose="020B0604020202020204" pitchFamily="34" charset="0"/>
              </a:rPr>
              <a:t>1 1 0 0 1 1 0 0 1 0 1 1 1 1 1 1 0 1 1 1 1 0 0 1 0 0 0 0 1 0 0 0 1 0 1 1 1 0 1 0 1 1 1 1 0 1 1 0 0 0 1 1 1 0 1 0 0 1 0 0 0 1 1 1 0 0 0 1 0 0 0 0 </a:t>
            </a:r>
          </a:p>
          <a:p>
            <a:pPr algn="ctr"/>
            <a:r>
              <a:rPr lang="ko-KR" altLang="en-US" sz="1100" dirty="0">
                <a:latin typeface="Arial" panose="020B0604020202020204" pitchFamily="34" charset="0"/>
                <a:cs typeface="Arial" panose="020B0604020202020204" pitchFamily="34" charset="0"/>
              </a:rPr>
              <a:t>0 0 0 0 0 0 1 1 1 0 1 0 0 1 0 0 0 1 1 1 0 0 0 1 1 1 0 0 0 0 0 1 1 0 0 0 1 0 1 0 1 1 0 0 1 1 0 0 1 1 0 0 1 1 1 1 0 0 0 1 1 0 1 1 0 0 0 0 1 0 0 0 </a:t>
            </a:r>
          </a:p>
          <a:p>
            <a:pPr algn="ctr"/>
            <a:r>
              <a:rPr lang="ko-KR" altLang="en-US" sz="1100" dirty="0">
                <a:latin typeface="Arial" panose="020B0604020202020204" pitchFamily="34" charset="0"/>
                <a:cs typeface="Arial" panose="020B0604020202020204" pitchFamily="34" charset="0"/>
              </a:rPr>
              <a:t>1 1 1 0 0 1 0 0 0 0 1 0 1 0 0 1 1 1 1 1 0 1 0 1 1 0 1 0 0 1 0 1 0 0 0 1 0 0 1 0 1 1 0 1 0 0 0 1 0 0 1 1 0 1 0 1 1 0 1 1 0 1 0 1 0 0 0 0 0 1 0 0 </a:t>
            </a:r>
          </a:p>
          <a:p>
            <a:pPr algn="ctr"/>
            <a:r>
              <a:rPr lang="ko-KR" altLang="en-US" sz="1100" dirty="0">
                <a:latin typeface="Arial" panose="020B0604020202020204" pitchFamily="34" charset="0"/>
                <a:cs typeface="Arial" panose="020B0604020202020204" pitchFamily="34" charset="0"/>
              </a:rPr>
              <a:t>1 0 0 1 0 1 1 1 1 1 1 0 1 1 1 1 0 0 1 1 0 1 1 1 0 0 0 1 0 1 1 1 0 1 0 1 1 1 1 0 1 1 0 1 1 1 1 1 0 1 0 0 1 0 0 0 1 1 1 0 0 0 1 0 0 0 0 0 0 0 1 0 </a:t>
            </a:r>
          </a:p>
          <a:p>
            <a:pPr algn="ctr"/>
            <a:r>
              <a:rPr lang="ko-KR" altLang="en-US" sz="1100" dirty="0">
                <a:latin typeface="Arial" panose="020B0604020202020204" pitchFamily="34" charset="0"/>
                <a:cs typeface="Arial" panose="020B0604020202020204" pitchFamily="34" charset="0"/>
              </a:rPr>
              <a:t>1 1 0 0 1 0 1 1 1 1 1 1 0 1 1 1 1 0 0 1 1 0 1 1 1 0 0 0 1 0 1 1 1 0 1 0 1 1 1 1 0 1 1 0 1 1 1 1 1 0 1 0 0 1 0 0 0 1 1 1 0 0 0 1 0 0 0 0 0 0 0 1 </a:t>
            </a:r>
          </a:p>
        </p:txBody>
      </p:sp>
    </p:spTree>
    <p:extLst>
      <p:ext uri="{BB962C8B-B14F-4D97-AF65-F5344CB8AC3E}">
        <p14:creationId xmlns:p14="http://schemas.microsoft.com/office/powerpoint/2010/main" val="1969546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a:t>Reliability against </a:t>
            </a:r>
            <a:r>
              <a:rPr lang="en-US" altLang="ko-KR" sz="1800"/>
              <a:t>single 8LC errors.</a:t>
            </a:r>
            <a:endParaRPr lang="en-US" altLang="ko-KR" sz="1800" b="0"/>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Evaluation - Reliability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35</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graphicFrame>
        <p:nvGraphicFramePr>
          <p:cNvPr id="7" name="표 6">
            <a:extLst>
              <a:ext uri="{FF2B5EF4-FFF2-40B4-BE49-F238E27FC236}">
                <a16:creationId xmlns:a16="http://schemas.microsoft.com/office/drawing/2014/main" id="{A73DF275-0A64-A06B-7ED1-F9CE4EDF8406}"/>
              </a:ext>
            </a:extLst>
          </p:cNvPr>
          <p:cNvGraphicFramePr>
            <a:graphicFrameLocks noGrp="1"/>
          </p:cNvGraphicFramePr>
          <p:nvPr>
            <p:extLst>
              <p:ext uri="{D42A27DB-BD31-4B8C-83A1-F6EECF244321}">
                <p14:modId xmlns:p14="http://schemas.microsoft.com/office/powerpoint/2010/main" val="3863018612"/>
              </p:ext>
            </p:extLst>
          </p:nvPr>
        </p:nvGraphicFramePr>
        <p:xfrm>
          <a:off x="1093397" y="1625601"/>
          <a:ext cx="6957205" cy="2844265"/>
        </p:xfrm>
        <a:graphic>
          <a:graphicData uri="http://schemas.openxmlformats.org/drawingml/2006/table">
            <a:tbl>
              <a:tblPr firstRow="1" bandRow="1">
                <a:tableStyleId>{5940675A-B579-460E-94D1-54222C63F5DA}</a:tableStyleId>
              </a:tblPr>
              <a:tblGrid>
                <a:gridCol w="939390">
                  <a:extLst>
                    <a:ext uri="{9D8B030D-6E8A-4147-A177-3AD203B41FA5}">
                      <a16:colId xmlns:a16="http://schemas.microsoft.com/office/drawing/2014/main" val="3362908137"/>
                    </a:ext>
                  </a:extLst>
                </a:gridCol>
                <a:gridCol w="939390">
                  <a:extLst>
                    <a:ext uri="{9D8B030D-6E8A-4147-A177-3AD203B41FA5}">
                      <a16:colId xmlns:a16="http://schemas.microsoft.com/office/drawing/2014/main" val="1076489755"/>
                    </a:ext>
                  </a:extLst>
                </a:gridCol>
                <a:gridCol w="869806">
                  <a:extLst>
                    <a:ext uri="{9D8B030D-6E8A-4147-A177-3AD203B41FA5}">
                      <a16:colId xmlns:a16="http://schemas.microsoft.com/office/drawing/2014/main" val="1740102455"/>
                    </a:ext>
                  </a:extLst>
                </a:gridCol>
                <a:gridCol w="1011555">
                  <a:extLst>
                    <a:ext uri="{9D8B030D-6E8A-4147-A177-3AD203B41FA5}">
                      <a16:colId xmlns:a16="http://schemas.microsoft.com/office/drawing/2014/main" val="2393177015"/>
                    </a:ext>
                  </a:extLst>
                </a:gridCol>
                <a:gridCol w="1457452">
                  <a:extLst>
                    <a:ext uri="{9D8B030D-6E8A-4147-A177-3AD203B41FA5}">
                      <a16:colId xmlns:a16="http://schemas.microsoft.com/office/drawing/2014/main" val="2286154873"/>
                    </a:ext>
                  </a:extLst>
                </a:gridCol>
                <a:gridCol w="869806">
                  <a:extLst>
                    <a:ext uri="{9D8B030D-6E8A-4147-A177-3AD203B41FA5}">
                      <a16:colId xmlns:a16="http://schemas.microsoft.com/office/drawing/2014/main" val="1329049237"/>
                    </a:ext>
                  </a:extLst>
                </a:gridCol>
                <a:gridCol w="869806">
                  <a:extLst>
                    <a:ext uri="{9D8B030D-6E8A-4147-A177-3AD203B41FA5}">
                      <a16:colId xmlns:a16="http://schemas.microsoft.com/office/drawing/2014/main" val="2279470118"/>
                    </a:ext>
                  </a:extLst>
                </a:gridCol>
              </a:tblGrid>
              <a:tr h="372532">
                <a:tc gridSpan="2">
                  <a:txBody>
                    <a:bodyPr/>
                    <a:lstStyle/>
                    <a:p>
                      <a:pPr algn="l" latinLnBrk="1"/>
                      <a:r>
                        <a:rPr lang="en-US" altLang="ko-KR" sz="1200" b="0">
                          <a:latin typeface="Arial" panose="020B0604020202020204" pitchFamily="34" charset="0"/>
                          <a:cs typeface="Arial" panose="020B0604020202020204" pitchFamily="34" charset="0"/>
                        </a:rPr>
                        <a:t>Error scenario</a:t>
                      </a:r>
                      <a:endParaRPr lang="ko-KR" altLang="en-US" sz="1200" b="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l" latinLnBrk="1"/>
                      <a:endParaRPr lang="ko-KR" altLang="en-US" sz="1100" b="0">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pPr algn="ctr" latinLnBrk="1"/>
                      <a:r>
                        <a:rPr lang="en-US" altLang="ko-KR" sz="1200" b="0">
                          <a:latin typeface="Arial" panose="020B0604020202020204" pitchFamily="34" charset="0"/>
                          <a:cs typeface="Arial" panose="020B0604020202020204" pitchFamily="34" charset="0"/>
                        </a:rPr>
                        <a:t>SEC-DED</a:t>
                      </a:r>
                      <a:endParaRPr lang="ko-KR" altLang="en-US" sz="1200" b="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200" b="0">
                          <a:latin typeface="Arial" panose="020B0604020202020204" pitchFamily="34" charset="0"/>
                          <a:cs typeface="Arial" panose="020B0604020202020204" pitchFamily="34" charset="0"/>
                        </a:rPr>
                        <a:t>SEC-DAEC</a:t>
                      </a:r>
                      <a:endParaRPr lang="ko-KR" altLang="en-US" sz="1200" b="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200" b="0">
                          <a:latin typeface="Arial" panose="020B0604020202020204" pitchFamily="34" charset="0"/>
                          <a:cs typeface="Arial" panose="020B0604020202020204" pitchFamily="34" charset="0"/>
                        </a:rPr>
                        <a:t>SEC-DAEC-TAEC</a:t>
                      </a:r>
                      <a:endParaRPr lang="ko-KR" altLang="en-US" sz="1200" b="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200" b="0">
                          <a:latin typeface="Arial" panose="020B0604020202020204" pitchFamily="34" charset="0"/>
                          <a:cs typeface="Arial" panose="020B0604020202020204" pitchFamily="34" charset="0"/>
                        </a:rPr>
                        <a:t>IP-DAEC</a:t>
                      </a:r>
                      <a:endParaRPr lang="ko-KR" altLang="en-US" sz="1200" b="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1200" b="1">
                          <a:latin typeface="Arial" panose="020B0604020202020204" pitchFamily="34" charset="0"/>
                          <a:cs typeface="Arial" panose="020B0604020202020204" pitchFamily="34" charset="0"/>
                        </a:rPr>
                        <a:t>SELCC</a:t>
                      </a:r>
                      <a:endParaRPr lang="ko-KR" altLang="en-US" sz="12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848554119"/>
                  </a:ext>
                </a:extLst>
              </a:tr>
              <a:tr h="274637">
                <a:tc rowSpan="3">
                  <a:txBody>
                    <a:bodyPr/>
                    <a:lstStyle/>
                    <a:p>
                      <a:pPr latinLnBrk="1"/>
                      <a:r>
                        <a:rPr lang="en-US" altLang="ko-KR" sz="1200">
                          <a:latin typeface="Arial" panose="020B0604020202020204" pitchFamily="34" charset="0"/>
                          <a:cs typeface="Arial" panose="020B0604020202020204" pitchFamily="34" charset="0"/>
                        </a:rPr>
                        <a:t>SE</a:t>
                      </a:r>
                    </a:p>
                  </a:txBody>
                  <a:tcPr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CE</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100.0%</a:t>
                      </a:r>
                      <a:endParaRPr lang="ko-KR" altLang="en-US" sz="12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100.0%</a:t>
                      </a:r>
                      <a:endParaRPr lang="ko-KR" altLang="en-US" sz="12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100.0%</a:t>
                      </a:r>
                      <a:endParaRPr lang="ko-KR" altLang="en-US" sz="12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68.0%</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latinLnBrk="1"/>
                      <a:r>
                        <a:rPr lang="en-US" altLang="ko-KR" sz="1200" b="1">
                          <a:latin typeface="Arial" panose="020B0604020202020204" pitchFamily="34" charset="0"/>
                          <a:cs typeface="Arial" panose="020B0604020202020204" pitchFamily="34" charset="0"/>
                        </a:rPr>
                        <a:t>100.0%</a:t>
                      </a:r>
                      <a:endParaRPr lang="ko-KR" altLang="en-US" sz="12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46507491"/>
                  </a:ext>
                </a:extLst>
              </a:tr>
              <a:tr h="274637">
                <a:tc vMerge="1">
                  <a:txBody>
                    <a:bodyPr/>
                    <a:lstStyle/>
                    <a:p>
                      <a:pPr latinLnBrk="1"/>
                      <a:r>
                        <a:rPr lang="en-US" altLang="ko-KR" sz="1100"/>
                        <a:t>DE</a:t>
                      </a:r>
                      <a:endParaRPr lang="ko-KR" altLang="en-US" sz="11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DUE</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32.0%</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tcPr>
                </a:tc>
                <a:tc>
                  <a:txBody>
                    <a:bodyPr/>
                    <a:lstStyle/>
                    <a:p>
                      <a:pPr latinLnBrk="1"/>
                      <a:r>
                        <a:rPr lang="en-US" altLang="ko-KR" sz="1200" b="1">
                          <a:latin typeface="Arial" panose="020B0604020202020204" pitchFamily="34" charset="0"/>
                          <a:cs typeface="Arial" panose="020B0604020202020204" pitchFamily="34" charset="0"/>
                        </a:rPr>
                        <a:t>0.0%</a:t>
                      </a:r>
                      <a:endParaRPr lang="ko-KR" altLang="en-US" sz="12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19375992"/>
                  </a:ext>
                </a:extLst>
              </a:tr>
              <a:tr h="274637">
                <a:tc vMerge="1">
                  <a:txBody>
                    <a:bodyPr/>
                    <a:lstStyle/>
                    <a:p>
                      <a:pPr latinLnBrk="1"/>
                      <a:r>
                        <a:rPr lang="en-US" altLang="ko-KR" sz="1100"/>
                        <a:t>TE</a:t>
                      </a:r>
                      <a:endParaRPr lang="ko-KR" altLang="en-US" sz="11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SDC</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latinLnBrk="1"/>
                      <a:r>
                        <a:rPr lang="en-US" altLang="ko-KR" sz="1200" b="1">
                          <a:latin typeface="Arial" panose="020B0604020202020204" pitchFamily="34" charset="0"/>
                          <a:cs typeface="Arial" panose="020B0604020202020204" pitchFamily="34" charset="0"/>
                        </a:rPr>
                        <a:t>0.0%</a:t>
                      </a:r>
                      <a:endParaRPr lang="ko-KR" altLang="en-US" sz="12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988346"/>
                  </a:ext>
                </a:extLst>
              </a:tr>
              <a:tr h="274637">
                <a:tc rowSpan="3">
                  <a:txBody>
                    <a:bodyPr/>
                    <a:lstStyle/>
                    <a:p>
                      <a:pPr latinLnBrk="1"/>
                      <a:r>
                        <a:rPr lang="en-US" altLang="ko-KR" sz="1200">
                          <a:latin typeface="Arial" panose="020B0604020202020204" pitchFamily="34" charset="0"/>
                          <a:cs typeface="Arial" panose="020B0604020202020204" pitchFamily="34" charset="0"/>
                        </a:rPr>
                        <a:t>DE</a:t>
                      </a:r>
                    </a:p>
                  </a:txBody>
                  <a:tcPr anchor="ctr">
                    <a:lnL w="12700" cap="flat" cmpd="sng" algn="ctr">
                      <a:no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CE</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66.7%</a:t>
                      </a:r>
                      <a:endParaRPr lang="ko-KR" altLang="en-US" sz="120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66.6%</a:t>
                      </a:r>
                      <a:endParaRPr lang="ko-KR" altLang="en-US" sz="120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100.0%</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latinLnBrk="1"/>
                      <a:r>
                        <a:rPr lang="en-US" altLang="ko-KR" sz="1200" b="1">
                          <a:latin typeface="Arial" panose="020B0604020202020204" pitchFamily="34" charset="0"/>
                          <a:cs typeface="Arial" panose="020B0604020202020204" pitchFamily="34" charset="0"/>
                        </a:rPr>
                        <a:t>100.0%</a:t>
                      </a:r>
                      <a:endParaRPr lang="ko-KR" altLang="en-US" sz="12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1499401"/>
                  </a:ext>
                </a:extLst>
              </a:tr>
              <a:tr h="274637">
                <a:tc vMerge="1">
                  <a:txBody>
                    <a:bodyPr/>
                    <a:lstStyle/>
                    <a:p>
                      <a:pPr latinLnBrk="1"/>
                      <a:endParaRPr lang="en-US" altLang="ko-KR" sz="10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DUE</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tcPr>
                </a:tc>
                <a:tc>
                  <a:txBody>
                    <a:bodyPr/>
                    <a:lstStyle/>
                    <a:p>
                      <a:pPr latinLnBrk="1"/>
                      <a:r>
                        <a:rPr lang="en-US" altLang="ko-KR" sz="1200">
                          <a:latin typeface="Arial" panose="020B0604020202020204" pitchFamily="34" charset="0"/>
                          <a:cs typeface="Arial" panose="020B0604020202020204" pitchFamily="34" charset="0"/>
                        </a:rPr>
                        <a:t>100.0%</a:t>
                      </a:r>
                      <a:endParaRPr lang="ko-KR" altLang="en-US" sz="12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tcPr>
                </a:tc>
                <a:tc>
                  <a:txBody>
                    <a:bodyPr/>
                    <a:lstStyle/>
                    <a:p>
                      <a:pPr latinLnBrk="1"/>
                      <a:r>
                        <a:rPr lang="en-US" altLang="ko-KR" sz="1200">
                          <a:latin typeface="Arial" panose="020B0604020202020204" pitchFamily="34" charset="0"/>
                          <a:cs typeface="Arial" panose="020B0604020202020204" pitchFamily="34" charset="0"/>
                        </a:rPr>
                        <a:t>16.6%</a:t>
                      </a:r>
                      <a:endParaRPr lang="ko-KR" altLang="en-US" sz="12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4.2%</a:t>
                      </a:r>
                      <a:endParaRPr lang="ko-KR" altLang="en-US" sz="12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0.0%</a:t>
                      </a:r>
                      <a:endParaRPr kumimoji="0" lang="ko-KR" altLang="en-US" sz="12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70367811"/>
                  </a:ext>
                </a:extLst>
              </a:tr>
              <a:tr h="274637">
                <a:tc vMerge="1">
                  <a:txBody>
                    <a:bodyPr/>
                    <a:lstStyle/>
                    <a:p>
                      <a:pPr latinLnBrk="1"/>
                      <a:endParaRPr lang="en-US" altLang="ko-KR" sz="10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SDC</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16.7%</a:t>
                      </a:r>
                      <a:endParaRPr lang="ko-KR" altLang="en-US" sz="120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29.2%</a:t>
                      </a:r>
                      <a:endParaRPr lang="ko-KR" altLang="en-US" sz="120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0.0%</a:t>
                      </a:r>
                      <a:endParaRPr kumimoji="0" lang="ko-KR" altLang="en-US" sz="12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884758"/>
                  </a:ext>
                </a:extLst>
              </a:tr>
              <a:tr h="274637">
                <a:tc rowSpan="3">
                  <a:txBody>
                    <a:bodyPr/>
                    <a:lstStyle/>
                    <a:p>
                      <a:pPr latinLnBrk="1"/>
                      <a:r>
                        <a:rPr lang="en-US" altLang="ko-KR" sz="1200">
                          <a:latin typeface="Arial" panose="020B0604020202020204" pitchFamily="34" charset="0"/>
                          <a:cs typeface="Arial" panose="020B0604020202020204" pitchFamily="34" charset="0"/>
                        </a:rPr>
                        <a:t>TE</a:t>
                      </a:r>
                    </a:p>
                  </a:txBody>
                  <a:tcPr anchor="ctr">
                    <a:lnL w="12700" cap="flat" cmpd="sng" algn="ctr">
                      <a:no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CE</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100.0%</a:t>
                      </a:r>
                      <a:endParaRPr lang="ko-KR" altLang="en-US" sz="120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tcPr>
                </a:tc>
                <a:tc>
                  <a:txBody>
                    <a:bodyPr/>
                    <a:lstStyle/>
                    <a:p>
                      <a:pPr latinLnBrk="1"/>
                      <a:r>
                        <a:rPr lang="en-US" altLang="ko-KR" sz="1200">
                          <a:latin typeface="Arial" panose="020B0604020202020204" pitchFamily="34" charset="0"/>
                          <a:cs typeface="Arial" panose="020B0604020202020204" pitchFamily="34" charset="0"/>
                        </a:rPr>
                        <a:t>100.0%</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latinLnBrk="1"/>
                      <a:r>
                        <a:rPr lang="en-US" altLang="ko-KR" sz="1200" b="1">
                          <a:latin typeface="Arial" panose="020B0604020202020204" pitchFamily="34" charset="0"/>
                          <a:cs typeface="Arial" panose="020B0604020202020204" pitchFamily="34" charset="0"/>
                        </a:rPr>
                        <a:t>100.0%</a:t>
                      </a:r>
                      <a:endParaRPr lang="ko-KR" altLang="en-US" sz="120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41630893"/>
                  </a:ext>
                </a:extLst>
              </a:tr>
              <a:tr h="274637">
                <a:tc vMerge="1">
                  <a:txBody>
                    <a:bodyPr/>
                    <a:lstStyle/>
                    <a:p>
                      <a:pPr latinLnBrk="1"/>
                      <a:endParaRPr lang="en-US" altLang="ko-KR" sz="10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DUE</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tcPr>
                </a:tc>
                <a:tc>
                  <a:txBody>
                    <a:bodyPr/>
                    <a:lstStyle/>
                    <a:p>
                      <a:pPr latinLnBrk="1"/>
                      <a:r>
                        <a:rPr lang="en-US" altLang="ko-KR" sz="1200">
                          <a:latin typeface="Arial" panose="020B0604020202020204" pitchFamily="34" charset="0"/>
                          <a:cs typeface="Arial" panose="020B0604020202020204" pitchFamily="34" charset="0"/>
                        </a:rPr>
                        <a:t>100.0%</a:t>
                      </a:r>
                      <a:endParaRPr lang="ko-KR" altLang="en-US" sz="12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tcPr>
                </a:tc>
                <a:tc>
                  <a:txBody>
                    <a:bodyPr/>
                    <a:lstStyle/>
                    <a:p>
                      <a:pPr latinLnBrk="1"/>
                      <a:r>
                        <a:rPr lang="en-US" altLang="ko-KR" sz="1200">
                          <a:latin typeface="Arial" panose="020B0604020202020204" pitchFamily="34" charset="0"/>
                          <a:cs typeface="Arial" panose="020B0604020202020204" pitchFamily="34" charset="0"/>
                        </a:rPr>
                        <a:t>33.4%</a:t>
                      </a:r>
                      <a:endParaRPr lang="ko-KR" altLang="en-US" sz="12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0.0%</a:t>
                      </a:r>
                      <a:endParaRPr kumimoji="0" lang="ko-KR" altLang="en-US" sz="12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266839138"/>
                  </a:ext>
                </a:extLst>
              </a:tr>
              <a:tr h="274637">
                <a:tc vMerge="1">
                  <a:txBody>
                    <a:bodyPr/>
                    <a:lstStyle/>
                    <a:p>
                      <a:pPr latinLnBrk="1"/>
                      <a:endParaRPr lang="en-US" altLang="ko-KR" sz="1000">
                        <a:latin typeface="Arial" panose="020B0604020202020204" pitchFamily="34" charset="0"/>
                        <a:cs typeface="Arial" panose="020B0604020202020204" pitchFamily="34" charset="0"/>
                      </a:endParaRPr>
                    </a:p>
                  </a:txBody>
                  <a:tcPr anchor="ctr"/>
                </a:tc>
                <a:tc>
                  <a:txBody>
                    <a:bodyPr/>
                    <a:lstStyle/>
                    <a:p>
                      <a:pPr latinLnBrk="1"/>
                      <a:r>
                        <a:rPr lang="en-US" altLang="ko-KR" sz="1200">
                          <a:latin typeface="Arial" panose="020B0604020202020204" pitchFamily="34" charset="0"/>
                          <a:cs typeface="Arial" panose="020B0604020202020204" pitchFamily="34" charset="0"/>
                        </a:rPr>
                        <a:t>SDC</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66.6%</a:t>
                      </a:r>
                      <a:endParaRPr lang="ko-KR" altLang="en-US" sz="1200">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tcPr>
                </a:tc>
                <a:tc>
                  <a:txBody>
                    <a:bodyPr/>
                    <a:lstStyle/>
                    <a:p>
                      <a:pPr latinLnBrk="1"/>
                      <a:r>
                        <a:rPr lang="en-US" altLang="ko-KR" sz="1200">
                          <a:latin typeface="Arial" panose="020B0604020202020204" pitchFamily="34" charset="0"/>
                          <a:cs typeface="Arial" panose="020B0604020202020204" pitchFamily="34" charset="0"/>
                        </a:rPr>
                        <a:t>0.0%</a:t>
                      </a:r>
                      <a:endParaRPr lang="ko-KR" altLang="en-US" sz="120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0.0%</a:t>
                      </a:r>
                      <a:endParaRPr kumimoji="0" lang="ko-KR" altLang="en-US" sz="12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3554748"/>
                  </a:ext>
                </a:extLst>
              </a:tr>
            </a:tbl>
          </a:graphicData>
        </a:graphic>
      </p:graphicFrame>
    </p:spTree>
    <p:extLst>
      <p:ext uri="{BB962C8B-B14F-4D97-AF65-F5344CB8AC3E}">
        <p14:creationId xmlns:p14="http://schemas.microsoft.com/office/powerpoint/2010/main" val="514513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a:t>Reliability against </a:t>
            </a:r>
            <a:r>
              <a:rPr lang="en-US" altLang="ko-KR" sz="1800"/>
              <a:t>double 8LC errors.</a:t>
            </a:r>
            <a:endParaRPr lang="en-US" altLang="ko-KR" sz="1800" b="0"/>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Evaluation - Reliability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36</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graphicFrame>
        <p:nvGraphicFramePr>
          <p:cNvPr id="7" name="표 6">
            <a:extLst>
              <a:ext uri="{FF2B5EF4-FFF2-40B4-BE49-F238E27FC236}">
                <a16:creationId xmlns:a16="http://schemas.microsoft.com/office/drawing/2014/main" id="{A9444101-498A-F9A1-94AA-45951756B06B}"/>
              </a:ext>
            </a:extLst>
          </p:cNvPr>
          <p:cNvGraphicFramePr>
            <a:graphicFrameLocks noGrp="1"/>
          </p:cNvGraphicFramePr>
          <p:nvPr>
            <p:extLst>
              <p:ext uri="{D42A27DB-BD31-4B8C-83A1-F6EECF244321}">
                <p14:modId xmlns:p14="http://schemas.microsoft.com/office/powerpoint/2010/main" val="2330605696"/>
              </p:ext>
            </p:extLst>
          </p:nvPr>
        </p:nvGraphicFramePr>
        <p:xfrm>
          <a:off x="1265777" y="842487"/>
          <a:ext cx="6612446" cy="4198620"/>
        </p:xfrm>
        <a:graphic>
          <a:graphicData uri="http://schemas.openxmlformats.org/drawingml/2006/table">
            <a:tbl>
              <a:tblPr firstRow="1" bandRow="1">
                <a:tableStyleId>{5940675A-B579-460E-94D1-54222C63F5DA}</a:tableStyleId>
              </a:tblPr>
              <a:tblGrid>
                <a:gridCol w="939390">
                  <a:extLst>
                    <a:ext uri="{9D8B030D-6E8A-4147-A177-3AD203B41FA5}">
                      <a16:colId xmlns:a16="http://schemas.microsoft.com/office/drawing/2014/main" val="3362908137"/>
                    </a:ext>
                  </a:extLst>
                </a:gridCol>
                <a:gridCol w="939390">
                  <a:extLst>
                    <a:ext uri="{9D8B030D-6E8A-4147-A177-3AD203B41FA5}">
                      <a16:colId xmlns:a16="http://schemas.microsoft.com/office/drawing/2014/main" val="1076489755"/>
                    </a:ext>
                  </a:extLst>
                </a:gridCol>
                <a:gridCol w="869806">
                  <a:extLst>
                    <a:ext uri="{9D8B030D-6E8A-4147-A177-3AD203B41FA5}">
                      <a16:colId xmlns:a16="http://schemas.microsoft.com/office/drawing/2014/main" val="1740102455"/>
                    </a:ext>
                  </a:extLst>
                </a:gridCol>
                <a:gridCol w="869806">
                  <a:extLst>
                    <a:ext uri="{9D8B030D-6E8A-4147-A177-3AD203B41FA5}">
                      <a16:colId xmlns:a16="http://schemas.microsoft.com/office/drawing/2014/main" val="2393177015"/>
                    </a:ext>
                  </a:extLst>
                </a:gridCol>
                <a:gridCol w="1254442">
                  <a:extLst>
                    <a:ext uri="{9D8B030D-6E8A-4147-A177-3AD203B41FA5}">
                      <a16:colId xmlns:a16="http://schemas.microsoft.com/office/drawing/2014/main" val="2286154873"/>
                    </a:ext>
                  </a:extLst>
                </a:gridCol>
                <a:gridCol w="869806">
                  <a:extLst>
                    <a:ext uri="{9D8B030D-6E8A-4147-A177-3AD203B41FA5}">
                      <a16:colId xmlns:a16="http://schemas.microsoft.com/office/drawing/2014/main" val="1329049237"/>
                    </a:ext>
                  </a:extLst>
                </a:gridCol>
                <a:gridCol w="869806">
                  <a:extLst>
                    <a:ext uri="{9D8B030D-6E8A-4147-A177-3AD203B41FA5}">
                      <a16:colId xmlns:a16="http://schemas.microsoft.com/office/drawing/2014/main" val="2279470118"/>
                    </a:ext>
                  </a:extLst>
                </a:gridCol>
              </a:tblGrid>
              <a:tr h="214117">
                <a:tc gridSpan="2">
                  <a:txBody>
                    <a:bodyPr/>
                    <a:lstStyle/>
                    <a:p>
                      <a:pPr algn="l" latinLnBrk="1"/>
                      <a:r>
                        <a:rPr lang="en-US" altLang="ko-KR" sz="850" b="0">
                          <a:latin typeface="Arial" panose="020B0604020202020204" pitchFamily="34" charset="0"/>
                          <a:cs typeface="Arial" panose="020B0604020202020204" pitchFamily="34" charset="0"/>
                        </a:rPr>
                        <a:t>Error scenario</a:t>
                      </a:r>
                      <a:endParaRPr lang="ko-KR" altLang="en-US" sz="850" b="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l" latinLnBrk="1"/>
                      <a:endParaRPr lang="ko-KR" altLang="en-US" sz="1100" b="0">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pPr algn="ctr" latinLnBrk="1"/>
                      <a:r>
                        <a:rPr lang="en-US" altLang="ko-KR" sz="850" b="0">
                          <a:latin typeface="Arial" panose="020B0604020202020204" pitchFamily="34" charset="0"/>
                          <a:cs typeface="Arial" panose="020B0604020202020204" pitchFamily="34" charset="0"/>
                        </a:rPr>
                        <a:t>SEC-DED</a:t>
                      </a:r>
                      <a:endParaRPr lang="ko-KR" altLang="en-US" sz="850" b="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850" b="0">
                          <a:latin typeface="Arial" panose="020B0604020202020204" pitchFamily="34" charset="0"/>
                          <a:cs typeface="Arial" panose="020B0604020202020204" pitchFamily="34" charset="0"/>
                        </a:rPr>
                        <a:t>SEC-DAEC</a:t>
                      </a:r>
                      <a:endParaRPr lang="ko-KR" altLang="en-US" sz="850" b="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850" b="0">
                          <a:latin typeface="Arial" panose="020B0604020202020204" pitchFamily="34" charset="0"/>
                          <a:cs typeface="Arial" panose="020B0604020202020204" pitchFamily="34" charset="0"/>
                        </a:rPr>
                        <a:t>SEC-DAEC-TAEC</a:t>
                      </a:r>
                      <a:endParaRPr lang="ko-KR" altLang="en-US" sz="850" b="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850" b="0">
                          <a:latin typeface="Arial" panose="020B0604020202020204" pitchFamily="34" charset="0"/>
                          <a:cs typeface="Arial" panose="020B0604020202020204" pitchFamily="34" charset="0"/>
                        </a:rPr>
                        <a:t>IP-DAEC</a:t>
                      </a:r>
                      <a:endParaRPr lang="ko-KR" altLang="en-US" sz="850" b="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latinLnBrk="1"/>
                      <a:r>
                        <a:rPr lang="en-US" altLang="ko-KR" sz="850" b="1">
                          <a:latin typeface="Arial" panose="020B0604020202020204" pitchFamily="34" charset="0"/>
                          <a:cs typeface="Arial" panose="020B0604020202020204" pitchFamily="34" charset="0"/>
                        </a:rPr>
                        <a:t>SELCC</a:t>
                      </a:r>
                      <a:endParaRPr lang="ko-KR" altLang="en-US" sz="85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848554119"/>
                  </a:ext>
                </a:extLst>
              </a:tr>
              <a:tr h="214117">
                <a:tc rowSpan="3">
                  <a:txBody>
                    <a:bodyPr/>
                    <a:lstStyle/>
                    <a:p>
                      <a:pPr latinLnBrk="1"/>
                      <a:r>
                        <a:rPr lang="en-US" altLang="ko-KR" sz="850">
                          <a:latin typeface="Arial" panose="020B0604020202020204" pitchFamily="34" charset="0"/>
                          <a:cs typeface="Arial" panose="020B0604020202020204" pitchFamily="34" charset="0"/>
                        </a:rPr>
                        <a:t>SE+SE</a:t>
                      </a:r>
                    </a:p>
                  </a:txBody>
                  <a:tcPr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CE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0.9%</a:t>
                      </a:r>
                      <a:endParaRPr lang="ko-KR" altLang="en-US" sz="85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0.9%</a:t>
                      </a:r>
                      <a:endParaRPr lang="ko-KR" altLang="en-US" sz="85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b="1">
                          <a:latin typeface="Arial" panose="020B0604020202020204" pitchFamily="34" charset="0"/>
                          <a:cs typeface="Arial" panose="020B0604020202020204" pitchFamily="34" charset="0"/>
                        </a:rPr>
                        <a:t>0.0</a:t>
                      </a:r>
                      <a:endParaRPr lang="ko-KR" altLang="en-US" sz="85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846507491"/>
                  </a:ext>
                </a:extLst>
              </a:tr>
              <a:tr h="214117">
                <a:tc vMerge="1">
                  <a:txBody>
                    <a:bodyPr/>
                    <a:lstStyle/>
                    <a:p>
                      <a:pPr latinLnBrk="1"/>
                      <a:r>
                        <a:rPr lang="en-US" altLang="ko-KR" sz="1100"/>
                        <a:t>DE</a:t>
                      </a:r>
                      <a:endParaRPr lang="ko-KR" altLang="en-US" sz="1100">
                        <a:latin typeface="Arial" panose="020B0604020202020204" pitchFamily="34" charset="0"/>
                        <a:cs typeface="Arial" panose="020B0604020202020204" pitchFamily="34" charset="0"/>
                      </a:endParaRPr>
                    </a:p>
                  </a:txBody>
                  <a:tcPr anchor="ctr"/>
                </a:tc>
                <a:tc>
                  <a:txBody>
                    <a:bodyPr/>
                    <a:lstStyle/>
                    <a:p>
                      <a:pPr latinLnBrk="1"/>
                      <a:r>
                        <a:rPr lang="en-US" altLang="ko-KR" sz="850">
                          <a:latin typeface="Arial" panose="020B0604020202020204" pitchFamily="34" charset="0"/>
                          <a:cs typeface="Arial" panose="020B0604020202020204" pitchFamily="34" charset="0"/>
                        </a:rPr>
                        <a:t>DUE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100.0%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44.9%</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45.2%</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18.7</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latinLnBrk="1"/>
                      <a:r>
                        <a:rPr lang="en-US" altLang="ko-KR" sz="850" b="1">
                          <a:latin typeface="Arial" panose="020B0604020202020204" pitchFamily="34" charset="0"/>
                          <a:cs typeface="Arial" panose="020B0604020202020204" pitchFamily="34" charset="0"/>
                        </a:rPr>
                        <a:t>34.5</a:t>
                      </a:r>
                      <a:endParaRPr lang="ko-KR" altLang="en-US" sz="85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19375992"/>
                  </a:ext>
                </a:extLst>
              </a:tr>
              <a:tr h="214117">
                <a:tc vMerge="1">
                  <a:txBody>
                    <a:bodyPr/>
                    <a:lstStyle/>
                    <a:p>
                      <a:pPr latinLnBrk="1"/>
                      <a:r>
                        <a:rPr lang="en-US" altLang="ko-KR" sz="1100"/>
                        <a:t>TE</a:t>
                      </a:r>
                      <a:endParaRPr lang="ko-KR" altLang="en-US" sz="1100">
                        <a:latin typeface="Arial" panose="020B0604020202020204" pitchFamily="34" charset="0"/>
                        <a:cs typeface="Arial" panose="020B0604020202020204" pitchFamily="34" charset="0"/>
                      </a:endParaRPr>
                    </a:p>
                  </a:txBody>
                  <a:tcPr anchor="ctr"/>
                </a:tc>
                <a:tc>
                  <a:txBody>
                    <a:bodyPr/>
                    <a:lstStyle/>
                    <a:p>
                      <a:pPr latinLnBrk="1"/>
                      <a:r>
                        <a:rPr lang="en-US" altLang="ko-KR" sz="850">
                          <a:latin typeface="Arial" panose="020B0604020202020204" pitchFamily="34" charset="0"/>
                          <a:cs typeface="Arial" panose="020B0604020202020204" pitchFamily="34" charset="0"/>
                        </a:rPr>
                        <a:t>SDC</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54.2%</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83.9%</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81.3</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b="1">
                          <a:latin typeface="Arial" panose="020B0604020202020204" pitchFamily="34" charset="0"/>
                          <a:cs typeface="Arial" panose="020B0604020202020204" pitchFamily="34" charset="0"/>
                        </a:rPr>
                        <a:t>65.5</a:t>
                      </a:r>
                      <a:endParaRPr lang="ko-KR" altLang="en-US" sz="85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7988346"/>
                  </a:ext>
                </a:extLst>
              </a:tr>
              <a:tr h="214117">
                <a:tc rowSpan="3">
                  <a:txBody>
                    <a:bodyPr/>
                    <a:lstStyle/>
                    <a:p>
                      <a:pPr latinLnBrk="1"/>
                      <a:r>
                        <a:rPr lang="en-US" altLang="ko-KR" sz="850">
                          <a:latin typeface="Arial" panose="020B0604020202020204" pitchFamily="34" charset="0"/>
                          <a:cs typeface="Arial" panose="020B0604020202020204" pitchFamily="34" charset="0"/>
                        </a:rPr>
                        <a:t>SE+DE</a:t>
                      </a:r>
                    </a:p>
                  </a:txBody>
                  <a:tcPr anchor="ctr">
                    <a:lnL w="12700" cap="flat" cmpd="sng" algn="ctr">
                      <a:no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CE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0.9%</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b="1">
                          <a:latin typeface="Arial" panose="020B0604020202020204" pitchFamily="34" charset="0"/>
                          <a:cs typeface="Arial" panose="020B0604020202020204" pitchFamily="34" charset="0"/>
                        </a:rPr>
                        <a:t>0.0</a:t>
                      </a:r>
                      <a:endParaRPr lang="ko-KR" altLang="en-US" sz="85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251499401"/>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tc>
                <a:tc>
                  <a:txBody>
                    <a:bodyPr/>
                    <a:lstStyle/>
                    <a:p>
                      <a:pPr latinLnBrk="1"/>
                      <a:r>
                        <a:rPr lang="en-US" altLang="ko-KR" sz="850">
                          <a:latin typeface="Arial" panose="020B0604020202020204" pitchFamily="34" charset="0"/>
                          <a:cs typeface="Arial" panose="020B0604020202020204" pitchFamily="34" charset="0"/>
                        </a:rPr>
                        <a:t>DUE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49.5%</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45.6%</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15.8%</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28.1</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34.5</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70367811"/>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tc>
                <a:tc>
                  <a:txBody>
                    <a:bodyPr/>
                    <a:lstStyle/>
                    <a:p>
                      <a:pPr latinLnBrk="1"/>
                      <a:r>
                        <a:rPr lang="en-US" altLang="ko-KR" sz="850">
                          <a:latin typeface="Arial" panose="020B0604020202020204" pitchFamily="34" charset="0"/>
                          <a:cs typeface="Arial" panose="020B0604020202020204" pitchFamily="34" charset="0"/>
                        </a:rPr>
                        <a:t>SDC</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50.5%</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54.4%</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83.3%</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71.9</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65.5</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7884758"/>
                  </a:ext>
                </a:extLst>
              </a:tr>
              <a:tr h="214117">
                <a:tc rowSpan="3">
                  <a:txBody>
                    <a:bodyPr/>
                    <a:lstStyle/>
                    <a:p>
                      <a:pPr latinLnBrk="1"/>
                      <a:r>
                        <a:rPr lang="en-US" altLang="ko-KR" sz="850">
                          <a:latin typeface="Arial" panose="020B0604020202020204" pitchFamily="34" charset="0"/>
                          <a:cs typeface="Arial" panose="020B0604020202020204" pitchFamily="34" charset="0"/>
                        </a:rPr>
                        <a:t>SE+TE</a:t>
                      </a:r>
                    </a:p>
                  </a:txBody>
                  <a:tcPr anchor="ctr">
                    <a:lnL w="12700" cap="flat" cmpd="sng" algn="ctr">
                      <a:no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CE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b="1">
                          <a:latin typeface="Arial" panose="020B0604020202020204" pitchFamily="34" charset="0"/>
                          <a:cs typeface="Arial" panose="020B0604020202020204" pitchFamily="34" charset="0"/>
                        </a:rPr>
                        <a:t>0.0</a:t>
                      </a:r>
                      <a:endParaRPr lang="ko-KR" altLang="en-US" sz="850" b="1">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241630893"/>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tc>
                <a:tc>
                  <a:txBody>
                    <a:bodyPr/>
                    <a:lstStyle/>
                    <a:p>
                      <a:pPr latinLnBrk="1"/>
                      <a:r>
                        <a:rPr lang="en-US" altLang="ko-KR" sz="850">
                          <a:latin typeface="Arial" panose="020B0604020202020204" pitchFamily="34" charset="0"/>
                          <a:cs typeface="Arial" panose="020B0604020202020204" pitchFamily="34" charset="0"/>
                        </a:rPr>
                        <a:t>DUE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100.0%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44.4%</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16.3%</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28.3</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33.1</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266839138"/>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tc>
                <a:tc>
                  <a:txBody>
                    <a:bodyPr/>
                    <a:lstStyle/>
                    <a:p>
                      <a:pPr latinLnBrk="1"/>
                      <a:r>
                        <a:rPr lang="en-US" altLang="ko-KR" sz="850">
                          <a:latin typeface="Arial" panose="020B0604020202020204" pitchFamily="34" charset="0"/>
                          <a:cs typeface="Arial" panose="020B0604020202020204" pitchFamily="34" charset="0"/>
                        </a:rPr>
                        <a:t>SDC</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55.6%</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83.7%</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71.7</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66.9</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554748"/>
                  </a:ext>
                </a:extLst>
              </a:tr>
              <a:tr h="214117">
                <a:tc rowSpan="3">
                  <a:txBody>
                    <a:bodyPr/>
                    <a:lstStyle/>
                    <a:p>
                      <a:pPr latinLnBrk="1"/>
                      <a:r>
                        <a:rPr lang="en-US" altLang="ko-KR" sz="850">
                          <a:latin typeface="Arial" panose="020B0604020202020204" pitchFamily="34" charset="0"/>
                          <a:cs typeface="Arial" panose="020B0604020202020204" pitchFamily="34" charset="0"/>
                        </a:rPr>
                        <a:t>DE+DE</a:t>
                      </a:r>
                    </a:p>
                  </a:txBody>
                  <a:tcPr anchor="ctr">
                    <a:lnL w="12700" cap="flat" cmpd="sng" algn="ctr">
                      <a:no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CE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0.0</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0024928"/>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tcPr>
                </a:tc>
                <a:tc>
                  <a:txBody>
                    <a:bodyPr/>
                    <a:lstStyle/>
                    <a:p>
                      <a:pPr latinLnBrk="1"/>
                      <a:r>
                        <a:rPr lang="en-US" altLang="ko-KR" sz="850">
                          <a:latin typeface="Arial" panose="020B0604020202020204" pitchFamily="34" charset="0"/>
                          <a:cs typeface="Arial" panose="020B0604020202020204" pitchFamily="34" charset="0"/>
                        </a:rPr>
                        <a:t>DUE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99.0%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46.4%</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16.4%</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41.6</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33.6</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747842968"/>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tcPr>
                </a:tc>
                <a:tc>
                  <a:txBody>
                    <a:bodyPr/>
                    <a:lstStyle/>
                    <a:p>
                      <a:pPr latinLnBrk="1"/>
                      <a:r>
                        <a:rPr lang="en-US" altLang="ko-KR" sz="850">
                          <a:latin typeface="Arial" panose="020B0604020202020204" pitchFamily="34" charset="0"/>
                          <a:cs typeface="Arial" panose="020B0604020202020204" pitchFamily="34" charset="0"/>
                        </a:rPr>
                        <a:t>SDC</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53.6%</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83.6%</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58.4</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66.4</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2024025"/>
                  </a:ext>
                </a:extLst>
              </a:tr>
              <a:tr h="214117">
                <a:tc rowSpan="3">
                  <a:txBody>
                    <a:bodyPr/>
                    <a:lstStyle/>
                    <a:p>
                      <a:pPr latinLnBrk="1"/>
                      <a:r>
                        <a:rPr lang="en-US" altLang="ko-KR" sz="850">
                          <a:latin typeface="Arial" panose="020B0604020202020204" pitchFamily="34" charset="0"/>
                          <a:cs typeface="Arial" panose="020B0604020202020204" pitchFamily="34" charset="0"/>
                        </a:rPr>
                        <a:t>DE+TE</a:t>
                      </a:r>
                    </a:p>
                  </a:txBody>
                  <a:tcPr anchor="ctr">
                    <a:lnL w="12700" cap="flat" cmpd="sng" algn="ctr">
                      <a:no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CE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0.0</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43909217"/>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tcPr>
                </a:tc>
                <a:tc>
                  <a:txBody>
                    <a:bodyPr/>
                    <a:lstStyle/>
                    <a:p>
                      <a:pPr latinLnBrk="1"/>
                      <a:r>
                        <a:rPr lang="en-US" altLang="ko-KR" sz="850">
                          <a:latin typeface="Arial" panose="020B0604020202020204" pitchFamily="34" charset="0"/>
                          <a:cs typeface="Arial" panose="020B0604020202020204" pitchFamily="34" charset="0"/>
                        </a:rPr>
                        <a:t>DUE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28.0%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43.8%</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17.6%</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41.8</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37.3</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156157325"/>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tcPr>
                </a:tc>
                <a:tc>
                  <a:txBody>
                    <a:bodyPr/>
                    <a:lstStyle/>
                    <a:p>
                      <a:pPr latinLnBrk="1"/>
                      <a:r>
                        <a:rPr lang="en-US" altLang="ko-KR" sz="850">
                          <a:latin typeface="Arial" panose="020B0604020202020204" pitchFamily="34" charset="0"/>
                          <a:cs typeface="Arial" panose="020B0604020202020204" pitchFamily="34" charset="0"/>
                        </a:rPr>
                        <a:t>SDC</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72.0%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56.2%</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82.4%</a:t>
                      </a:r>
                      <a:endParaRPr lang="ko-KR" altLang="en-US" sz="850">
                        <a:latin typeface="Arial" panose="020B0604020202020204" pitchFamily="34" charset="0"/>
                        <a:cs typeface="Arial" panose="020B0604020202020204" pitchFamily="34" charset="0"/>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58.2</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62.7</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9322890"/>
                  </a:ext>
                </a:extLst>
              </a:tr>
              <a:tr h="214117">
                <a:tc rowSpan="3">
                  <a:txBody>
                    <a:bodyPr/>
                    <a:lstStyle/>
                    <a:p>
                      <a:pPr latinLnBrk="1"/>
                      <a:r>
                        <a:rPr lang="en-US" altLang="ko-KR" sz="850">
                          <a:latin typeface="Arial" panose="020B0604020202020204" pitchFamily="34" charset="0"/>
                          <a:cs typeface="Arial" panose="020B0604020202020204" pitchFamily="34" charset="0"/>
                        </a:rPr>
                        <a:t>TE+TE</a:t>
                      </a:r>
                    </a:p>
                  </a:txBody>
                  <a:tcPr anchor="ctr">
                    <a:lnL w="12700" cap="flat" cmpd="sng" algn="ctr">
                      <a:no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CE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0.0</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0.0</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959668142"/>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tcPr>
                </a:tc>
                <a:tc>
                  <a:txBody>
                    <a:bodyPr/>
                    <a:lstStyle/>
                    <a:p>
                      <a:pPr latinLnBrk="1"/>
                      <a:r>
                        <a:rPr lang="en-US" altLang="ko-KR" sz="850">
                          <a:latin typeface="Arial" panose="020B0604020202020204" pitchFamily="34" charset="0"/>
                          <a:cs typeface="Arial" panose="020B0604020202020204" pitchFamily="34" charset="0"/>
                        </a:rPr>
                        <a:t>DUE</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87.3%</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44.5%</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18.5%</a:t>
                      </a:r>
                      <a:endParaRPr lang="ko-KR" altLang="en-US" sz="850">
                        <a:latin typeface="Arial" panose="020B0604020202020204" pitchFamily="34" charset="0"/>
                        <a:cs typeface="Arial" panose="020B0604020202020204" pitchFamily="34" charset="0"/>
                      </a:endParaRPr>
                    </a:p>
                  </a:txBody>
                  <a:tcPr anchor="ctr">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42.7</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38.4</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818886247"/>
                  </a:ext>
                </a:extLst>
              </a:tr>
              <a:tr h="214117">
                <a:tc vMerge="1">
                  <a:txBody>
                    <a:bodyPr/>
                    <a:lstStyle/>
                    <a:p>
                      <a:pPr latinLnBrk="1"/>
                      <a:endParaRPr lang="en-US" altLang="ko-KR" sz="10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latinLnBrk="1"/>
                      <a:r>
                        <a:rPr lang="en-US" altLang="ko-KR" sz="850">
                          <a:latin typeface="Arial" panose="020B0604020202020204" pitchFamily="34" charset="0"/>
                          <a:cs typeface="Arial" panose="020B0604020202020204" pitchFamily="34" charset="0"/>
                        </a:rPr>
                        <a:t>SDC</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12.7%</a:t>
                      </a:r>
                      <a:endParaRPr lang="ko-KR" altLang="en-US" sz="85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55.5%</a:t>
                      </a:r>
                      <a:endParaRPr lang="ko-KR" altLang="en-US" sz="850">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81.5%</a:t>
                      </a:r>
                      <a:endParaRPr lang="ko-KR" altLang="en-US" sz="850">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850">
                          <a:latin typeface="Arial" panose="020B0604020202020204" pitchFamily="34" charset="0"/>
                          <a:cs typeface="Arial" panose="020B0604020202020204" pitchFamily="34" charset="0"/>
                        </a:rPr>
                        <a:t>57.3</a:t>
                      </a:r>
                      <a:endParaRPr lang="ko-KR" altLang="en-US" sz="850">
                        <a:latin typeface="Arial" panose="020B0604020202020204" pitchFamily="34" charset="0"/>
                        <a:cs typeface="Arial" panose="020B0604020202020204" pitchFamily="34" charset="0"/>
                      </a:endParaRPr>
                    </a:p>
                  </a:txBody>
                  <a:tcPr anchor="ctr">
                    <a:lnR w="190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1" hangingPunct="1">
                        <a:lnSpc>
                          <a:spcPct val="100000"/>
                        </a:lnSpc>
                        <a:spcBef>
                          <a:spcPts val="0"/>
                        </a:spcBef>
                        <a:spcAft>
                          <a:spcPts val="0"/>
                        </a:spcAft>
                        <a:buClrTx/>
                        <a:buSzTx/>
                        <a:buFontTx/>
                        <a:buNone/>
                        <a:tabLst/>
                        <a:defRPr/>
                      </a:pPr>
                      <a:r>
                        <a:rPr kumimoji="0" lang="en-US" altLang="ko-KR"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61.6</a:t>
                      </a:r>
                      <a:endParaRPr kumimoji="0" lang="ko-KR" altLang="en-US" sz="85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0726225"/>
                  </a:ext>
                </a:extLst>
              </a:tr>
            </a:tbl>
          </a:graphicData>
        </a:graphic>
      </p:graphicFrame>
    </p:spTree>
    <p:extLst>
      <p:ext uri="{BB962C8B-B14F-4D97-AF65-F5344CB8AC3E}">
        <p14:creationId xmlns:p14="http://schemas.microsoft.com/office/powerpoint/2010/main" val="3917617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dirty="0"/>
              <a:t>on-die </a:t>
            </a:r>
            <a:r>
              <a:rPr lang="en-US" altLang="ko-KR" sz="1800" b="0" dirty="0" err="1"/>
              <a:t>ecc</a:t>
            </a:r>
            <a:r>
              <a:rPr lang="en-US" altLang="ko-KR" sz="1800" b="0" dirty="0"/>
              <a:t>? system-level </a:t>
            </a:r>
            <a:r>
              <a:rPr lang="en-US" altLang="ko-KR" sz="1800" b="0" dirty="0" err="1"/>
              <a:t>ecc</a:t>
            </a:r>
            <a:r>
              <a:rPr lang="en-US" altLang="ko-KR" sz="1800" b="0" dirty="0"/>
              <a:t>?</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Applications for SELCC</a:t>
            </a:r>
            <a:endParaRPr lang="ko-KR" altLang="en-US" b="0" dirty="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37</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spTree>
    <p:extLst>
      <p:ext uri="{BB962C8B-B14F-4D97-AF65-F5344CB8AC3E}">
        <p14:creationId xmlns:p14="http://schemas.microsoft.com/office/powerpoint/2010/main" val="1362461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a:lnSpc>
                <a:spcPct val="100000"/>
              </a:lnSpc>
              <a:buFont typeface="Wingdings" panose="05000000000000000000" pitchFamily="2" charset="2"/>
              <a:buChar char="§"/>
            </a:pPr>
            <a:r>
              <a:rPr lang="en-US" altLang="ko-KR" sz="1800" b="0"/>
              <a:t>Find maximum write cycles where </a:t>
            </a:r>
            <a:r>
              <a:rPr lang="en-US" altLang="ko-KR" sz="1800"/>
              <a:t>99.99%</a:t>
            </a:r>
            <a:r>
              <a:rPr lang="en-US" altLang="ko-KR" sz="1800" b="0"/>
              <a:t> of codewords have no defective cells.</a:t>
            </a:r>
          </a:p>
          <a:p>
            <a:pPr lvl="1">
              <a:lnSpc>
                <a:spcPct val="100000"/>
              </a:lnSpc>
              <a:buFont typeface="Wingdings" panose="05000000000000000000" pitchFamily="2" charset="2"/>
              <a:buChar char="§"/>
            </a:pPr>
            <a:r>
              <a:rPr lang="en-US" altLang="ko-KR" sz="1400" b="0"/>
              <a:t>w/o SELCC, all 24 cells in a codeword must be correct : (</a:t>
            </a:r>
            <a:r>
              <a:rPr lang="en-US" altLang="ko-KR" sz="1400">
                <a:solidFill>
                  <a:srgbClr val="404040"/>
                </a:solidFill>
              </a:rPr>
              <a:t>99.9996%</a:t>
            </a:r>
            <a:r>
              <a:rPr lang="en-US" altLang="ko-KR" sz="1400" b="0"/>
              <a:t>)</a:t>
            </a:r>
            <a:r>
              <a:rPr lang="en-US" altLang="ko-KR" sz="1400" b="0" baseline="30000"/>
              <a:t>24</a:t>
            </a:r>
            <a:r>
              <a:rPr lang="en-US" altLang="ko-KR" sz="1400" b="0"/>
              <a:t> &gt; 99.99%</a:t>
            </a:r>
          </a:p>
          <a:p>
            <a:pPr lvl="1">
              <a:lnSpc>
                <a:spcPct val="100000"/>
              </a:lnSpc>
              <a:buFont typeface="Wingdings" panose="05000000000000000000" pitchFamily="2" charset="2"/>
              <a:buChar char="§"/>
            </a:pPr>
            <a:r>
              <a:rPr lang="en-US" altLang="ko-KR" sz="1400" b="0"/>
              <a:t>w/ SELCC, 23 out of 24 cells in a codeword must be correct : </a:t>
            </a:r>
            <a:r>
              <a:rPr lang="en-US" altLang="ko-KR" sz="1400" b="0" baseline="-25000"/>
              <a:t>24</a:t>
            </a:r>
            <a:r>
              <a:rPr lang="en-US" altLang="ko-KR" sz="1400" b="0"/>
              <a:t>C</a:t>
            </a:r>
            <a:r>
              <a:rPr lang="en-US" altLang="ko-KR" sz="1400" b="0" baseline="-25000"/>
              <a:t>23</a:t>
            </a:r>
            <a:r>
              <a:rPr lang="en-US" altLang="ko-KR" sz="1400" b="0"/>
              <a:t>(</a:t>
            </a:r>
            <a:r>
              <a:rPr lang="en-US" altLang="ko-KR" sz="1400">
                <a:solidFill>
                  <a:srgbClr val="2E75B6"/>
                </a:solidFill>
              </a:rPr>
              <a:t>99.94%</a:t>
            </a:r>
            <a:r>
              <a:rPr lang="en-US" altLang="ko-KR" sz="1400" b="0"/>
              <a:t>)</a:t>
            </a:r>
            <a:r>
              <a:rPr lang="en-US" altLang="ko-KR" sz="1400" b="0" baseline="30000"/>
              <a:t>23</a:t>
            </a:r>
            <a:r>
              <a:rPr lang="en-US" altLang="ko-KR" sz="1400" b="0"/>
              <a:t>(0.06%)</a:t>
            </a:r>
            <a:r>
              <a:rPr lang="en-US" altLang="ko-KR" sz="1400" b="0" baseline="30000"/>
              <a:t>1 </a:t>
            </a:r>
            <a:r>
              <a:rPr lang="en-US" altLang="ko-KR" sz="1400" b="0"/>
              <a:t>+ </a:t>
            </a:r>
            <a:r>
              <a:rPr lang="en-US" altLang="ko-KR" sz="1400" b="0" baseline="-25000"/>
              <a:t>24</a:t>
            </a:r>
            <a:r>
              <a:rPr lang="en-US" altLang="ko-KR" sz="1400" b="0"/>
              <a:t>C</a:t>
            </a:r>
            <a:r>
              <a:rPr lang="en-US" altLang="ko-KR" sz="1400" b="0" baseline="-25000"/>
              <a:t>24</a:t>
            </a:r>
            <a:r>
              <a:rPr lang="en-US" altLang="ko-KR" sz="1400" b="0"/>
              <a:t>(</a:t>
            </a:r>
            <a:r>
              <a:rPr lang="en-US" altLang="ko-KR" sz="1400">
                <a:solidFill>
                  <a:srgbClr val="2E75B6"/>
                </a:solidFill>
              </a:rPr>
              <a:t>99.94%</a:t>
            </a:r>
            <a:r>
              <a:rPr lang="en-US" altLang="ko-KR" sz="1400" b="0"/>
              <a:t>)</a:t>
            </a:r>
            <a:r>
              <a:rPr lang="en-US" altLang="ko-KR" sz="1400" b="0" baseline="30000"/>
              <a:t>24</a:t>
            </a:r>
            <a:r>
              <a:rPr lang="en-US" altLang="ko-KR" sz="1400" b="0"/>
              <a:t>(0.06%)</a:t>
            </a:r>
            <a:r>
              <a:rPr lang="en-US" altLang="ko-KR" sz="1400" b="0" baseline="30000"/>
              <a:t>0 </a:t>
            </a:r>
            <a:r>
              <a:rPr lang="en-US" altLang="ko-KR" sz="1400" b="0"/>
              <a:t>&gt; 99.99%</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Endurance Calculation</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38</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graphicFrame>
        <p:nvGraphicFramePr>
          <p:cNvPr id="7" name="차트 6">
            <a:extLst>
              <a:ext uri="{FF2B5EF4-FFF2-40B4-BE49-F238E27FC236}">
                <a16:creationId xmlns:a16="http://schemas.microsoft.com/office/drawing/2014/main" id="{B9A85BE0-38D8-6AA2-E9B0-68CE26DB73C3}"/>
              </a:ext>
            </a:extLst>
          </p:cNvPr>
          <p:cNvGraphicFramePr/>
          <p:nvPr>
            <p:extLst>
              <p:ext uri="{D42A27DB-BD31-4B8C-83A1-F6EECF244321}">
                <p14:modId xmlns:p14="http://schemas.microsoft.com/office/powerpoint/2010/main" val="950692342"/>
              </p:ext>
            </p:extLst>
          </p:nvPr>
        </p:nvGraphicFramePr>
        <p:xfrm>
          <a:off x="1036320" y="2141607"/>
          <a:ext cx="7071360" cy="2121637"/>
        </p:xfrm>
        <a:graphic>
          <a:graphicData uri="http://schemas.openxmlformats.org/drawingml/2006/chart">
            <c:chart xmlns:c="http://schemas.openxmlformats.org/drawingml/2006/chart" xmlns:r="http://schemas.openxmlformats.org/officeDocument/2006/relationships" r:id="rId3"/>
          </a:graphicData>
        </a:graphic>
      </p:graphicFrame>
      <p:sp>
        <p:nvSpPr>
          <p:cNvPr id="8" name="타원 7">
            <a:extLst>
              <a:ext uri="{FF2B5EF4-FFF2-40B4-BE49-F238E27FC236}">
                <a16:creationId xmlns:a16="http://schemas.microsoft.com/office/drawing/2014/main" id="{D40FC166-7878-8015-9467-7751BEF047E9}"/>
              </a:ext>
            </a:extLst>
          </p:cNvPr>
          <p:cNvSpPr>
            <a:spLocks noChangeAspect="1"/>
          </p:cNvSpPr>
          <p:nvPr/>
        </p:nvSpPr>
        <p:spPr>
          <a:xfrm>
            <a:off x="1660522" y="3684826"/>
            <a:ext cx="82550" cy="8254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연결선: 구부러짐 8">
            <a:extLst>
              <a:ext uri="{FF2B5EF4-FFF2-40B4-BE49-F238E27FC236}">
                <a16:creationId xmlns:a16="http://schemas.microsoft.com/office/drawing/2014/main" id="{3DF52C48-F20D-7702-A219-C31F657458DD}"/>
              </a:ext>
            </a:extLst>
          </p:cNvPr>
          <p:cNvCxnSpPr>
            <a:cxnSpLocks/>
            <a:stCxn id="8" idx="5"/>
            <a:endCxn id="10" idx="0"/>
          </p:cNvCxnSpPr>
          <p:nvPr/>
        </p:nvCxnSpPr>
        <p:spPr>
          <a:xfrm rot="16200000" flipH="1">
            <a:off x="1779696" y="3706573"/>
            <a:ext cx="272779" cy="370204"/>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8800B61-8B80-F304-0F65-68E118C98BC6}"/>
              </a:ext>
            </a:extLst>
          </p:cNvPr>
          <p:cNvSpPr txBox="1"/>
          <p:nvPr/>
        </p:nvSpPr>
        <p:spPr>
          <a:xfrm>
            <a:off x="1714511" y="4028065"/>
            <a:ext cx="773352"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1.1E+08</a:t>
            </a:r>
            <a:endParaRPr lang="ko-KR" altLang="en-US" sz="1200" b="1">
              <a:latin typeface="Arial" panose="020B0604020202020204" pitchFamily="34" charset="0"/>
              <a:cs typeface="Arial" panose="020B0604020202020204" pitchFamily="34" charset="0"/>
            </a:endParaRPr>
          </a:p>
        </p:txBody>
      </p:sp>
      <p:sp>
        <p:nvSpPr>
          <p:cNvPr id="11" name="타원 10">
            <a:extLst>
              <a:ext uri="{FF2B5EF4-FFF2-40B4-BE49-F238E27FC236}">
                <a16:creationId xmlns:a16="http://schemas.microsoft.com/office/drawing/2014/main" id="{5B3008C5-4FC8-6133-5430-B91F724FAC87}"/>
              </a:ext>
            </a:extLst>
          </p:cNvPr>
          <p:cNvSpPr>
            <a:spLocks noChangeAspect="1"/>
          </p:cNvSpPr>
          <p:nvPr/>
        </p:nvSpPr>
        <p:spPr>
          <a:xfrm>
            <a:off x="2360343" y="3672897"/>
            <a:ext cx="82550" cy="82549"/>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연결선: 구부러짐 11">
            <a:extLst>
              <a:ext uri="{FF2B5EF4-FFF2-40B4-BE49-F238E27FC236}">
                <a16:creationId xmlns:a16="http://schemas.microsoft.com/office/drawing/2014/main" id="{06064B7F-B1F8-373B-AD50-FDFB0E0855B1}"/>
              </a:ext>
            </a:extLst>
          </p:cNvPr>
          <p:cNvCxnSpPr>
            <a:cxnSpLocks/>
            <a:stCxn id="11" idx="5"/>
            <a:endCxn id="14" idx="0"/>
          </p:cNvCxnSpPr>
          <p:nvPr/>
        </p:nvCxnSpPr>
        <p:spPr>
          <a:xfrm rot="16200000" flipH="1">
            <a:off x="2496699" y="3677461"/>
            <a:ext cx="284707" cy="416497"/>
          </a:xfrm>
          <a:prstGeom prst="curvedConnector3">
            <a:avLst>
              <a:gd name="adj1" fmla="val 50000"/>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연결선 12">
            <a:extLst>
              <a:ext uri="{FF2B5EF4-FFF2-40B4-BE49-F238E27FC236}">
                <a16:creationId xmlns:a16="http://schemas.microsoft.com/office/drawing/2014/main" id="{5C2038F3-D73C-411D-C06B-DF93914A3A70}"/>
              </a:ext>
            </a:extLst>
          </p:cNvPr>
          <p:cNvCxnSpPr>
            <a:cxnSpLocks/>
          </p:cNvCxnSpPr>
          <p:nvPr/>
        </p:nvCxnSpPr>
        <p:spPr>
          <a:xfrm>
            <a:off x="4572000" y="2431269"/>
            <a:ext cx="0" cy="129222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A06D6D5-F7C1-F121-6602-C23B70E5E5FE}"/>
              </a:ext>
            </a:extLst>
          </p:cNvPr>
          <p:cNvSpPr txBox="1"/>
          <p:nvPr/>
        </p:nvSpPr>
        <p:spPr>
          <a:xfrm>
            <a:off x="2401618" y="4028064"/>
            <a:ext cx="891366" cy="276999"/>
          </a:xfrm>
          <a:prstGeom prst="rect">
            <a:avLst/>
          </a:prstGeom>
          <a:noFill/>
        </p:spPr>
        <p:txBody>
          <a:bodyPr wrap="square" rtlCol="0">
            <a:spAutoFit/>
          </a:bodyPr>
          <a:lstStyle/>
          <a:p>
            <a:pPr algn="ctr"/>
            <a:r>
              <a:rPr lang="en-US" altLang="ko-KR" sz="1200" b="1">
                <a:solidFill>
                  <a:schemeClr val="accent1">
                    <a:lumMod val="75000"/>
                  </a:schemeClr>
                </a:solidFill>
                <a:latin typeface="Arial" panose="020B0604020202020204" pitchFamily="34" charset="0"/>
                <a:cs typeface="Arial" panose="020B0604020202020204" pitchFamily="34" charset="0"/>
              </a:rPr>
              <a:t>3.52E+08</a:t>
            </a:r>
            <a:endParaRPr lang="ko-KR" altLang="en-US" sz="1200" b="1">
              <a:solidFill>
                <a:schemeClr val="accent1">
                  <a:lumMod val="75000"/>
                </a:schemeClr>
              </a:solidFill>
              <a:latin typeface="Arial" panose="020B0604020202020204" pitchFamily="34" charset="0"/>
              <a:cs typeface="Arial" panose="020B0604020202020204" pitchFamily="34" charset="0"/>
            </a:endParaRPr>
          </a:p>
        </p:txBody>
      </p:sp>
      <p:sp>
        <p:nvSpPr>
          <p:cNvPr id="15" name="말풍선: 모서리가 둥근 사각형 14">
            <a:extLst>
              <a:ext uri="{FF2B5EF4-FFF2-40B4-BE49-F238E27FC236}">
                <a16:creationId xmlns:a16="http://schemas.microsoft.com/office/drawing/2014/main" id="{E2A45C20-F6FE-9A23-C382-FDCF280A5151}"/>
              </a:ext>
            </a:extLst>
          </p:cNvPr>
          <p:cNvSpPr/>
          <p:nvPr/>
        </p:nvSpPr>
        <p:spPr>
          <a:xfrm>
            <a:off x="2356044" y="2993897"/>
            <a:ext cx="1077752" cy="286924"/>
          </a:xfrm>
          <a:prstGeom prst="wedgeRoundRectCallout">
            <a:avLst>
              <a:gd name="adj1" fmla="val -42209"/>
              <a:gd name="adj2" fmla="val 172618"/>
              <a:gd name="adj3" fmla="val 16667"/>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a:latin typeface="Arial" panose="020B0604020202020204" pitchFamily="34" charset="0"/>
                <a:cs typeface="Arial" panose="020B0604020202020204" pitchFamily="34" charset="0"/>
              </a:rPr>
              <a:t>CDF = 0.06</a:t>
            </a:r>
            <a:endParaRPr lang="ko-KR" altLang="en-US" sz="1400" baseline="30000">
              <a:latin typeface="Arial" panose="020B0604020202020204" pitchFamily="34" charset="0"/>
              <a:cs typeface="Arial" panose="020B0604020202020204" pitchFamily="34" charset="0"/>
            </a:endParaRPr>
          </a:p>
        </p:txBody>
      </p:sp>
      <p:sp>
        <p:nvSpPr>
          <p:cNvPr id="16" name="말풍선: 모서리가 둥근 사각형 15">
            <a:extLst>
              <a:ext uri="{FF2B5EF4-FFF2-40B4-BE49-F238E27FC236}">
                <a16:creationId xmlns:a16="http://schemas.microsoft.com/office/drawing/2014/main" id="{68F6C641-F43B-A7A6-099B-6396F271CFFC}"/>
              </a:ext>
            </a:extLst>
          </p:cNvPr>
          <p:cNvSpPr/>
          <p:nvPr/>
        </p:nvSpPr>
        <p:spPr>
          <a:xfrm>
            <a:off x="1009327" y="3263302"/>
            <a:ext cx="1264094" cy="286924"/>
          </a:xfrm>
          <a:prstGeom prst="wedgeRoundRectCallout">
            <a:avLst>
              <a:gd name="adj1" fmla="val 7706"/>
              <a:gd name="adj2" fmla="val 86676"/>
              <a:gd name="adj3" fmla="val 16667"/>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a:latin typeface="Arial" panose="020B0604020202020204" pitchFamily="34" charset="0"/>
                <a:cs typeface="Arial" panose="020B0604020202020204" pitchFamily="34" charset="0"/>
              </a:rPr>
              <a:t>CDF = 0.0004</a:t>
            </a:r>
            <a:endParaRPr lang="ko-KR" altLang="en-US" sz="1400" baseline="300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455BCA9-2956-F9D9-A02E-032477B51723}"/>
              </a:ext>
            </a:extLst>
          </p:cNvPr>
          <p:cNvSpPr txBox="1"/>
          <p:nvPr/>
        </p:nvSpPr>
        <p:spPr>
          <a:xfrm>
            <a:off x="926704" y="2953065"/>
            <a:ext cx="1433639" cy="338554"/>
          </a:xfrm>
          <a:prstGeom prst="rect">
            <a:avLst/>
          </a:prstGeom>
          <a:noFill/>
        </p:spPr>
        <p:txBody>
          <a:bodyPr wrap="square" rtlCol="0">
            <a:spAutoFit/>
          </a:bodyPr>
          <a:lstStyle/>
          <a:p>
            <a:pPr algn="ctr"/>
            <a:r>
              <a:rPr lang="en-US" altLang="ko-KR" sz="1600">
                <a:latin typeface="Arial" panose="020B0604020202020204" pitchFamily="34" charset="0"/>
                <a:cs typeface="Arial" panose="020B0604020202020204" pitchFamily="34" charset="0"/>
              </a:rPr>
              <a:t>w/o SELCC</a:t>
            </a:r>
            <a:endParaRPr lang="ko-KR" altLang="en-US" sz="1600">
              <a:latin typeface="Arial" panose="020B0604020202020204" pitchFamily="34" charset="0"/>
              <a:cs typeface="Arial" panose="020B0604020202020204" pitchFamily="34" charset="0"/>
            </a:endParaRPr>
          </a:p>
        </p:txBody>
      </p:sp>
      <p:sp>
        <p:nvSpPr>
          <p:cNvPr id="19" name="화살표: 위로 구부러짐 18">
            <a:extLst>
              <a:ext uri="{FF2B5EF4-FFF2-40B4-BE49-F238E27FC236}">
                <a16:creationId xmlns:a16="http://schemas.microsoft.com/office/drawing/2014/main" id="{91F1389D-3E8A-4EDD-62C0-7867F962A148}"/>
              </a:ext>
            </a:extLst>
          </p:cNvPr>
          <p:cNvSpPr/>
          <p:nvPr/>
        </p:nvSpPr>
        <p:spPr>
          <a:xfrm>
            <a:off x="2101188" y="4297960"/>
            <a:ext cx="746114" cy="174512"/>
          </a:xfrm>
          <a:prstGeom prst="curvedUpArrow">
            <a:avLst>
              <a:gd name="adj1" fmla="val 29182"/>
              <a:gd name="adj2" fmla="val 79662"/>
              <a:gd name="adj3" fmla="val 3235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0" name="TextBox 19">
            <a:extLst>
              <a:ext uri="{FF2B5EF4-FFF2-40B4-BE49-F238E27FC236}">
                <a16:creationId xmlns:a16="http://schemas.microsoft.com/office/drawing/2014/main" id="{C2892909-B32A-C7A8-157B-FCB2EE1EAAEF}"/>
              </a:ext>
            </a:extLst>
          </p:cNvPr>
          <p:cNvSpPr txBox="1"/>
          <p:nvPr/>
        </p:nvSpPr>
        <p:spPr>
          <a:xfrm>
            <a:off x="1598006" y="4436267"/>
            <a:ext cx="1689773" cy="338554"/>
          </a:xfrm>
          <a:prstGeom prst="rect">
            <a:avLst/>
          </a:prstGeom>
          <a:noFill/>
        </p:spPr>
        <p:txBody>
          <a:bodyPr wrap="square" rtlCol="0">
            <a:spAutoFit/>
          </a:bodyPr>
          <a:lstStyle/>
          <a:p>
            <a:pPr algn="ctr"/>
            <a:r>
              <a:rPr lang="en-US" altLang="ko-KR" sz="1600" b="1">
                <a:solidFill>
                  <a:srgbClr val="FF0000"/>
                </a:solidFill>
                <a:latin typeface="Arial" panose="020B0604020202020204" pitchFamily="34" charset="0"/>
                <a:cs typeface="Arial" panose="020B0604020202020204" pitchFamily="34" charset="0"/>
              </a:rPr>
              <a:t>3.2x increase!</a:t>
            </a:r>
            <a:endParaRPr lang="ko-KR" altLang="en-US" sz="1600" b="1">
              <a:solidFill>
                <a:srgbClr val="FF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6A2FDE1-236B-3846-98DC-BE74CE3737CF}"/>
              </a:ext>
            </a:extLst>
          </p:cNvPr>
          <p:cNvSpPr txBox="1"/>
          <p:nvPr/>
        </p:nvSpPr>
        <p:spPr>
          <a:xfrm>
            <a:off x="6055709" y="4230479"/>
            <a:ext cx="2820373" cy="461665"/>
          </a:xfrm>
          <a:prstGeom prst="rect">
            <a:avLst/>
          </a:prstGeom>
          <a:noFill/>
        </p:spPr>
        <p:txBody>
          <a:bodyPr wrap="square" rtlCol="0">
            <a:spAutoFit/>
          </a:bodyPr>
          <a:lstStyle/>
          <a:p>
            <a:r>
              <a:rPr lang="en-US" altLang="ko-KR" sz="1200">
                <a:latin typeface="Arial" panose="020B0604020202020204" pitchFamily="34" charset="0"/>
                <a:cs typeface="Arial" panose="020B0604020202020204" pitchFamily="34" charset="0"/>
              </a:rPr>
              <a:t>*PDF: Probability density function</a:t>
            </a:r>
          </a:p>
          <a:p>
            <a:r>
              <a:rPr lang="en-US" altLang="ko-KR" sz="1200">
                <a:latin typeface="Arial" panose="020B0604020202020204" pitchFamily="34" charset="0"/>
                <a:cs typeface="Arial" panose="020B0604020202020204" pitchFamily="34" charset="0"/>
              </a:rPr>
              <a:t>*CDF: Cumulative distribution function</a:t>
            </a:r>
            <a:endParaRPr lang="ko-KR" altLang="en-US" sz="12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8BC0D1A-209F-66AB-7463-5D1C19E2DAA8}"/>
              </a:ext>
            </a:extLst>
          </p:cNvPr>
          <p:cNvSpPr txBox="1"/>
          <p:nvPr/>
        </p:nvSpPr>
        <p:spPr>
          <a:xfrm>
            <a:off x="2178100" y="2682236"/>
            <a:ext cx="1433639" cy="338554"/>
          </a:xfrm>
          <a:prstGeom prst="rect">
            <a:avLst/>
          </a:prstGeom>
          <a:noFill/>
        </p:spPr>
        <p:txBody>
          <a:bodyPr wrap="square" rtlCol="0">
            <a:spAutoFit/>
          </a:bodyPr>
          <a:lstStyle/>
          <a:p>
            <a:pPr algn="ctr"/>
            <a:r>
              <a:rPr lang="en-US" altLang="ko-KR" sz="1600">
                <a:solidFill>
                  <a:schemeClr val="accent1">
                    <a:lumMod val="75000"/>
                  </a:schemeClr>
                </a:solidFill>
                <a:latin typeface="Arial" panose="020B0604020202020204" pitchFamily="34" charset="0"/>
                <a:cs typeface="Arial" panose="020B0604020202020204" pitchFamily="34" charset="0"/>
              </a:rPr>
              <a:t>w/ SELCC</a:t>
            </a:r>
            <a:endParaRPr lang="ko-KR" altLang="en-US" sz="160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12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4" grpId="0"/>
      <p:bldP spid="15" grpId="0" animBg="1"/>
      <p:bldP spid="16" grpId="0" animBg="1"/>
      <p:bldP spid="18" grpId="0"/>
      <p:bldP spid="19" grpId="0" animBg="1"/>
      <p:bldP spid="20"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marL="342900" indent="-342900">
              <a:lnSpc>
                <a:spcPct val="100000"/>
              </a:lnSpc>
              <a:buFont typeface="+mj-lt"/>
              <a:buAutoNum type="arabicPeriod"/>
            </a:pPr>
            <a:r>
              <a:rPr lang="en-US" altLang="ko-KR" sz="1800" b="0"/>
              <a:t>Tiering</a:t>
            </a:r>
            <a:r>
              <a:rPr lang="ko-KR" altLang="en-US" sz="1800" b="0"/>
              <a:t> </a:t>
            </a:r>
            <a:r>
              <a:rPr lang="en-US" altLang="ko-KR" sz="1800" b="0"/>
              <a:t>at</a:t>
            </a:r>
            <a:r>
              <a:rPr lang="ko-KR" altLang="en-US" sz="1800" b="0"/>
              <a:t> </a:t>
            </a:r>
            <a:r>
              <a:rPr lang="en-US" altLang="ko-KR" sz="1800" b="0"/>
              <a:t>the</a:t>
            </a:r>
            <a:r>
              <a:rPr lang="ko-KR" altLang="en-US" sz="1800" b="0"/>
              <a:t> </a:t>
            </a:r>
            <a:r>
              <a:rPr lang="en-US" altLang="ko-KR" sz="1800" b="0"/>
              <a:t>Storage-side</a:t>
            </a:r>
          </a:p>
          <a:p>
            <a:pPr lvl="1">
              <a:lnSpc>
                <a:spcPct val="100000"/>
              </a:lnSpc>
            </a:pPr>
            <a:r>
              <a:rPr lang="en-US" altLang="ko-KR" sz="1600" b="0"/>
              <a:t>Place the hottest data to the SCM, and relegate the rest to SSDs.</a:t>
            </a:r>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a:lnSpc>
                <a:spcPct val="100000"/>
              </a:lnSpc>
              <a:buFont typeface="Wingdings" panose="05000000000000000000" pitchFamily="2" charset="2"/>
              <a:buChar char="v"/>
            </a:pPr>
            <a:r>
              <a:rPr lang="en-US" altLang="ko-KR" sz="1050" i="1"/>
              <a:t>Dell Technologies. 2020. "Three Use Cases for Storage Class Memory (SCM)."</a:t>
            </a:r>
            <a:endParaRPr lang="en-US" altLang="ko-KR" sz="1200" b="0" i="1"/>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Applications for Storage Class Memory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39</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grpSp>
        <p:nvGrpSpPr>
          <p:cNvPr id="51" name="그룹 50">
            <a:extLst>
              <a:ext uri="{FF2B5EF4-FFF2-40B4-BE49-F238E27FC236}">
                <a16:creationId xmlns:a16="http://schemas.microsoft.com/office/drawing/2014/main" id="{F15DEC92-D9A1-1E0B-584D-519193DDA721}"/>
              </a:ext>
            </a:extLst>
          </p:cNvPr>
          <p:cNvGrpSpPr/>
          <p:nvPr/>
        </p:nvGrpSpPr>
        <p:grpSpPr>
          <a:xfrm>
            <a:off x="1054907" y="1791504"/>
            <a:ext cx="2887902" cy="1751421"/>
            <a:chOff x="1115867" y="1779240"/>
            <a:chExt cx="2887902" cy="1751421"/>
          </a:xfrm>
        </p:grpSpPr>
        <p:grpSp>
          <p:nvGrpSpPr>
            <p:cNvPr id="31" name="그룹 30">
              <a:extLst>
                <a:ext uri="{FF2B5EF4-FFF2-40B4-BE49-F238E27FC236}">
                  <a16:creationId xmlns:a16="http://schemas.microsoft.com/office/drawing/2014/main" id="{42F10F8B-3256-5C55-650A-262880D787E7}"/>
                </a:ext>
              </a:extLst>
            </p:cNvPr>
            <p:cNvGrpSpPr/>
            <p:nvPr/>
          </p:nvGrpSpPr>
          <p:grpSpPr>
            <a:xfrm>
              <a:off x="1653635" y="1779240"/>
              <a:ext cx="1763607" cy="535900"/>
              <a:chOff x="1354243" y="2014626"/>
              <a:chExt cx="1763607" cy="535900"/>
            </a:xfrm>
          </p:grpSpPr>
          <p:sp>
            <p:nvSpPr>
              <p:cNvPr id="13" name="직사각형 12">
                <a:extLst>
                  <a:ext uri="{FF2B5EF4-FFF2-40B4-BE49-F238E27FC236}">
                    <a16:creationId xmlns:a16="http://schemas.microsoft.com/office/drawing/2014/main" id="{99984305-6773-867C-5FA5-139004717BE7}"/>
                  </a:ext>
                </a:extLst>
              </p:cNvPr>
              <p:cNvSpPr/>
              <p:nvPr/>
            </p:nvSpPr>
            <p:spPr>
              <a:xfrm>
                <a:off x="1354243" y="2014626"/>
                <a:ext cx="1763607" cy="5359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solidFill>
                </a:endParaRPr>
              </a:p>
            </p:txBody>
          </p:sp>
          <p:sp>
            <p:nvSpPr>
              <p:cNvPr id="14" name="TextBox 13">
                <a:extLst>
                  <a:ext uri="{FF2B5EF4-FFF2-40B4-BE49-F238E27FC236}">
                    <a16:creationId xmlns:a16="http://schemas.microsoft.com/office/drawing/2014/main" id="{2FF99D36-7D45-046C-816D-7DBCE702AF96}"/>
                  </a:ext>
                </a:extLst>
              </p:cNvPr>
              <p:cNvSpPr txBox="1"/>
              <p:nvPr/>
            </p:nvSpPr>
            <p:spPr>
              <a:xfrm>
                <a:off x="2291080" y="2052684"/>
                <a:ext cx="826770"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Main memory</a:t>
                </a:r>
                <a:endParaRPr lang="ko-KR" altLang="en-US" sz="1200" b="1">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748F15B6-A81E-2C1E-CA72-F87DB7682A77}"/>
                  </a:ext>
                </a:extLst>
              </p:cNvPr>
              <p:cNvSpPr/>
              <p:nvPr/>
            </p:nvSpPr>
            <p:spPr>
              <a:xfrm>
                <a:off x="1417320" y="2073132"/>
                <a:ext cx="873760" cy="418889"/>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a:solidFill>
                      <a:schemeClr val="tx1"/>
                    </a:solidFill>
                    <a:latin typeface="Arial" panose="020B0604020202020204" pitchFamily="34" charset="0"/>
                    <a:cs typeface="Arial" panose="020B0604020202020204" pitchFamily="34" charset="0"/>
                  </a:rPr>
                  <a:t>DRAM</a:t>
                </a:r>
                <a:endParaRPr lang="ko-KR" altLang="en-US" sz="1400">
                  <a:solidFill>
                    <a:schemeClr val="tx1"/>
                  </a:solidFill>
                  <a:latin typeface="Arial" panose="020B0604020202020204" pitchFamily="34" charset="0"/>
                  <a:cs typeface="Arial" panose="020B0604020202020204" pitchFamily="34" charset="0"/>
                </a:endParaRPr>
              </a:p>
            </p:txBody>
          </p:sp>
        </p:grpSp>
        <p:grpSp>
          <p:nvGrpSpPr>
            <p:cNvPr id="30" name="그룹 29">
              <a:extLst>
                <a:ext uri="{FF2B5EF4-FFF2-40B4-BE49-F238E27FC236}">
                  <a16:creationId xmlns:a16="http://schemas.microsoft.com/office/drawing/2014/main" id="{88CE1007-8736-5860-44D2-9182B820FA16}"/>
                </a:ext>
              </a:extLst>
            </p:cNvPr>
            <p:cNvGrpSpPr/>
            <p:nvPr/>
          </p:nvGrpSpPr>
          <p:grpSpPr>
            <a:xfrm>
              <a:off x="1115867" y="2994761"/>
              <a:ext cx="2887902" cy="535900"/>
              <a:chOff x="3806192" y="3244724"/>
              <a:chExt cx="2887902" cy="535900"/>
            </a:xfrm>
          </p:grpSpPr>
          <p:sp>
            <p:nvSpPr>
              <p:cNvPr id="11" name="직사각형 10">
                <a:extLst>
                  <a:ext uri="{FF2B5EF4-FFF2-40B4-BE49-F238E27FC236}">
                    <a16:creationId xmlns:a16="http://schemas.microsoft.com/office/drawing/2014/main" id="{1D852234-3EE9-37D9-3290-92DD98D6BAC9}"/>
                  </a:ext>
                </a:extLst>
              </p:cNvPr>
              <p:cNvSpPr/>
              <p:nvPr/>
            </p:nvSpPr>
            <p:spPr>
              <a:xfrm>
                <a:off x="3806192" y="3244724"/>
                <a:ext cx="2887902" cy="5359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solidFill>
                </a:endParaRPr>
              </a:p>
            </p:txBody>
          </p:sp>
          <p:sp>
            <p:nvSpPr>
              <p:cNvPr id="7" name="직사각형 6">
                <a:extLst>
                  <a:ext uri="{FF2B5EF4-FFF2-40B4-BE49-F238E27FC236}">
                    <a16:creationId xmlns:a16="http://schemas.microsoft.com/office/drawing/2014/main" id="{3F057266-78D3-F037-510A-7F0E036833A3}"/>
                  </a:ext>
                </a:extLst>
              </p:cNvPr>
              <p:cNvSpPr/>
              <p:nvPr/>
            </p:nvSpPr>
            <p:spPr>
              <a:xfrm>
                <a:off x="4607457" y="3303228"/>
                <a:ext cx="1270000" cy="418889"/>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a:solidFill>
                      <a:schemeClr val="tx1"/>
                    </a:solidFill>
                    <a:latin typeface="Arial" panose="020B0604020202020204" pitchFamily="34" charset="0"/>
                    <a:cs typeface="Arial" panose="020B0604020202020204" pitchFamily="34" charset="0"/>
                  </a:rPr>
                  <a:t>NAND flash</a:t>
                </a:r>
                <a:endParaRPr lang="ko-KR" altLang="en-US" sz="1400">
                  <a:solidFill>
                    <a:schemeClr val="tx1"/>
                  </a:solidFill>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D1DEE3B0-6FED-7A21-3954-99D68229EA82}"/>
                  </a:ext>
                </a:extLst>
              </p:cNvPr>
              <p:cNvSpPr/>
              <p:nvPr/>
            </p:nvSpPr>
            <p:spPr>
              <a:xfrm>
                <a:off x="3869613" y="3303230"/>
                <a:ext cx="674421" cy="418889"/>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a:solidFill>
                      <a:schemeClr val="tx1"/>
                    </a:solidFill>
                    <a:latin typeface="Arial" panose="020B0604020202020204" pitchFamily="34" charset="0"/>
                    <a:cs typeface="Arial" panose="020B0604020202020204" pitchFamily="34" charset="0"/>
                  </a:rPr>
                  <a:t>SCM</a:t>
                </a:r>
                <a:endParaRPr lang="ko-KR" altLang="en-US" sz="140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8BAF20-164C-B28B-363B-7BC9927DD3D3}"/>
                  </a:ext>
                </a:extLst>
              </p:cNvPr>
              <p:cNvSpPr txBox="1"/>
              <p:nvPr/>
            </p:nvSpPr>
            <p:spPr>
              <a:xfrm>
                <a:off x="5883807" y="3374172"/>
                <a:ext cx="810286"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Storage</a:t>
                </a:r>
                <a:endParaRPr lang="ko-KR" altLang="en-US" sz="1200" b="1">
                  <a:latin typeface="Arial" panose="020B0604020202020204" pitchFamily="34" charset="0"/>
                  <a:cs typeface="Arial" panose="020B0604020202020204" pitchFamily="34" charset="0"/>
                </a:endParaRPr>
              </a:p>
            </p:txBody>
          </p:sp>
        </p:grpSp>
        <p:grpSp>
          <p:nvGrpSpPr>
            <p:cNvPr id="41" name="그룹 40">
              <a:extLst>
                <a:ext uri="{FF2B5EF4-FFF2-40B4-BE49-F238E27FC236}">
                  <a16:creationId xmlns:a16="http://schemas.microsoft.com/office/drawing/2014/main" id="{D41D6DEE-EE68-B2C8-3F27-F3BB5061FC58}"/>
                </a:ext>
              </a:extLst>
            </p:cNvPr>
            <p:cNvGrpSpPr/>
            <p:nvPr/>
          </p:nvGrpSpPr>
          <p:grpSpPr>
            <a:xfrm>
              <a:off x="2467138" y="2308790"/>
              <a:ext cx="124922" cy="109357"/>
              <a:chOff x="2573450" y="2658488"/>
              <a:chExt cx="124922" cy="109357"/>
            </a:xfrm>
          </p:grpSpPr>
          <p:cxnSp>
            <p:nvCxnSpPr>
              <p:cNvPr id="19" name="직선 연결선 18">
                <a:extLst>
                  <a:ext uri="{FF2B5EF4-FFF2-40B4-BE49-F238E27FC236}">
                    <a16:creationId xmlns:a16="http://schemas.microsoft.com/office/drawing/2014/main" id="{D8D7E3B1-7A58-D7A6-F06F-824E64E0B1FA}"/>
                  </a:ext>
                </a:extLst>
              </p:cNvPr>
              <p:cNvCxnSpPr>
                <a:cxnSpLocks/>
              </p:cNvCxnSpPr>
              <p:nvPr/>
            </p:nvCxnSpPr>
            <p:spPr>
              <a:xfrm rot="2700000">
                <a:off x="2643693" y="2713167"/>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54E39E2B-03E7-800D-C2BE-C576B37F676A}"/>
                  </a:ext>
                </a:extLst>
              </p:cNvPr>
              <p:cNvCxnSpPr>
                <a:cxnSpLocks/>
              </p:cNvCxnSpPr>
              <p:nvPr/>
            </p:nvCxnSpPr>
            <p:spPr>
              <a:xfrm rot="18900000" flipV="1">
                <a:off x="2573450" y="2711084"/>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그룹 49">
              <a:extLst>
                <a:ext uri="{FF2B5EF4-FFF2-40B4-BE49-F238E27FC236}">
                  <a16:creationId xmlns:a16="http://schemas.microsoft.com/office/drawing/2014/main" id="{0501A637-4E14-EE42-530D-2340E50E0AD0}"/>
                </a:ext>
              </a:extLst>
            </p:cNvPr>
            <p:cNvGrpSpPr/>
            <p:nvPr/>
          </p:nvGrpSpPr>
          <p:grpSpPr>
            <a:xfrm>
              <a:off x="2532532" y="2353723"/>
              <a:ext cx="45719" cy="603472"/>
              <a:chOff x="2176915" y="2578073"/>
              <a:chExt cx="42046" cy="485010"/>
            </a:xfrm>
          </p:grpSpPr>
          <p:cxnSp>
            <p:nvCxnSpPr>
              <p:cNvPr id="39" name="직선 연결선 38">
                <a:extLst>
                  <a:ext uri="{FF2B5EF4-FFF2-40B4-BE49-F238E27FC236}">
                    <a16:creationId xmlns:a16="http://schemas.microsoft.com/office/drawing/2014/main" id="{329A104E-BB8F-98C1-584F-C5BD46E7FFDA}"/>
                  </a:ext>
                </a:extLst>
              </p:cNvPr>
              <p:cNvCxnSpPr>
                <a:cxnSpLocks/>
              </p:cNvCxnSpPr>
              <p:nvPr/>
            </p:nvCxnSpPr>
            <p:spPr>
              <a:xfrm>
                <a:off x="2218961" y="2578073"/>
                <a:ext cx="0" cy="48501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직선 연결선 39">
                <a:extLst>
                  <a:ext uri="{FF2B5EF4-FFF2-40B4-BE49-F238E27FC236}">
                    <a16:creationId xmlns:a16="http://schemas.microsoft.com/office/drawing/2014/main" id="{1CAF814B-B89F-09C0-DD08-530C210893FD}"/>
                  </a:ext>
                </a:extLst>
              </p:cNvPr>
              <p:cNvCxnSpPr>
                <a:cxnSpLocks/>
              </p:cNvCxnSpPr>
              <p:nvPr/>
            </p:nvCxnSpPr>
            <p:spPr>
              <a:xfrm>
                <a:off x="2176915" y="2578073"/>
                <a:ext cx="0" cy="48501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그룹 41">
              <a:extLst>
                <a:ext uri="{FF2B5EF4-FFF2-40B4-BE49-F238E27FC236}">
                  <a16:creationId xmlns:a16="http://schemas.microsoft.com/office/drawing/2014/main" id="{0732D70B-DCAF-7312-D679-8E037DFD4780}"/>
                </a:ext>
              </a:extLst>
            </p:cNvPr>
            <p:cNvGrpSpPr/>
            <p:nvPr/>
          </p:nvGrpSpPr>
          <p:grpSpPr>
            <a:xfrm flipV="1">
              <a:off x="2467137" y="2891082"/>
              <a:ext cx="124922" cy="109357"/>
              <a:chOff x="2573450" y="2658488"/>
              <a:chExt cx="124922" cy="109357"/>
            </a:xfrm>
          </p:grpSpPr>
          <p:cxnSp>
            <p:nvCxnSpPr>
              <p:cNvPr id="43" name="직선 연결선 42">
                <a:extLst>
                  <a:ext uri="{FF2B5EF4-FFF2-40B4-BE49-F238E27FC236}">
                    <a16:creationId xmlns:a16="http://schemas.microsoft.com/office/drawing/2014/main" id="{BD8201AA-391C-7F6D-8B90-96C6F84E0272}"/>
                  </a:ext>
                </a:extLst>
              </p:cNvPr>
              <p:cNvCxnSpPr>
                <a:cxnSpLocks/>
              </p:cNvCxnSpPr>
              <p:nvPr/>
            </p:nvCxnSpPr>
            <p:spPr>
              <a:xfrm rot="2700000">
                <a:off x="2643693" y="2713167"/>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직선 연결선 43">
                <a:extLst>
                  <a:ext uri="{FF2B5EF4-FFF2-40B4-BE49-F238E27FC236}">
                    <a16:creationId xmlns:a16="http://schemas.microsoft.com/office/drawing/2014/main" id="{1476D0A0-1451-6270-C583-6A8DF300A712}"/>
                  </a:ext>
                </a:extLst>
              </p:cNvPr>
              <p:cNvCxnSpPr>
                <a:cxnSpLocks/>
              </p:cNvCxnSpPr>
              <p:nvPr/>
            </p:nvCxnSpPr>
            <p:spPr>
              <a:xfrm rot="18900000" flipV="1">
                <a:off x="2573450" y="2711084"/>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 name="연결선: 구부러짐 8">
            <a:extLst>
              <a:ext uri="{FF2B5EF4-FFF2-40B4-BE49-F238E27FC236}">
                <a16:creationId xmlns:a16="http://schemas.microsoft.com/office/drawing/2014/main" id="{B90EE184-DE05-32F7-2BC7-5C28C3831341}"/>
              </a:ext>
            </a:extLst>
          </p:cNvPr>
          <p:cNvCxnSpPr>
            <a:cxnSpLocks/>
            <a:stCxn id="8" idx="1"/>
            <a:endCxn id="15" idx="1"/>
          </p:cNvCxnSpPr>
          <p:nvPr/>
        </p:nvCxnSpPr>
        <p:spPr>
          <a:xfrm rot="10800000" flipH="1" flipV="1">
            <a:off x="1118327" y="3274975"/>
            <a:ext cx="48849" cy="535897"/>
          </a:xfrm>
          <a:prstGeom prst="curvedConnector3">
            <a:avLst>
              <a:gd name="adj1" fmla="val -467973"/>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82F0E1-5AA9-0C5F-3323-B65F67158EFA}"/>
              </a:ext>
            </a:extLst>
          </p:cNvPr>
          <p:cNvSpPr txBox="1"/>
          <p:nvPr/>
        </p:nvSpPr>
        <p:spPr>
          <a:xfrm>
            <a:off x="1167177" y="3672373"/>
            <a:ext cx="3011123" cy="276999"/>
          </a:xfrm>
          <a:prstGeom prst="rect">
            <a:avLst/>
          </a:prstGeom>
          <a:noFill/>
        </p:spPr>
        <p:txBody>
          <a:bodyPr wrap="square" rtlCol="0">
            <a:spAutoFit/>
          </a:bodyPr>
          <a:lstStyle/>
          <a:p>
            <a:r>
              <a:rPr lang="en-US" altLang="ko-KR" sz="1200">
                <a:latin typeface="Arial" panose="020B0604020202020204" pitchFamily="34" charset="0"/>
                <a:cs typeface="Arial" panose="020B0604020202020204" pitchFamily="34" charset="0"/>
              </a:rPr>
              <a:t>Store hot data to improve performance</a:t>
            </a:r>
            <a:endParaRPr lang="ko-KR" alt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5300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lstStyle/>
          <a:p>
            <a:pPr>
              <a:lnSpc>
                <a:spcPct val="100000"/>
              </a:lnSpc>
              <a:buFont typeface="Wingdings" panose="05000000000000000000" pitchFamily="2" charset="2"/>
              <a:buChar char="§"/>
            </a:pPr>
            <a:r>
              <a:rPr lang="en-US" altLang="ko-KR" sz="1800" b="0"/>
              <a:t>PCM can provide non-volatility and higher capacity through </a:t>
            </a:r>
            <a:r>
              <a:rPr lang="en-US" altLang="ko-KR" sz="1800"/>
              <a:t>Multi-Level Cells (MLCs)</a:t>
            </a:r>
            <a:r>
              <a:rPr lang="en-US" altLang="ko-KR" sz="1800" b="0"/>
              <a:t>.</a:t>
            </a:r>
            <a:endParaRPr lang="en-US" altLang="ko-KR" sz="1800"/>
          </a:p>
          <a:p>
            <a:pPr lvl="1">
              <a:lnSpc>
                <a:spcPct val="100000"/>
              </a:lnSpc>
              <a:buFont typeface="Wingdings" panose="05000000000000000000" pitchFamily="2" charset="2"/>
              <a:buChar char="§"/>
            </a:pPr>
            <a:r>
              <a:rPr lang="en-US" altLang="ko-KR" sz="1600"/>
              <a:t>Multi-level Cell (MLC) </a:t>
            </a:r>
            <a:r>
              <a:rPr lang="en-US" altLang="ko-KR" sz="1600" b="0"/>
              <a:t>memory divides the full resistance range into </a:t>
            </a:r>
            <a:r>
              <a:rPr lang="en-US" altLang="ko-KR" sz="1600" b="0" i="1"/>
              <a:t>n</a:t>
            </a:r>
            <a:r>
              <a:rPr lang="en-US" altLang="ko-KR" sz="1600" b="0"/>
              <a:t> levels so that it can store </a:t>
            </a:r>
            <a:r>
              <a:rPr lang="en-US" altLang="ko-KR" sz="1600" b="0" i="1"/>
              <a:t>log2(n) </a:t>
            </a:r>
            <a:r>
              <a:rPr lang="en-US" altLang="ko-KR" sz="1600" b="0"/>
              <a:t>bits in a single cell.</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Multi-level Cell Memory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4</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033E1228-7E2C-449B-8D86-B1F759354153}" type="datetime4">
              <a:rPr lang="en-GB" altLang="ko-KR" noProof="1" smtClean="0"/>
              <a:t>13 November 2024</a:t>
            </a:fld>
            <a:endParaRPr lang="en-US" noProof="1"/>
          </a:p>
        </p:txBody>
      </p:sp>
      <p:grpSp>
        <p:nvGrpSpPr>
          <p:cNvPr id="19" name="그룹 18">
            <a:extLst>
              <a:ext uri="{FF2B5EF4-FFF2-40B4-BE49-F238E27FC236}">
                <a16:creationId xmlns:a16="http://schemas.microsoft.com/office/drawing/2014/main" id="{D97274AA-B7DE-44F9-2614-68FB4E971328}"/>
              </a:ext>
            </a:extLst>
          </p:cNvPr>
          <p:cNvGrpSpPr/>
          <p:nvPr/>
        </p:nvGrpSpPr>
        <p:grpSpPr>
          <a:xfrm>
            <a:off x="132772" y="2226681"/>
            <a:ext cx="4490747" cy="1787313"/>
            <a:chOff x="225186" y="2197247"/>
            <a:chExt cx="4490747" cy="1787313"/>
          </a:xfrm>
        </p:grpSpPr>
        <p:grpSp>
          <p:nvGrpSpPr>
            <p:cNvPr id="8" name="그룹 7">
              <a:extLst>
                <a:ext uri="{FF2B5EF4-FFF2-40B4-BE49-F238E27FC236}">
                  <a16:creationId xmlns:a16="http://schemas.microsoft.com/office/drawing/2014/main" id="{F19283CF-C502-5240-2F99-DBF01254FAE7}"/>
                </a:ext>
              </a:extLst>
            </p:cNvPr>
            <p:cNvGrpSpPr/>
            <p:nvPr/>
          </p:nvGrpSpPr>
          <p:grpSpPr>
            <a:xfrm>
              <a:off x="225186" y="2197247"/>
              <a:ext cx="4490747" cy="1787313"/>
              <a:chOff x="690853" y="2845410"/>
              <a:chExt cx="2522247" cy="1787313"/>
            </a:xfrm>
          </p:grpSpPr>
          <p:graphicFrame>
            <p:nvGraphicFramePr>
              <p:cNvPr id="11" name="차트 10">
                <a:extLst>
                  <a:ext uri="{FF2B5EF4-FFF2-40B4-BE49-F238E27FC236}">
                    <a16:creationId xmlns:a16="http://schemas.microsoft.com/office/drawing/2014/main" id="{54AF4DDF-C452-99BE-B672-FCDE9EDA8214}"/>
                  </a:ext>
                </a:extLst>
              </p:cNvPr>
              <p:cNvGraphicFramePr/>
              <p:nvPr>
                <p:extLst>
                  <p:ext uri="{D42A27DB-BD31-4B8C-83A1-F6EECF244321}">
                    <p14:modId xmlns:p14="http://schemas.microsoft.com/office/powerpoint/2010/main" val="3356405591"/>
                  </p:ext>
                </p:extLst>
              </p:nvPr>
            </p:nvGraphicFramePr>
            <p:xfrm>
              <a:off x="690853" y="2845410"/>
              <a:ext cx="2522247" cy="1787313"/>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직선 연결선 11">
                <a:extLst>
                  <a:ext uri="{FF2B5EF4-FFF2-40B4-BE49-F238E27FC236}">
                    <a16:creationId xmlns:a16="http://schemas.microsoft.com/office/drawing/2014/main" id="{0D5B208B-E7A5-B73B-02BB-094DF7552669}"/>
                  </a:ext>
                </a:extLst>
              </p:cNvPr>
              <p:cNvCxnSpPr>
                <a:cxnSpLocks/>
              </p:cNvCxnSpPr>
              <p:nvPr/>
            </p:nvCxnSpPr>
            <p:spPr>
              <a:xfrm>
                <a:off x="1967809" y="3094567"/>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D373B4A-F264-81E7-F206-390D6F0C930D}"/>
                  </a:ext>
                </a:extLst>
              </p:cNvPr>
              <p:cNvSpPr txBox="1"/>
              <p:nvPr/>
            </p:nvSpPr>
            <p:spPr>
              <a:xfrm>
                <a:off x="1216542" y="2992963"/>
                <a:ext cx="235353"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‘11’</a:t>
                </a:r>
                <a:endParaRPr lang="ko-KR" altLang="en-US" sz="12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C484870-24E9-4D0A-37BA-7151118CE212}"/>
                  </a:ext>
                </a:extLst>
              </p:cNvPr>
              <p:cNvSpPr txBox="1"/>
              <p:nvPr/>
            </p:nvSpPr>
            <p:spPr>
              <a:xfrm>
                <a:off x="2058353" y="2992965"/>
                <a:ext cx="238606"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‘01’</a:t>
                </a:r>
                <a:endParaRPr lang="ko-KR" altLang="en-US" sz="1200" b="1">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609E57D7-EE77-4ED1-B029-1427A41E6E2F}"/>
                </a:ext>
              </a:extLst>
            </p:cNvPr>
            <p:cNvSpPr txBox="1"/>
            <p:nvPr/>
          </p:nvSpPr>
          <p:spPr>
            <a:xfrm>
              <a:off x="3415477" y="2344803"/>
              <a:ext cx="419038"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‘00’</a:t>
              </a:r>
              <a:endParaRPr lang="ko-KR" altLang="en-US" sz="1200" b="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D3A22BC-1357-0D58-8434-79B06609BC28}"/>
                </a:ext>
              </a:extLst>
            </p:cNvPr>
            <p:cNvSpPr txBox="1"/>
            <p:nvPr/>
          </p:nvSpPr>
          <p:spPr>
            <a:xfrm>
              <a:off x="1910097" y="2344801"/>
              <a:ext cx="419038"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‘10’</a:t>
              </a:r>
              <a:endParaRPr lang="ko-KR" altLang="en-US" sz="1200" b="1">
                <a:latin typeface="Arial" panose="020B0604020202020204" pitchFamily="34" charset="0"/>
                <a:cs typeface="Arial" panose="020B0604020202020204" pitchFamily="34" charset="0"/>
              </a:endParaRPr>
            </a:p>
          </p:txBody>
        </p:sp>
        <p:cxnSp>
          <p:nvCxnSpPr>
            <p:cNvPr id="17" name="직선 연결선 16">
              <a:extLst>
                <a:ext uri="{FF2B5EF4-FFF2-40B4-BE49-F238E27FC236}">
                  <a16:creationId xmlns:a16="http://schemas.microsoft.com/office/drawing/2014/main" id="{CA89C81D-3C9E-6BE5-7020-90912B4610FC}"/>
                </a:ext>
              </a:extLst>
            </p:cNvPr>
            <p:cNvCxnSpPr>
              <a:cxnSpLocks/>
            </p:cNvCxnSpPr>
            <p:nvPr/>
          </p:nvCxnSpPr>
          <p:spPr>
            <a:xfrm>
              <a:off x="3254399" y="2446403"/>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id="{C3F3EDB8-70F5-0E60-8398-3412AD90D1D8}"/>
                </a:ext>
              </a:extLst>
            </p:cNvPr>
            <p:cNvCxnSpPr>
              <a:cxnSpLocks/>
            </p:cNvCxnSpPr>
            <p:nvPr/>
          </p:nvCxnSpPr>
          <p:spPr>
            <a:xfrm>
              <a:off x="1752624" y="2446402"/>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5B9F736A-809F-5029-B466-60A2E33CEDFD}"/>
              </a:ext>
            </a:extLst>
          </p:cNvPr>
          <p:cNvSpPr txBox="1"/>
          <p:nvPr/>
        </p:nvSpPr>
        <p:spPr>
          <a:xfrm>
            <a:off x="1304257" y="3974501"/>
            <a:ext cx="2204155" cy="338554"/>
          </a:xfrm>
          <a:prstGeom prst="rect">
            <a:avLst/>
          </a:prstGeom>
          <a:noFill/>
        </p:spPr>
        <p:txBody>
          <a:bodyPr wrap="square" rtlCol="0">
            <a:spAutoFit/>
          </a:bodyPr>
          <a:lstStyle/>
          <a:p>
            <a:pPr algn="ctr"/>
            <a:r>
              <a:rPr lang="en-US" altLang="ko-KR" sz="1600" b="1" dirty="0">
                <a:latin typeface="Arial" panose="020B0604020202020204" pitchFamily="34" charset="0"/>
                <a:cs typeface="Arial" panose="020B0604020202020204" pitchFamily="34" charset="0"/>
              </a:rPr>
              <a:t>(a) 4-level cell (4LC)</a:t>
            </a:r>
            <a:endParaRPr lang="ko-KR" altLang="en-US" sz="1600"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C918246-6847-A366-5303-CBBBCC0E17C9}"/>
              </a:ext>
            </a:extLst>
          </p:cNvPr>
          <p:cNvSpPr txBox="1"/>
          <p:nvPr/>
        </p:nvSpPr>
        <p:spPr>
          <a:xfrm>
            <a:off x="5731316" y="3974501"/>
            <a:ext cx="2176270" cy="338554"/>
          </a:xfrm>
          <a:prstGeom prst="rect">
            <a:avLst/>
          </a:prstGeom>
          <a:noFill/>
        </p:spPr>
        <p:txBody>
          <a:bodyPr wrap="square" rtlCol="0">
            <a:spAutoFit/>
          </a:bodyPr>
          <a:lstStyle/>
          <a:p>
            <a:pPr algn="ctr"/>
            <a:r>
              <a:rPr lang="en-US" altLang="ko-KR" sz="1600" b="1">
                <a:latin typeface="Arial" panose="020B0604020202020204" pitchFamily="34" charset="0"/>
                <a:cs typeface="Arial" panose="020B0604020202020204" pitchFamily="34" charset="0"/>
              </a:rPr>
              <a:t>(b) 8-level cell (8LC)</a:t>
            </a:r>
            <a:endParaRPr lang="ko-KR" altLang="en-US" sz="1600" b="1">
              <a:latin typeface="Arial" panose="020B0604020202020204" pitchFamily="34" charset="0"/>
              <a:cs typeface="Arial" panose="020B0604020202020204" pitchFamily="34" charset="0"/>
            </a:endParaRPr>
          </a:p>
        </p:txBody>
      </p:sp>
      <p:grpSp>
        <p:nvGrpSpPr>
          <p:cNvPr id="22" name="그룹 21">
            <a:extLst>
              <a:ext uri="{FF2B5EF4-FFF2-40B4-BE49-F238E27FC236}">
                <a16:creationId xmlns:a16="http://schemas.microsoft.com/office/drawing/2014/main" id="{BD5FFC67-F6E3-9379-A3F6-4778A467FB08}"/>
              </a:ext>
            </a:extLst>
          </p:cNvPr>
          <p:cNvGrpSpPr/>
          <p:nvPr/>
        </p:nvGrpSpPr>
        <p:grpSpPr>
          <a:xfrm>
            <a:off x="4520481" y="2226681"/>
            <a:ext cx="4490747" cy="1787313"/>
            <a:chOff x="4520481" y="1997187"/>
            <a:chExt cx="4490747" cy="1787313"/>
          </a:xfrm>
        </p:grpSpPr>
        <p:graphicFrame>
          <p:nvGraphicFramePr>
            <p:cNvPr id="27" name="차트 26">
              <a:extLst>
                <a:ext uri="{FF2B5EF4-FFF2-40B4-BE49-F238E27FC236}">
                  <a16:creationId xmlns:a16="http://schemas.microsoft.com/office/drawing/2014/main" id="{187183F5-856D-3175-F7AE-61D898D7063C}"/>
                </a:ext>
              </a:extLst>
            </p:cNvPr>
            <p:cNvGraphicFramePr/>
            <p:nvPr>
              <p:extLst>
                <p:ext uri="{D42A27DB-BD31-4B8C-83A1-F6EECF244321}">
                  <p14:modId xmlns:p14="http://schemas.microsoft.com/office/powerpoint/2010/main" val="4134576274"/>
                </p:ext>
              </p:extLst>
            </p:nvPr>
          </p:nvGraphicFramePr>
          <p:xfrm>
            <a:off x="4520481" y="1997187"/>
            <a:ext cx="4490747" cy="1787313"/>
          </p:xfrm>
          <a:graphic>
            <a:graphicData uri="http://schemas.openxmlformats.org/drawingml/2006/chart">
              <c:chart xmlns:c="http://schemas.openxmlformats.org/drawingml/2006/chart" xmlns:r="http://schemas.openxmlformats.org/officeDocument/2006/relationships" r:id="rId4"/>
            </a:graphicData>
          </a:graphic>
        </p:graphicFrame>
        <p:cxnSp>
          <p:nvCxnSpPr>
            <p:cNvPr id="28" name="직선 연결선 27">
              <a:extLst>
                <a:ext uri="{FF2B5EF4-FFF2-40B4-BE49-F238E27FC236}">
                  <a16:creationId xmlns:a16="http://schemas.microsoft.com/office/drawing/2014/main" id="{384FD922-53DB-341C-68E8-58A0CA811476}"/>
                </a:ext>
              </a:extLst>
            </p:cNvPr>
            <p:cNvCxnSpPr>
              <a:cxnSpLocks/>
            </p:cNvCxnSpPr>
            <p:nvPr/>
          </p:nvCxnSpPr>
          <p:spPr>
            <a:xfrm>
              <a:off x="6819451" y="2246344"/>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11CFC30-C34E-CE15-678C-AA3615A51AFA}"/>
                </a:ext>
              </a:extLst>
            </p:cNvPr>
            <p:cNvSpPr txBox="1"/>
            <p:nvPr/>
          </p:nvSpPr>
          <p:spPr>
            <a:xfrm>
              <a:off x="5247779" y="2223290"/>
              <a:ext cx="490782"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‘111’</a:t>
              </a:r>
              <a:endParaRPr lang="ko-KR" altLang="en-US" sz="1050" b="1">
                <a:latin typeface="Arial" panose="020B0604020202020204" pitchFamily="34" charset="0"/>
                <a:cs typeface="Arial" panose="020B0604020202020204" pitchFamily="34" charset="0"/>
              </a:endParaRPr>
            </a:p>
          </p:txBody>
        </p:sp>
        <p:cxnSp>
          <p:nvCxnSpPr>
            <p:cNvPr id="25" name="직선 연결선 24">
              <a:extLst>
                <a:ext uri="{FF2B5EF4-FFF2-40B4-BE49-F238E27FC236}">
                  <a16:creationId xmlns:a16="http://schemas.microsoft.com/office/drawing/2014/main" id="{1D1BDAD0-F8F2-4FCB-B7E2-F58BB32D7475}"/>
                </a:ext>
              </a:extLst>
            </p:cNvPr>
            <p:cNvCxnSpPr>
              <a:cxnSpLocks/>
            </p:cNvCxnSpPr>
            <p:nvPr/>
          </p:nvCxnSpPr>
          <p:spPr>
            <a:xfrm>
              <a:off x="7576690" y="2246343"/>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직선 연결선 25">
              <a:extLst>
                <a:ext uri="{FF2B5EF4-FFF2-40B4-BE49-F238E27FC236}">
                  <a16:creationId xmlns:a16="http://schemas.microsoft.com/office/drawing/2014/main" id="{C83EDD30-97D3-F2B6-E237-33135621C2C9}"/>
                </a:ext>
              </a:extLst>
            </p:cNvPr>
            <p:cNvCxnSpPr>
              <a:cxnSpLocks/>
            </p:cNvCxnSpPr>
            <p:nvPr/>
          </p:nvCxnSpPr>
          <p:spPr>
            <a:xfrm>
              <a:off x="6062211" y="2246342"/>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38D42CC-5EC6-2E61-545B-40B7C1F2F942}"/>
                </a:ext>
              </a:extLst>
            </p:cNvPr>
            <p:cNvSpPr txBox="1"/>
            <p:nvPr/>
          </p:nvSpPr>
          <p:spPr>
            <a:xfrm>
              <a:off x="5624014" y="2223290"/>
              <a:ext cx="490782"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‘110’</a:t>
              </a:r>
              <a:endParaRPr lang="ko-KR" altLang="en-US" sz="1050" b="1">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172FCC20-2A83-8DC4-B78B-125EF9442F34}"/>
                </a:ext>
              </a:extLst>
            </p:cNvPr>
            <p:cNvSpPr txBox="1"/>
            <p:nvPr/>
          </p:nvSpPr>
          <p:spPr>
            <a:xfrm>
              <a:off x="6008192" y="2223290"/>
              <a:ext cx="490782"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‘101’</a:t>
              </a:r>
              <a:endParaRPr lang="ko-KR" altLang="en-US" sz="1050" b="1">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78768B2C-1F78-CE74-EE77-CE3C15B3836E}"/>
                </a:ext>
              </a:extLst>
            </p:cNvPr>
            <p:cNvSpPr txBox="1"/>
            <p:nvPr/>
          </p:nvSpPr>
          <p:spPr>
            <a:xfrm>
              <a:off x="6384427" y="2223290"/>
              <a:ext cx="490782"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‘100’</a:t>
              </a:r>
              <a:endParaRPr lang="ko-KR" altLang="en-US" sz="1050" b="1">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C9959774-86DB-7F25-0F00-1360ED22A958}"/>
                </a:ext>
              </a:extLst>
            </p:cNvPr>
            <p:cNvSpPr txBox="1"/>
            <p:nvPr/>
          </p:nvSpPr>
          <p:spPr>
            <a:xfrm>
              <a:off x="6768605" y="2223290"/>
              <a:ext cx="490782"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‘011’</a:t>
              </a:r>
              <a:endParaRPr lang="ko-KR" altLang="en-US" sz="1050" b="1">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59F493EA-A481-1FB2-73BC-683252C15010}"/>
                </a:ext>
              </a:extLst>
            </p:cNvPr>
            <p:cNvSpPr txBox="1"/>
            <p:nvPr/>
          </p:nvSpPr>
          <p:spPr>
            <a:xfrm>
              <a:off x="7144840" y="2223290"/>
              <a:ext cx="490782"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‘010’</a:t>
              </a:r>
              <a:endParaRPr lang="ko-KR" altLang="en-US" sz="1050"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96DCD0FB-4FF8-5AC9-F0D1-0B6034370A34}"/>
                </a:ext>
              </a:extLst>
            </p:cNvPr>
            <p:cNvSpPr txBox="1"/>
            <p:nvPr/>
          </p:nvSpPr>
          <p:spPr>
            <a:xfrm>
              <a:off x="7519343" y="2223290"/>
              <a:ext cx="490782"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‘001’</a:t>
              </a:r>
              <a:endParaRPr lang="ko-KR" altLang="en-US" sz="1050" b="1">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8E66AD5E-6740-C2EB-AF9E-B8B363B1DEFF}"/>
                </a:ext>
              </a:extLst>
            </p:cNvPr>
            <p:cNvSpPr txBox="1"/>
            <p:nvPr/>
          </p:nvSpPr>
          <p:spPr>
            <a:xfrm>
              <a:off x="7895578" y="2223290"/>
              <a:ext cx="490782" cy="261610"/>
            </a:xfrm>
            <a:prstGeom prst="rect">
              <a:avLst/>
            </a:prstGeom>
            <a:noFill/>
          </p:spPr>
          <p:txBody>
            <a:bodyPr wrap="square" rtlCol="0">
              <a:spAutoFit/>
            </a:bodyPr>
            <a:lstStyle/>
            <a:p>
              <a:pPr algn="ctr"/>
              <a:r>
                <a:rPr lang="en-US" altLang="ko-KR" sz="1050" b="1">
                  <a:latin typeface="Arial" panose="020B0604020202020204" pitchFamily="34" charset="0"/>
                  <a:cs typeface="Arial" panose="020B0604020202020204" pitchFamily="34" charset="0"/>
                </a:rPr>
                <a:t>‘000’</a:t>
              </a:r>
              <a:endParaRPr lang="ko-KR" altLang="en-US" sz="1050" b="1">
                <a:latin typeface="Arial" panose="020B0604020202020204" pitchFamily="34" charset="0"/>
                <a:cs typeface="Arial" panose="020B0604020202020204" pitchFamily="34" charset="0"/>
              </a:endParaRPr>
            </a:p>
          </p:txBody>
        </p:sp>
        <p:cxnSp>
          <p:nvCxnSpPr>
            <p:cNvPr id="7" name="직선 연결선 6">
              <a:extLst>
                <a:ext uri="{FF2B5EF4-FFF2-40B4-BE49-F238E27FC236}">
                  <a16:creationId xmlns:a16="http://schemas.microsoft.com/office/drawing/2014/main" id="{D23C65BB-6163-D7EA-9C2F-C2698DBD1D75}"/>
                </a:ext>
              </a:extLst>
            </p:cNvPr>
            <p:cNvCxnSpPr>
              <a:cxnSpLocks/>
            </p:cNvCxnSpPr>
            <p:nvPr/>
          </p:nvCxnSpPr>
          <p:spPr>
            <a:xfrm>
              <a:off x="5684681" y="2246342"/>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17D4FA7F-3E1B-95FE-96E4-C282325771B7}"/>
                </a:ext>
              </a:extLst>
            </p:cNvPr>
            <p:cNvCxnSpPr>
              <a:cxnSpLocks/>
            </p:cNvCxnSpPr>
            <p:nvPr/>
          </p:nvCxnSpPr>
          <p:spPr>
            <a:xfrm>
              <a:off x="6445092" y="2246342"/>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a16="http://schemas.microsoft.com/office/drawing/2014/main" id="{5AB3261F-B8FF-A925-122E-71CF3852AA6F}"/>
                </a:ext>
              </a:extLst>
            </p:cNvPr>
            <p:cNvCxnSpPr>
              <a:cxnSpLocks/>
            </p:cNvCxnSpPr>
            <p:nvPr/>
          </p:nvCxnSpPr>
          <p:spPr>
            <a:xfrm>
              <a:off x="7200742" y="2246342"/>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52875F64-DC40-78D2-209B-3EA83EE91EFE}"/>
                </a:ext>
              </a:extLst>
            </p:cNvPr>
            <p:cNvCxnSpPr>
              <a:cxnSpLocks/>
            </p:cNvCxnSpPr>
            <p:nvPr/>
          </p:nvCxnSpPr>
          <p:spPr>
            <a:xfrm>
              <a:off x="7956392" y="2246342"/>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5506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p:txBody>
          <a:bodyPr>
            <a:normAutofit/>
          </a:bodyPr>
          <a:lstStyle/>
          <a:p>
            <a:pPr marL="342900" indent="-342900">
              <a:lnSpc>
                <a:spcPct val="100000"/>
              </a:lnSpc>
              <a:buFont typeface="+mj-lt"/>
              <a:buAutoNum type="arabicPeriod" startAt="2"/>
            </a:pPr>
            <a:r>
              <a:rPr lang="en-US" altLang="ko-KR" sz="1800" b="0"/>
              <a:t>Caching</a:t>
            </a:r>
            <a:r>
              <a:rPr lang="ko-KR" altLang="en-US" sz="1800" b="0"/>
              <a:t> </a:t>
            </a:r>
            <a:r>
              <a:rPr lang="en-US" altLang="ko-KR" sz="1800" b="0"/>
              <a:t>at</a:t>
            </a:r>
            <a:r>
              <a:rPr lang="ko-KR" altLang="en-US" sz="1800" b="0"/>
              <a:t> </a:t>
            </a:r>
            <a:r>
              <a:rPr lang="en-US" altLang="ko-KR" sz="1800" b="0"/>
              <a:t>the</a:t>
            </a:r>
            <a:r>
              <a:rPr lang="ko-KR" altLang="en-US" sz="1800" b="0"/>
              <a:t> </a:t>
            </a:r>
            <a:r>
              <a:rPr lang="en-US" altLang="ko-KR" sz="1800" b="0"/>
              <a:t>Storage-side</a:t>
            </a:r>
          </a:p>
          <a:p>
            <a:pPr lvl="1">
              <a:lnSpc>
                <a:spcPct val="100000"/>
              </a:lnSpc>
            </a:pPr>
            <a:r>
              <a:rPr lang="en-US" altLang="ko-KR" sz="1600" b="0"/>
              <a:t>SCM operates as a high-capacity cache between DRAM and the NAND flash drives.</a:t>
            </a:r>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a:lnSpc>
                <a:spcPct val="100000"/>
              </a:lnSpc>
              <a:buFont typeface="Wingdings" panose="05000000000000000000" pitchFamily="2" charset="2"/>
              <a:buChar char="v"/>
            </a:pPr>
            <a:r>
              <a:rPr lang="en-US" altLang="ko-KR" sz="1050" i="1"/>
              <a:t>Dell Technologies. 2020. "Three Use Cases for Storage Class Memory (SCM)."</a:t>
            </a:r>
            <a:endParaRPr lang="en-US" altLang="ko-KR" sz="1200" b="0" i="1"/>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Applications for Storage Class Memory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40</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grpSp>
        <p:nvGrpSpPr>
          <p:cNvPr id="30" name="그룹 29">
            <a:extLst>
              <a:ext uri="{FF2B5EF4-FFF2-40B4-BE49-F238E27FC236}">
                <a16:creationId xmlns:a16="http://schemas.microsoft.com/office/drawing/2014/main" id="{88CE1007-8736-5860-44D2-9182B820FA16}"/>
              </a:ext>
            </a:extLst>
          </p:cNvPr>
          <p:cNvGrpSpPr/>
          <p:nvPr/>
        </p:nvGrpSpPr>
        <p:grpSpPr>
          <a:xfrm>
            <a:off x="1046895" y="3689215"/>
            <a:ext cx="2887902" cy="535900"/>
            <a:chOff x="3806192" y="3244724"/>
            <a:chExt cx="2887902" cy="535900"/>
          </a:xfrm>
        </p:grpSpPr>
        <p:sp>
          <p:nvSpPr>
            <p:cNvPr id="11" name="직사각형 10">
              <a:extLst>
                <a:ext uri="{FF2B5EF4-FFF2-40B4-BE49-F238E27FC236}">
                  <a16:creationId xmlns:a16="http://schemas.microsoft.com/office/drawing/2014/main" id="{1D852234-3EE9-37D9-3290-92DD98D6BAC9}"/>
                </a:ext>
              </a:extLst>
            </p:cNvPr>
            <p:cNvSpPr/>
            <p:nvPr/>
          </p:nvSpPr>
          <p:spPr>
            <a:xfrm>
              <a:off x="3806192" y="3244724"/>
              <a:ext cx="2887902" cy="5359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solidFill>
              </a:endParaRPr>
            </a:p>
          </p:txBody>
        </p:sp>
        <p:sp>
          <p:nvSpPr>
            <p:cNvPr id="7" name="직사각형 6">
              <a:extLst>
                <a:ext uri="{FF2B5EF4-FFF2-40B4-BE49-F238E27FC236}">
                  <a16:creationId xmlns:a16="http://schemas.microsoft.com/office/drawing/2014/main" id="{3F057266-78D3-F037-510A-7F0E036833A3}"/>
                </a:ext>
              </a:extLst>
            </p:cNvPr>
            <p:cNvSpPr/>
            <p:nvPr/>
          </p:nvSpPr>
          <p:spPr>
            <a:xfrm>
              <a:off x="3870547" y="3302170"/>
              <a:ext cx="2013260" cy="418889"/>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a:solidFill>
                    <a:schemeClr val="tx1"/>
                  </a:solidFill>
                  <a:latin typeface="Arial" panose="020B0604020202020204" pitchFamily="34" charset="0"/>
                  <a:cs typeface="Arial" panose="020B0604020202020204" pitchFamily="34" charset="0"/>
                </a:rPr>
                <a:t>NAND flash</a:t>
              </a:r>
              <a:endParaRPr lang="ko-KR" altLang="en-US" sz="140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8BAF20-164C-B28B-363B-7BC9927DD3D3}"/>
                </a:ext>
              </a:extLst>
            </p:cNvPr>
            <p:cNvSpPr txBox="1"/>
            <p:nvPr/>
          </p:nvSpPr>
          <p:spPr>
            <a:xfrm>
              <a:off x="5883807" y="3373889"/>
              <a:ext cx="810286"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Storage</a:t>
              </a:r>
              <a:endParaRPr lang="ko-KR" altLang="en-US" sz="1200" b="1">
                <a:latin typeface="Arial" panose="020B0604020202020204" pitchFamily="34" charset="0"/>
                <a:cs typeface="Arial" panose="020B0604020202020204" pitchFamily="34" charset="0"/>
              </a:endParaRPr>
            </a:p>
          </p:txBody>
        </p:sp>
      </p:grpSp>
      <p:grpSp>
        <p:nvGrpSpPr>
          <p:cNvPr id="22" name="그룹 21">
            <a:extLst>
              <a:ext uri="{FF2B5EF4-FFF2-40B4-BE49-F238E27FC236}">
                <a16:creationId xmlns:a16="http://schemas.microsoft.com/office/drawing/2014/main" id="{4616B30D-6963-7467-C639-1B2333961A3C}"/>
              </a:ext>
            </a:extLst>
          </p:cNvPr>
          <p:cNvGrpSpPr/>
          <p:nvPr/>
        </p:nvGrpSpPr>
        <p:grpSpPr>
          <a:xfrm>
            <a:off x="2406177" y="2321054"/>
            <a:ext cx="124923" cy="426518"/>
            <a:chOff x="2406177" y="2373969"/>
            <a:chExt cx="124923" cy="426518"/>
          </a:xfrm>
        </p:grpSpPr>
        <p:grpSp>
          <p:nvGrpSpPr>
            <p:cNvPr id="41" name="그룹 40">
              <a:extLst>
                <a:ext uri="{FF2B5EF4-FFF2-40B4-BE49-F238E27FC236}">
                  <a16:creationId xmlns:a16="http://schemas.microsoft.com/office/drawing/2014/main" id="{D41D6DEE-EE68-B2C8-3F27-F3BB5061FC58}"/>
                </a:ext>
              </a:extLst>
            </p:cNvPr>
            <p:cNvGrpSpPr/>
            <p:nvPr/>
          </p:nvGrpSpPr>
          <p:grpSpPr>
            <a:xfrm>
              <a:off x="2406178" y="2373969"/>
              <a:ext cx="124922" cy="109357"/>
              <a:chOff x="2571862" y="2658488"/>
              <a:chExt cx="124922" cy="109357"/>
            </a:xfrm>
          </p:grpSpPr>
          <p:cxnSp>
            <p:nvCxnSpPr>
              <p:cNvPr id="19" name="직선 연결선 18">
                <a:extLst>
                  <a:ext uri="{FF2B5EF4-FFF2-40B4-BE49-F238E27FC236}">
                    <a16:creationId xmlns:a16="http://schemas.microsoft.com/office/drawing/2014/main" id="{D8D7E3B1-7A58-D7A6-F06F-824E64E0B1FA}"/>
                  </a:ext>
                </a:extLst>
              </p:cNvPr>
              <p:cNvCxnSpPr>
                <a:cxnSpLocks/>
              </p:cNvCxnSpPr>
              <p:nvPr/>
            </p:nvCxnSpPr>
            <p:spPr>
              <a:xfrm rot="2700000">
                <a:off x="2642105" y="2713167"/>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54E39E2B-03E7-800D-C2BE-C576B37F676A}"/>
                  </a:ext>
                </a:extLst>
              </p:cNvPr>
              <p:cNvCxnSpPr>
                <a:cxnSpLocks/>
              </p:cNvCxnSpPr>
              <p:nvPr/>
            </p:nvCxnSpPr>
            <p:spPr>
              <a:xfrm rot="18900000" flipV="1">
                <a:off x="2571862" y="2711084"/>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그룹 49">
              <a:extLst>
                <a:ext uri="{FF2B5EF4-FFF2-40B4-BE49-F238E27FC236}">
                  <a16:creationId xmlns:a16="http://schemas.microsoft.com/office/drawing/2014/main" id="{0501A637-4E14-EE42-530D-2340E50E0AD0}"/>
                </a:ext>
              </a:extLst>
            </p:cNvPr>
            <p:cNvGrpSpPr/>
            <p:nvPr/>
          </p:nvGrpSpPr>
          <p:grpSpPr>
            <a:xfrm>
              <a:off x="2471572" y="2418902"/>
              <a:ext cx="45719" cy="335411"/>
              <a:chOff x="2176915" y="2578073"/>
              <a:chExt cx="42046" cy="485010"/>
            </a:xfrm>
          </p:grpSpPr>
          <p:cxnSp>
            <p:nvCxnSpPr>
              <p:cNvPr id="39" name="직선 연결선 38">
                <a:extLst>
                  <a:ext uri="{FF2B5EF4-FFF2-40B4-BE49-F238E27FC236}">
                    <a16:creationId xmlns:a16="http://schemas.microsoft.com/office/drawing/2014/main" id="{329A104E-BB8F-98C1-584F-C5BD46E7FFDA}"/>
                  </a:ext>
                </a:extLst>
              </p:cNvPr>
              <p:cNvCxnSpPr>
                <a:cxnSpLocks/>
              </p:cNvCxnSpPr>
              <p:nvPr/>
            </p:nvCxnSpPr>
            <p:spPr>
              <a:xfrm>
                <a:off x="2218961" y="2578073"/>
                <a:ext cx="0" cy="48501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직선 연결선 39">
                <a:extLst>
                  <a:ext uri="{FF2B5EF4-FFF2-40B4-BE49-F238E27FC236}">
                    <a16:creationId xmlns:a16="http://schemas.microsoft.com/office/drawing/2014/main" id="{1CAF814B-B89F-09C0-DD08-530C210893FD}"/>
                  </a:ext>
                </a:extLst>
              </p:cNvPr>
              <p:cNvCxnSpPr>
                <a:cxnSpLocks/>
              </p:cNvCxnSpPr>
              <p:nvPr/>
            </p:nvCxnSpPr>
            <p:spPr>
              <a:xfrm>
                <a:off x="2176915" y="2578073"/>
                <a:ext cx="0" cy="48501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그룹 41">
              <a:extLst>
                <a:ext uri="{FF2B5EF4-FFF2-40B4-BE49-F238E27FC236}">
                  <a16:creationId xmlns:a16="http://schemas.microsoft.com/office/drawing/2014/main" id="{0732D70B-DCAF-7312-D679-8E037DFD4780}"/>
                </a:ext>
              </a:extLst>
            </p:cNvPr>
            <p:cNvGrpSpPr/>
            <p:nvPr/>
          </p:nvGrpSpPr>
          <p:grpSpPr>
            <a:xfrm flipV="1">
              <a:off x="2406177" y="2691130"/>
              <a:ext cx="124922" cy="109357"/>
              <a:chOff x="2571862" y="2658488"/>
              <a:chExt cx="124922" cy="109357"/>
            </a:xfrm>
          </p:grpSpPr>
          <p:cxnSp>
            <p:nvCxnSpPr>
              <p:cNvPr id="43" name="직선 연결선 42">
                <a:extLst>
                  <a:ext uri="{FF2B5EF4-FFF2-40B4-BE49-F238E27FC236}">
                    <a16:creationId xmlns:a16="http://schemas.microsoft.com/office/drawing/2014/main" id="{BD8201AA-391C-7F6D-8B90-96C6F84E0272}"/>
                  </a:ext>
                </a:extLst>
              </p:cNvPr>
              <p:cNvCxnSpPr>
                <a:cxnSpLocks/>
              </p:cNvCxnSpPr>
              <p:nvPr/>
            </p:nvCxnSpPr>
            <p:spPr>
              <a:xfrm rot="2700000">
                <a:off x="2642105" y="2713167"/>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직선 연결선 43">
                <a:extLst>
                  <a:ext uri="{FF2B5EF4-FFF2-40B4-BE49-F238E27FC236}">
                    <a16:creationId xmlns:a16="http://schemas.microsoft.com/office/drawing/2014/main" id="{1476D0A0-1451-6270-C583-6A8DF300A712}"/>
                  </a:ext>
                </a:extLst>
              </p:cNvPr>
              <p:cNvCxnSpPr>
                <a:cxnSpLocks/>
              </p:cNvCxnSpPr>
              <p:nvPr/>
            </p:nvCxnSpPr>
            <p:spPr>
              <a:xfrm rot="18900000" flipV="1">
                <a:off x="2571862" y="2711084"/>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 name="그룹 19">
            <a:extLst>
              <a:ext uri="{FF2B5EF4-FFF2-40B4-BE49-F238E27FC236}">
                <a16:creationId xmlns:a16="http://schemas.microsoft.com/office/drawing/2014/main" id="{39731A0E-91FB-5AC8-50BF-35CD34FB00EA}"/>
              </a:ext>
            </a:extLst>
          </p:cNvPr>
          <p:cNvGrpSpPr/>
          <p:nvPr/>
        </p:nvGrpSpPr>
        <p:grpSpPr>
          <a:xfrm>
            <a:off x="1399426" y="2738001"/>
            <a:ext cx="2180167" cy="535900"/>
            <a:chOff x="1592675" y="2794137"/>
            <a:chExt cx="1701947" cy="535900"/>
          </a:xfrm>
        </p:grpSpPr>
        <p:grpSp>
          <p:nvGrpSpPr>
            <p:cNvPr id="9" name="그룹 8">
              <a:extLst>
                <a:ext uri="{FF2B5EF4-FFF2-40B4-BE49-F238E27FC236}">
                  <a16:creationId xmlns:a16="http://schemas.microsoft.com/office/drawing/2014/main" id="{9E4566ED-8E3B-CCD8-A9A3-682A9CCA093A}"/>
                </a:ext>
              </a:extLst>
            </p:cNvPr>
            <p:cNvGrpSpPr/>
            <p:nvPr/>
          </p:nvGrpSpPr>
          <p:grpSpPr>
            <a:xfrm>
              <a:off x="1592675" y="2794137"/>
              <a:ext cx="1701947" cy="535900"/>
              <a:chOff x="1354243" y="2014626"/>
              <a:chExt cx="1701947" cy="535900"/>
            </a:xfrm>
          </p:grpSpPr>
          <p:sp>
            <p:nvSpPr>
              <p:cNvPr id="15" name="직사각형 14">
                <a:extLst>
                  <a:ext uri="{FF2B5EF4-FFF2-40B4-BE49-F238E27FC236}">
                    <a16:creationId xmlns:a16="http://schemas.microsoft.com/office/drawing/2014/main" id="{282DC4D3-9454-D275-8E0A-98A0FE0B2C6E}"/>
                  </a:ext>
                </a:extLst>
              </p:cNvPr>
              <p:cNvSpPr/>
              <p:nvPr/>
            </p:nvSpPr>
            <p:spPr>
              <a:xfrm>
                <a:off x="1354243" y="2014626"/>
                <a:ext cx="1701947" cy="5359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solidFill>
                </a:endParaRPr>
              </a:p>
            </p:txBody>
          </p:sp>
          <p:sp>
            <p:nvSpPr>
              <p:cNvPr id="16" name="TextBox 15">
                <a:extLst>
                  <a:ext uri="{FF2B5EF4-FFF2-40B4-BE49-F238E27FC236}">
                    <a16:creationId xmlns:a16="http://schemas.microsoft.com/office/drawing/2014/main" id="{1E0F2722-F08C-DE1E-4FFE-E56E804B40A1}"/>
                  </a:ext>
                </a:extLst>
              </p:cNvPr>
              <p:cNvSpPr txBox="1"/>
              <p:nvPr/>
            </p:nvSpPr>
            <p:spPr>
              <a:xfrm>
                <a:off x="2093158" y="2051743"/>
                <a:ext cx="963032"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Cache for storage</a:t>
                </a:r>
                <a:endParaRPr lang="ko-KR" altLang="en-US" sz="1200" b="1">
                  <a:latin typeface="Arial" panose="020B0604020202020204" pitchFamily="34" charset="0"/>
                  <a:cs typeface="Arial" panose="020B0604020202020204" pitchFamily="34" charset="0"/>
                </a:endParaRPr>
              </a:p>
            </p:txBody>
          </p:sp>
        </p:grpSp>
        <p:sp>
          <p:nvSpPr>
            <p:cNvPr id="18" name="직사각형 17">
              <a:extLst>
                <a:ext uri="{FF2B5EF4-FFF2-40B4-BE49-F238E27FC236}">
                  <a16:creationId xmlns:a16="http://schemas.microsoft.com/office/drawing/2014/main" id="{7B5C2E85-2E44-0D61-6944-B39FFBD0ECB6}"/>
                </a:ext>
              </a:extLst>
            </p:cNvPr>
            <p:cNvSpPr/>
            <p:nvPr/>
          </p:nvSpPr>
          <p:spPr>
            <a:xfrm>
              <a:off x="1642831" y="2853330"/>
              <a:ext cx="747026" cy="418889"/>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a:solidFill>
                    <a:schemeClr val="tx1"/>
                  </a:solidFill>
                  <a:latin typeface="Arial" panose="020B0604020202020204" pitchFamily="34" charset="0"/>
                  <a:cs typeface="Arial" panose="020B0604020202020204" pitchFamily="34" charset="0"/>
                </a:rPr>
                <a:t>SCM</a:t>
              </a:r>
              <a:endParaRPr lang="ko-KR" altLang="en-US" sz="1400">
                <a:solidFill>
                  <a:schemeClr val="tx1"/>
                </a:solidFill>
                <a:latin typeface="Arial" panose="020B0604020202020204" pitchFamily="34" charset="0"/>
                <a:cs typeface="Arial" panose="020B0604020202020204" pitchFamily="34" charset="0"/>
              </a:endParaRPr>
            </a:p>
          </p:txBody>
        </p:sp>
      </p:grpSp>
      <p:grpSp>
        <p:nvGrpSpPr>
          <p:cNvPr id="23" name="그룹 22">
            <a:extLst>
              <a:ext uri="{FF2B5EF4-FFF2-40B4-BE49-F238E27FC236}">
                <a16:creationId xmlns:a16="http://schemas.microsoft.com/office/drawing/2014/main" id="{F5DF7120-63A6-89A9-61D9-E1C3C00E4060}"/>
              </a:ext>
            </a:extLst>
          </p:cNvPr>
          <p:cNvGrpSpPr/>
          <p:nvPr/>
        </p:nvGrpSpPr>
        <p:grpSpPr>
          <a:xfrm>
            <a:off x="2404589" y="3268299"/>
            <a:ext cx="124923" cy="426518"/>
            <a:chOff x="2406177" y="2373969"/>
            <a:chExt cx="124923" cy="426518"/>
          </a:xfrm>
        </p:grpSpPr>
        <p:grpSp>
          <p:nvGrpSpPr>
            <p:cNvPr id="24" name="그룹 23">
              <a:extLst>
                <a:ext uri="{FF2B5EF4-FFF2-40B4-BE49-F238E27FC236}">
                  <a16:creationId xmlns:a16="http://schemas.microsoft.com/office/drawing/2014/main" id="{02063BEC-4F51-FD08-DFC4-A050D9B96CE1}"/>
                </a:ext>
              </a:extLst>
            </p:cNvPr>
            <p:cNvGrpSpPr/>
            <p:nvPr/>
          </p:nvGrpSpPr>
          <p:grpSpPr>
            <a:xfrm>
              <a:off x="2406178" y="2373969"/>
              <a:ext cx="124922" cy="109357"/>
              <a:chOff x="2571862" y="2658488"/>
              <a:chExt cx="124922" cy="109357"/>
            </a:xfrm>
          </p:grpSpPr>
          <p:cxnSp>
            <p:nvCxnSpPr>
              <p:cNvPr id="33" name="직선 연결선 32">
                <a:extLst>
                  <a:ext uri="{FF2B5EF4-FFF2-40B4-BE49-F238E27FC236}">
                    <a16:creationId xmlns:a16="http://schemas.microsoft.com/office/drawing/2014/main" id="{AF295E42-CAF4-6E9C-73C0-2F7B6C193F0B}"/>
                  </a:ext>
                </a:extLst>
              </p:cNvPr>
              <p:cNvCxnSpPr>
                <a:cxnSpLocks/>
              </p:cNvCxnSpPr>
              <p:nvPr/>
            </p:nvCxnSpPr>
            <p:spPr>
              <a:xfrm rot="2700000">
                <a:off x="2642105" y="2713167"/>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33">
                <a:extLst>
                  <a:ext uri="{FF2B5EF4-FFF2-40B4-BE49-F238E27FC236}">
                    <a16:creationId xmlns:a16="http://schemas.microsoft.com/office/drawing/2014/main" id="{192087C1-C7B9-5C75-1271-E64E24E4BD15}"/>
                  </a:ext>
                </a:extLst>
              </p:cNvPr>
              <p:cNvCxnSpPr>
                <a:cxnSpLocks/>
              </p:cNvCxnSpPr>
              <p:nvPr/>
            </p:nvCxnSpPr>
            <p:spPr>
              <a:xfrm rot="18900000" flipV="1">
                <a:off x="2571862" y="2711084"/>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그룹 24">
              <a:extLst>
                <a:ext uri="{FF2B5EF4-FFF2-40B4-BE49-F238E27FC236}">
                  <a16:creationId xmlns:a16="http://schemas.microsoft.com/office/drawing/2014/main" id="{F0EEC97E-76A0-A926-22D2-D75D2D61D631}"/>
                </a:ext>
              </a:extLst>
            </p:cNvPr>
            <p:cNvGrpSpPr/>
            <p:nvPr/>
          </p:nvGrpSpPr>
          <p:grpSpPr>
            <a:xfrm>
              <a:off x="2471572" y="2418902"/>
              <a:ext cx="45719" cy="335411"/>
              <a:chOff x="2176915" y="2578073"/>
              <a:chExt cx="42046" cy="485010"/>
            </a:xfrm>
          </p:grpSpPr>
          <p:cxnSp>
            <p:nvCxnSpPr>
              <p:cNvPr id="29" name="직선 연결선 28">
                <a:extLst>
                  <a:ext uri="{FF2B5EF4-FFF2-40B4-BE49-F238E27FC236}">
                    <a16:creationId xmlns:a16="http://schemas.microsoft.com/office/drawing/2014/main" id="{4447DA47-282C-48CE-443C-B87A38F33F01}"/>
                  </a:ext>
                </a:extLst>
              </p:cNvPr>
              <p:cNvCxnSpPr>
                <a:cxnSpLocks/>
              </p:cNvCxnSpPr>
              <p:nvPr/>
            </p:nvCxnSpPr>
            <p:spPr>
              <a:xfrm>
                <a:off x="2218961" y="2578073"/>
                <a:ext cx="0" cy="48501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a:extLst>
                  <a:ext uri="{FF2B5EF4-FFF2-40B4-BE49-F238E27FC236}">
                    <a16:creationId xmlns:a16="http://schemas.microsoft.com/office/drawing/2014/main" id="{47F18480-9BC6-3C75-BCCC-B42BBE2DCBA5}"/>
                  </a:ext>
                </a:extLst>
              </p:cNvPr>
              <p:cNvCxnSpPr>
                <a:cxnSpLocks/>
              </p:cNvCxnSpPr>
              <p:nvPr/>
            </p:nvCxnSpPr>
            <p:spPr>
              <a:xfrm>
                <a:off x="2176915" y="2578073"/>
                <a:ext cx="0" cy="48501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그룹 25">
              <a:extLst>
                <a:ext uri="{FF2B5EF4-FFF2-40B4-BE49-F238E27FC236}">
                  <a16:creationId xmlns:a16="http://schemas.microsoft.com/office/drawing/2014/main" id="{DDAC301E-A6AE-AE95-A57A-754C5D567FC0}"/>
                </a:ext>
              </a:extLst>
            </p:cNvPr>
            <p:cNvGrpSpPr/>
            <p:nvPr/>
          </p:nvGrpSpPr>
          <p:grpSpPr>
            <a:xfrm flipV="1">
              <a:off x="2406177" y="2691130"/>
              <a:ext cx="124922" cy="109357"/>
              <a:chOff x="2571862" y="2658488"/>
              <a:chExt cx="124922" cy="109357"/>
            </a:xfrm>
          </p:grpSpPr>
          <p:cxnSp>
            <p:nvCxnSpPr>
              <p:cNvPr id="27" name="직선 연결선 26">
                <a:extLst>
                  <a:ext uri="{FF2B5EF4-FFF2-40B4-BE49-F238E27FC236}">
                    <a16:creationId xmlns:a16="http://schemas.microsoft.com/office/drawing/2014/main" id="{1B376EB2-5B0D-EEBE-BB41-177B9536AC54}"/>
                  </a:ext>
                </a:extLst>
              </p:cNvPr>
              <p:cNvCxnSpPr>
                <a:cxnSpLocks/>
              </p:cNvCxnSpPr>
              <p:nvPr/>
            </p:nvCxnSpPr>
            <p:spPr>
              <a:xfrm rot="2700000">
                <a:off x="2642105" y="2713167"/>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9F6701DF-9F20-246B-E172-81064F35BC0C}"/>
                  </a:ext>
                </a:extLst>
              </p:cNvPr>
              <p:cNvCxnSpPr>
                <a:cxnSpLocks/>
              </p:cNvCxnSpPr>
              <p:nvPr/>
            </p:nvCxnSpPr>
            <p:spPr>
              <a:xfrm rot="18900000" flipV="1">
                <a:off x="2571862" y="2711084"/>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 name="직사각형 7">
            <a:extLst>
              <a:ext uri="{FF2B5EF4-FFF2-40B4-BE49-F238E27FC236}">
                <a16:creationId xmlns:a16="http://schemas.microsoft.com/office/drawing/2014/main" id="{0BDF3688-CE17-13F2-4D61-A4116A65084E}"/>
              </a:ext>
            </a:extLst>
          </p:cNvPr>
          <p:cNvSpPr/>
          <p:nvPr/>
        </p:nvSpPr>
        <p:spPr>
          <a:xfrm>
            <a:off x="1592675" y="1791504"/>
            <a:ext cx="1763607" cy="5359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solidFill>
            </a:endParaRPr>
          </a:p>
        </p:txBody>
      </p:sp>
      <p:sp>
        <p:nvSpPr>
          <p:cNvPr id="17" name="TextBox 16">
            <a:extLst>
              <a:ext uri="{FF2B5EF4-FFF2-40B4-BE49-F238E27FC236}">
                <a16:creationId xmlns:a16="http://schemas.microsoft.com/office/drawing/2014/main" id="{02817930-DC36-1FFC-A20E-DF2464AEB340}"/>
              </a:ext>
            </a:extLst>
          </p:cNvPr>
          <p:cNvSpPr txBox="1"/>
          <p:nvPr/>
        </p:nvSpPr>
        <p:spPr>
          <a:xfrm>
            <a:off x="2529512" y="1829562"/>
            <a:ext cx="826770"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Main memory</a:t>
            </a:r>
            <a:endParaRPr lang="ko-KR" altLang="en-US" sz="1200" b="1">
              <a:latin typeface="Arial" panose="020B0604020202020204" pitchFamily="34" charset="0"/>
              <a:cs typeface="Arial" panose="020B0604020202020204" pitchFamily="34" charset="0"/>
            </a:endParaRPr>
          </a:p>
        </p:txBody>
      </p:sp>
      <p:sp>
        <p:nvSpPr>
          <p:cNvPr id="21" name="직사각형 20">
            <a:extLst>
              <a:ext uri="{FF2B5EF4-FFF2-40B4-BE49-F238E27FC236}">
                <a16:creationId xmlns:a16="http://schemas.microsoft.com/office/drawing/2014/main" id="{0B62A6F6-9854-5829-39CA-BCAC838709FD}"/>
              </a:ext>
            </a:extLst>
          </p:cNvPr>
          <p:cNvSpPr/>
          <p:nvPr/>
        </p:nvSpPr>
        <p:spPr>
          <a:xfrm>
            <a:off x="1655752" y="1850010"/>
            <a:ext cx="873760" cy="418889"/>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a:solidFill>
                  <a:schemeClr val="tx1"/>
                </a:solidFill>
                <a:latin typeface="Arial" panose="020B0604020202020204" pitchFamily="34" charset="0"/>
                <a:cs typeface="Arial" panose="020B0604020202020204" pitchFamily="34" charset="0"/>
              </a:rPr>
              <a:t>DRAM</a:t>
            </a:r>
            <a:endParaRPr lang="ko-KR" altLang="en-US" sz="1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664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내용 개체 틀 1">
            <a:extLst>
              <a:ext uri="{FF2B5EF4-FFF2-40B4-BE49-F238E27FC236}">
                <a16:creationId xmlns:a16="http://schemas.microsoft.com/office/drawing/2014/main" id="{1AB41B67-408E-7CB0-60CB-CBE2D8A3C8AC}"/>
              </a:ext>
            </a:extLst>
          </p:cNvPr>
          <p:cNvSpPr>
            <a:spLocks noGrp="1"/>
          </p:cNvSpPr>
          <p:nvPr>
            <p:ph idx="1"/>
          </p:nvPr>
        </p:nvSpPr>
        <p:spPr>
          <a:xfrm>
            <a:off x="336499" y="1016813"/>
            <a:ext cx="8471002" cy="3615910"/>
          </a:xfrm>
        </p:spPr>
        <p:txBody>
          <a:bodyPr>
            <a:normAutofit/>
          </a:bodyPr>
          <a:lstStyle/>
          <a:p>
            <a:pPr marL="342900" indent="-342900">
              <a:lnSpc>
                <a:spcPct val="100000"/>
              </a:lnSpc>
              <a:buFont typeface="+mj-lt"/>
              <a:buAutoNum type="arabicPeriod" startAt="3"/>
            </a:pPr>
            <a:r>
              <a:rPr lang="en-US" altLang="ko-KR" sz="1800" b="0"/>
              <a:t>Persistent Memory at the Server-side</a:t>
            </a:r>
          </a:p>
          <a:p>
            <a:pPr marL="342900" lvl="1" indent="0">
              <a:lnSpc>
                <a:spcPct val="100000"/>
              </a:lnSpc>
              <a:buNone/>
            </a:pPr>
            <a:endParaRPr lang="en-US" altLang="ko-KR" sz="1600" b="0"/>
          </a:p>
          <a:p>
            <a:pPr marL="342900" lvl="1" indent="0">
              <a:lnSpc>
                <a:spcPct val="100000"/>
              </a:lnSpc>
              <a:buNone/>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lvl="1">
              <a:lnSpc>
                <a:spcPct val="100000"/>
              </a:lnSpc>
            </a:pPr>
            <a:endParaRPr lang="en-US" altLang="ko-KR" sz="1600" b="0"/>
          </a:p>
          <a:p>
            <a:pPr marL="342900" lvl="1" indent="0">
              <a:lnSpc>
                <a:spcPct val="100000"/>
              </a:lnSpc>
              <a:buNone/>
            </a:pPr>
            <a:endParaRPr lang="en-US" altLang="ko-KR" sz="1600" b="0"/>
          </a:p>
          <a:p>
            <a:pPr>
              <a:lnSpc>
                <a:spcPct val="100000"/>
              </a:lnSpc>
              <a:buFont typeface="Wingdings" panose="05000000000000000000" pitchFamily="2" charset="2"/>
              <a:buChar char="v"/>
            </a:pPr>
            <a:r>
              <a:rPr lang="en-US" altLang="ko-KR" sz="1050" i="1"/>
              <a:t>Dell Technologies. 2020. "Three Use Cases for Storage Class Memory (SCM)."</a:t>
            </a:r>
            <a:endParaRPr lang="en-US" altLang="ko-KR" sz="1200" b="0" i="1"/>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Applications for Storage Class Memory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41</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106EFC5E-120D-4F23-8CA3-232A5E2BD586}" type="datetime4">
              <a:rPr lang="en-GB" altLang="ko-KR" noProof="1" smtClean="0"/>
              <a:t>13 November 2024</a:t>
            </a:fld>
            <a:endParaRPr lang="en-US" noProof="1"/>
          </a:p>
        </p:txBody>
      </p:sp>
      <p:cxnSp>
        <p:nvCxnSpPr>
          <p:cNvPr id="7" name="직선 연결선 6">
            <a:extLst>
              <a:ext uri="{FF2B5EF4-FFF2-40B4-BE49-F238E27FC236}">
                <a16:creationId xmlns:a16="http://schemas.microsoft.com/office/drawing/2014/main" id="{BA28B9D7-A8D3-9580-49BE-D9214A59A4ED}"/>
              </a:ext>
            </a:extLst>
          </p:cNvPr>
          <p:cNvCxnSpPr>
            <a:cxnSpLocks/>
          </p:cNvCxnSpPr>
          <p:nvPr/>
        </p:nvCxnSpPr>
        <p:spPr>
          <a:xfrm>
            <a:off x="4572000" y="1418824"/>
            <a:ext cx="0" cy="2856842"/>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내용 개체 틀 1">
            <a:extLst>
              <a:ext uri="{FF2B5EF4-FFF2-40B4-BE49-F238E27FC236}">
                <a16:creationId xmlns:a16="http://schemas.microsoft.com/office/drawing/2014/main" id="{54EEAF66-C995-DC07-1587-DB48BEAD5795}"/>
              </a:ext>
            </a:extLst>
          </p:cNvPr>
          <p:cNvSpPr txBox="1">
            <a:spLocks/>
          </p:cNvSpPr>
          <p:nvPr/>
        </p:nvSpPr>
        <p:spPr>
          <a:xfrm>
            <a:off x="399994" y="1375833"/>
            <a:ext cx="3940552" cy="3256890"/>
          </a:xfrm>
          <a:prstGeom prst="rect">
            <a:avLst/>
          </a:prstGeom>
        </p:spPr>
        <p:txBody>
          <a:bodyPr wrap="square">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9pPr>
          </a:lstStyle>
          <a:p>
            <a:pPr marL="342900" indent="-342900">
              <a:lnSpc>
                <a:spcPct val="100000"/>
              </a:lnSpc>
              <a:buFont typeface="+mj-ea"/>
              <a:buAutoNum type="circleNumDbPlain"/>
            </a:pPr>
            <a:r>
              <a:rPr lang="en-US" altLang="ko-KR" sz="1400" b="0"/>
              <a:t>DRAM serves as an L4 cache for the SCM, extending the capacity of the existing DRAM.</a:t>
            </a:r>
          </a:p>
          <a:p>
            <a:pPr marL="342900" lvl="1" indent="0">
              <a:lnSpc>
                <a:spcPct val="100000"/>
              </a:lnSpc>
              <a:buNone/>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p:txBody>
      </p:sp>
      <p:sp>
        <p:nvSpPr>
          <p:cNvPr id="9" name="내용 개체 틀 1">
            <a:extLst>
              <a:ext uri="{FF2B5EF4-FFF2-40B4-BE49-F238E27FC236}">
                <a16:creationId xmlns:a16="http://schemas.microsoft.com/office/drawing/2014/main" id="{404C3DFF-BC8E-DDD1-EF72-5225AB02D085}"/>
              </a:ext>
            </a:extLst>
          </p:cNvPr>
          <p:cNvSpPr txBox="1">
            <a:spLocks/>
          </p:cNvSpPr>
          <p:nvPr/>
        </p:nvSpPr>
        <p:spPr>
          <a:xfrm>
            <a:off x="4783133" y="1389191"/>
            <a:ext cx="4032583" cy="3378072"/>
          </a:xfrm>
          <a:prstGeom prst="rect">
            <a:avLst/>
          </a:prstGeom>
        </p:spPr>
        <p:txBody>
          <a:bodyPr wrap="square">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9pPr>
          </a:lstStyle>
          <a:p>
            <a:pPr marL="342900" indent="-342900">
              <a:lnSpc>
                <a:spcPct val="100000"/>
              </a:lnSpc>
              <a:buFont typeface="+mj-ea"/>
              <a:buAutoNum type="circleNumDbPlain" startAt="2"/>
            </a:pPr>
            <a:r>
              <a:rPr lang="en-US" altLang="ko-KR" sz="1400" b="0"/>
              <a:t>SCM is used as a second tier of memory next to DRAM.</a:t>
            </a:r>
          </a:p>
        </p:txBody>
      </p:sp>
      <p:sp>
        <p:nvSpPr>
          <p:cNvPr id="16" name="직사각형 15">
            <a:extLst>
              <a:ext uri="{FF2B5EF4-FFF2-40B4-BE49-F238E27FC236}">
                <a16:creationId xmlns:a16="http://schemas.microsoft.com/office/drawing/2014/main" id="{205821AC-39BB-F4CB-2560-909EF9F68DF0}"/>
              </a:ext>
            </a:extLst>
          </p:cNvPr>
          <p:cNvSpPr/>
          <p:nvPr/>
        </p:nvSpPr>
        <p:spPr>
          <a:xfrm>
            <a:off x="1465675" y="2431259"/>
            <a:ext cx="1763607" cy="5359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solidFill>
            </a:endParaRPr>
          </a:p>
        </p:txBody>
      </p:sp>
      <p:sp>
        <p:nvSpPr>
          <p:cNvPr id="17" name="TextBox 16">
            <a:extLst>
              <a:ext uri="{FF2B5EF4-FFF2-40B4-BE49-F238E27FC236}">
                <a16:creationId xmlns:a16="http://schemas.microsoft.com/office/drawing/2014/main" id="{E44C06EA-A79E-BC36-50BA-21882906417B}"/>
              </a:ext>
            </a:extLst>
          </p:cNvPr>
          <p:cNvSpPr txBox="1"/>
          <p:nvPr/>
        </p:nvSpPr>
        <p:spPr>
          <a:xfrm>
            <a:off x="2402512" y="2469317"/>
            <a:ext cx="826770"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Main memory</a:t>
            </a:r>
            <a:endParaRPr lang="ko-KR" altLang="en-US" sz="1200" b="1">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A379E495-33A8-B599-8455-DA1BDD67170F}"/>
              </a:ext>
            </a:extLst>
          </p:cNvPr>
          <p:cNvSpPr/>
          <p:nvPr/>
        </p:nvSpPr>
        <p:spPr>
          <a:xfrm>
            <a:off x="1528752" y="2489766"/>
            <a:ext cx="873760" cy="143890"/>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050">
                <a:solidFill>
                  <a:schemeClr val="tx1"/>
                </a:solidFill>
                <a:latin typeface="Arial" panose="020B0604020202020204" pitchFamily="34" charset="0"/>
                <a:cs typeface="Arial" panose="020B0604020202020204" pitchFamily="34" charset="0"/>
              </a:rPr>
              <a:t>DRAM</a:t>
            </a:r>
            <a:endParaRPr lang="ko-KR" altLang="en-US" sz="1050">
              <a:solidFill>
                <a:schemeClr val="tx1"/>
              </a:solidFill>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4FD87601-3827-C929-3402-AD3DC4B935E6}"/>
              </a:ext>
            </a:extLst>
          </p:cNvPr>
          <p:cNvSpPr/>
          <p:nvPr/>
        </p:nvSpPr>
        <p:spPr>
          <a:xfrm>
            <a:off x="1528752" y="2660751"/>
            <a:ext cx="873760" cy="250188"/>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050">
                <a:solidFill>
                  <a:schemeClr val="tx1"/>
                </a:solidFill>
                <a:latin typeface="Arial" panose="020B0604020202020204" pitchFamily="34" charset="0"/>
                <a:cs typeface="Arial" panose="020B0604020202020204" pitchFamily="34" charset="0"/>
              </a:rPr>
              <a:t>SCM</a:t>
            </a:r>
            <a:endParaRPr lang="ko-KR" altLang="en-US" sz="1050">
              <a:solidFill>
                <a:schemeClr val="tx1"/>
              </a:solidFill>
              <a:latin typeface="Arial" panose="020B0604020202020204" pitchFamily="34" charset="0"/>
              <a:cs typeface="Arial" panose="020B0604020202020204" pitchFamily="34" charset="0"/>
            </a:endParaRPr>
          </a:p>
        </p:txBody>
      </p:sp>
      <p:cxnSp>
        <p:nvCxnSpPr>
          <p:cNvPr id="20" name="연결선: 구부러짐 19">
            <a:extLst>
              <a:ext uri="{FF2B5EF4-FFF2-40B4-BE49-F238E27FC236}">
                <a16:creationId xmlns:a16="http://schemas.microsoft.com/office/drawing/2014/main" id="{C2E5D215-ADEF-F75A-14A3-595028369716}"/>
              </a:ext>
            </a:extLst>
          </p:cNvPr>
          <p:cNvCxnSpPr>
            <a:cxnSpLocks/>
            <a:stCxn id="18" idx="1"/>
            <a:endCxn id="21" idx="1"/>
          </p:cNvCxnSpPr>
          <p:nvPr/>
        </p:nvCxnSpPr>
        <p:spPr>
          <a:xfrm rot="10800000">
            <a:off x="1528752" y="2214753"/>
            <a:ext cx="12700" cy="346958"/>
          </a:xfrm>
          <a:prstGeom prst="curvedConnector3">
            <a:avLst>
              <a:gd name="adj1" fmla="val 1800000"/>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4BEAF8-A5A3-21E5-3677-E6632E81167D}"/>
              </a:ext>
            </a:extLst>
          </p:cNvPr>
          <p:cNvSpPr txBox="1"/>
          <p:nvPr/>
        </p:nvSpPr>
        <p:spPr>
          <a:xfrm>
            <a:off x="1528752" y="2076253"/>
            <a:ext cx="2009045" cy="276999"/>
          </a:xfrm>
          <a:prstGeom prst="rect">
            <a:avLst/>
          </a:prstGeom>
          <a:noFill/>
        </p:spPr>
        <p:txBody>
          <a:bodyPr wrap="square" rtlCol="0">
            <a:spAutoFit/>
          </a:bodyPr>
          <a:lstStyle/>
          <a:p>
            <a:r>
              <a:rPr lang="en-US" altLang="ko-KR" sz="1200">
                <a:latin typeface="Arial" panose="020B0604020202020204" pitchFamily="34" charset="0"/>
                <a:cs typeface="Arial" panose="020B0604020202020204" pitchFamily="34" charset="0"/>
              </a:rPr>
              <a:t>Acts as a cache for SCM</a:t>
            </a:r>
            <a:endParaRPr lang="ko-KR" altLang="en-US" sz="1200">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4939DBC7-681F-5C0C-58E2-7B89403CBEC9}"/>
              </a:ext>
            </a:extLst>
          </p:cNvPr>
          <p:cNvSpPr/>
          <p:nvPr/>
        </p:nvSpPr>
        <p:spPr>
          <a:xfrm>
            <a:off x="927907" y="3646780"/>
            <a:ext cx="2887902" cy="5359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solidFill>
            </a:endParaRPr>
          </a:p>
        </p:txBody>
      </p:sp>
      <p:sp>
        <p:nvSpPr>
          <p:cNvPr id="23" name="직사각형 22">
            <a:extLst>
              <a:ext uri="{FF2B5EF4-FFF2-40B4-BE49-F238E27FC236}">
                <a16:creationId xmlns:a16="http://schemas.microsoft.com/office/drawing/2014/main" id="{6976B74B-8C43-30F3-EE72-3064E77A45B6}"/>
              </a:ext>
            </a:extLst>
          </p:cNvPr>
          <p:cNvSpPr/>
          <p:nvPr/>
        </p:nvSpPr>
        <p:spPr>
          <a:xfrm>
            <a:off x="984250" y="3705284"/>
            <a:ext cx="2014922" cy="418889"/>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a:solidFill>
                  <a:schemeClr val="tx1"/>
                </a:solidFill>
                <a:latin typeface="Arial" panose="020B0604020202020204" pitchFamily="34" charset="0"/>
                <a:cs typeface="Arial" panose="020B0604020202020204" pitchFamily="34" charset="0"/>
              </a:rPr>
              <a:t>NAND flash</a:t>
            </a:r>
            <a:endParaRPr lang="ko-KR" altLang="en-US" sz="1400">
              <a:solidFill>
                <a:schemeClr val="tx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5B375B3-D003-D2BD-C93A-4CC6C1146683}"/>
              </a:ext>
            </a:extLst>
          </p:cNvPr>
          <p:cNvSpPr txBox="1"/>
          <p:nvPr/>
        </p:nvSpPr>
        <p:spPr>
          <a:xfrm>
            <a:off x="3005522" y="3776228"/>
            <a:ext cx="810286"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Storage</a:t>
            </a:r>
            <a:endParaRPr lang="ko-KR" altLang="en-US" sz="1200" b="1">
              <a:latin typeface="Arial" panose="020B0604020202020204" pitchFamily="34" charset="0"/>
              <a:cs typeface="Arial" panose="020B0604020202020204" pitchFamily="34" charset="0"/>
            </a:endParaRPr>
          </a:p>
        </p:txBody>
      </p:sp>
      <p:cxnSp>
        <p:nvCxnSpPr>
          <p:cNvPr id="25" name="직선 연결선 24">
            <a:extLst>
              <a:ext uri="{FF2B5EF4-FFF2-40B4-BE49-F238E27FC236}">
                <a16:creationId xmlns:a16="http://schemas.microsoft.com/office/drawing/2014/main" id="{942E5903-9D3B-1FBB-68A8-779E4804342E}"/>
              </a:ext>
            </a:extLst>
          </p:cNvPr>
          <p:cNvCxnSpPr>
            <a:cxnSpLocks/>
          </p:cNvCxnSpPr>
          <p:nvPr/>
        </p:nvCxnSpPr>
        <p:spPr>
          <a:xfrm rot="18900000" flipV="1">
            <a:off x="2279178" y="3013405"/>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직선 연결선 25">
            <a:extLst>
              <a:ext uri="{FF2B5EF4-FFF2-40B4-BE49-F238E27FC236}">
                <a16:creationId xmlns:a16="http://schemas.microsoft.com/office/drawing/2014/main" id="{F44AE04C-E140-1AD9-CB13-94F0B45A55A0}"/>
              </a:ext>
            </a:extLst>
          </p:cNvPr>
          <p:cNvCxnSpPr>
            <a:cxnSpLocks/>
          </p:cNvCxnSpPr>
          <p:nvPr/>
        </p:nvCxnSpPr>
        <p:spPr>
          <a:xfrm>
            <a:off x="2390291" y="3005742"/>
            <a:ext cx="0" cy="60347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5DAC8E87-5C4E-32A4-457F-241EE04B1C1A}"/>
              </a:ext>
            </a:extLst>
          </p:cNvPr>
          <p:cNvCxnSpPr>
            <a:cxnSpLocks/>
          </p:cNvCxnSpPr>
          <p:nvPr/>
        </p:nvCxnSpPr>
        <p:spPr>
          <a:xfrm>
            <a:off x="2344572" y="3005742"/>
            <a:ext cx="0" cy="60347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D595F53E-6BB6-D3EE-740E-C8FCB05C4185}"/>
              </a:ext>
            </a:extLst>
          </p:cNvPr>
          <p:cNvCxnSpPr>
            <a:cxnSpLocks/>
          </p:cNvCxnSpPr>
          <p:nvPr/>
        </p:nvCxnSpPr>
        <p:spPr>
          <a:xfrm rot="18900000" flipV="1">
            <a:off x="2349420" y="3597779"/>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a:extLst>
              <a:ext uri="{FF2B5EF4-FFF2-40B4-BE49-F238E27FC236}">
                <a16:creationId xmlns:a16="http://schemas.microsoft.com/office/drawing/2014/main" id="{4B8F0233-15F1-263F-D4BC-4D5ECC2E1B8A}"/>
              </a:ext>
            </a:extLst>
          </p:cNvPr>
          <p:cNvCxnSpPr>
            <a:cxnSpLocks/>
          </p:cNvCxnSpPr>
          <p:nvPr/>
        </p:nvCxnSpPr>
        <p:spPr>
          <a:xfrm rot="2700000">
            <a:off x="2349421" y="3015488"/>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직선 연결선 29">
            <a:extLst>
              <a:ext uri="{FF2B5EF4-FFF2-40B4-BE49-F238E27FC236}">
                <a16:creationId xmlns:a16="http://schemas.microsoft.com/office/drawing/2014/main" id="{7F94C9B5-0313-E6AF-43F4-AAAA12BAAFA3}"/>
              </a:ext>
            </a:extLst>
          </p:cNvPr>
          <p:cNvCxnSpPr>
            <a:cxnSpLocks/>
          </p:cNvCxnSpPr>
          <p:nvPr/>
        </p:nvCxnSpPr>
        <p:spPr>
          <a:xfrm rot="2700000">
            <a:off x="2279177" y="3599862"/>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직사각형 32">
            <a:extLst>
              <a:ext uri="{FF2B5EF4-FFF2-40B4-BE49-F238E27FC236}">
                <a16:creationId xmlns:a16="http://schemas.microsoft.com/office/drawing/2014/main" id="{EA398ED7-5484-13F8-5706-30C88E768DDE}"/>
              </a:ext>
            </a:extLst>
          </p:cNvPr>
          <p:cNvSpPr/>
          <p:nvPr/>
        </p:nvSpPr>
        <p:spPr>
          <a:xfrm>
            <a:off x="5684896" y="2428504"/>
            <a:ext cx="2052108" cy="5359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solidFill>
            </a:endParaRPr>
          </a:p>
        </p:txBody>
      </p:sp>
      <p:sp>
        <p:nvSpPr>
          <p:cNvPr id="34" name="TextBox 33">
            <a:extLst>
              <a:ext uri="{FF2B5EF4-FFF2-40B4-BE49-F238E27FC236}">
                <a16:creationId xmlns:a16="http://schemas.microsoft.com/office/drawing/2014/main" id="{4DAB2F79-EE8B-3D17-33E5-7FFB1DAF1B06}"/>
              </a:ext>
            </a:extLst>
          </p:cNvPr>
          <p:cNvSpPr txBox="1"/>
          <p:nvPr/>
        </p:nvSpPr>
        <p:spPr>
          <a:xfrm>
            <a:off x="6933728" y="2466562"/>
            <a:ext cx="803269"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Main memory</a:t>
            </a:r>
            <a:endParaRPr lang="ko-KR" altLang="en-US" sz="1200" b="1">
              <a:latin typeface="Arial" panose="020B0604020202020204" pitchFamily="34" charset="0"/>
              <a:cs typeface="Arial" panose="020B0604020202020204" pitchFamily="34" charset="0"/>
            </a:endParaRPr>
          </a:p>
        </p:txBody>
      </p:sp>
      <p:sp>
        <p:nvSpPr>
          <p:cNvPr id="35" name="직사각형 34">
            <a:extLst>
              <a:ext uri="{FF2B5EF4-FFF2-40B4-BE49-F238E27FC236}">
                <a16:creationId xmlns:a16="http://schemas.microsoft.com/office/drawing/2014/main" id="{F483554F-4D4F-B2EB-F8D4-E447E0DCA048}"/>
              </a:ext>
            </a:extLst>
          </p:cNvPr>
          <p:cNvSpPr/>
          <p:nvPr/>
        </p:nvSpPr>
        <p:spPr>
          <a:xfrm>
            <a:off x="5749972" y="2483727"/>
            <a:ext cx="453507" cy="421173"/>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050">
                <a:solidFill>
                  <a:schemeClr val="tx1"/>
                </a:solidFill>
                <a:latin typeface="Arial" panose="020B0604020202020204" pitchFamily="34" charset="0"/>
                <a:cs typeface="Arial" panose="020B0604020202020204" pitchFamily="34" charset="0"/>
              </a:rPr>
              <a:t>DRAM</a:t>
            </a:r>
            <a:endParaRPr lang="ko-KR" altLang="en-US" sz="1050">
              <a:solidFill>
                <a:schemeClr val="tx1"/>
              </a:solidFill>
              <a:latin typeface="Arial" panose="020B0604020202020204" pitchFamily="34" charset="0"/>
              <a:cs typeface="Arial" panose="020B0604020202020204" pitchFamily="34" charset="0"/>
            </a:endParaRPr>
          </a:p>
        </p:txBody>
      </p:sp>
      <p:sp>
        <p:nvSpPr>
          <p:cNvPr id="36" name="직사각형 35">
            <a:extLst>
              <a:ext uri="{FF2B5EF4-FFF2-40B4-BE49-F238E27FC236}">
                <a16:creationId xmlns:a16="http://schemas.microsoft.com/office/drawing/2014/main" id="{0AE832E8-7E14-55D4-2D1D-CFD2082A4332}"/>
              </a:ext>
            </a:extLst>
          </p:cNvPr>
          <p:cNvSpPr/>
          <p:nvPr/>
        </p:nvSpPr>
        <p:spPr>
          <a:xfrm>
            <a:off x="6237346" y="2486624"/>
            <a:ext cx="696383" cy="421173"/>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050">
                <a:solidFill>
                  <a:schemeClr val="tx1"/>
                </a:solidFill>
                <a:latin typeface="Arial" panose="020B0604020202020204" pitchFamily="34" charset="0"/>
                <a:cs typeface="Arial" panose="020B0604020202020204" pitchFamily="34" charset="0"/>
              </a:rPr>
              <a:t>SCM</a:t>
            </a:r>
            <a:endParaRPr lang="ko-KR" altLang="en-US" sz="1050">
              <a:solidFill>
                <a:schemeClr val="tx1"/>
              </a:solidFill>
              <a:latin typeface="Arial" panose="020B0604020202020204" pitchFamily="34" charset="0"/>
              <a:cs typeface="Arial" panose="020B0604020202020204" pitchFamily="34" charset="0"/>
            </a:endParaRPr>
          </a:p>
        </p:txBody>
      </p:sp>
      <p:sp>
        <p:nvSpPr>
          <p:cNvPr id="39" name="직사각형 38">
            <a:extLst>
              <a:ext uri="{FF2B5EF4-FFF2-40B4-BE49-F238E27FC236}">
                <a16:creationId xmlns:a16="http://schemas.microsoft.com/office/drawing/2014/main" id="{78A44437-E0AE-9B6C-0F73-28BFEB6A023A}"/>
              </a:ext>
            </a:extLst>
          </p:cNvPr>
          <p:cNvSpPr/>
          <p:nvPr/>
        </p:nvSpPr>
        <p:spPr>
          <a:xfrm>
            <a:off x="5273423" y="3646780"/>
            <a:ext cx="2887902" cy="5359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1"/>
              </a:solidFill>
            </a:endParaRPr>
          </a:p>
        </p:txBody>
      </p:sp>
      <p:sp>
        <p:nvSpPr>
          <p:cNvPr id="40" name="직사각형 39">
            <a:extLst>
              <a:ext uri="{FF2B5EF4-FFF2-40B4-BE49-F238E27FC236}">
                <a16:creationId xmlns:a16="http://schemas.microsoft.com/office/drawing/2014/main" id="{85700D05-464C-D792-791D-051C7B0E7CF8}"/>
              </a:ext>
            </a:extLst>
          </p:cNvPr>
          <p:cNvSpPr/>
          <p:nvPr/>
        </p:nvSpPr>
        <p:spPr>
          <a:xfrm>
            <a:off x="5329766" y="3705284"/>
            <a:ext cx="2014922" cy="418889"/>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a:solidFill>
                  <a:schemeClr val="tx1"/>
                </a:solidFill>
                <a:latin typeface="Arial" panose="020B0604020202020204" pitchFamily="34" charset="0"/>
                <a:cs typeface="Arial" panose="020B0604020202020204" pitchFamily="34" charset="0"/>
              </a:rPr>
              <a:t>NAND flash</a:t>
            </a:r>
            <a:endParaRPr lang="ko-KR" altLang="en-US" sz="1400">
              <a:solidFill>
                <a:schemeClr val="tx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A8C765C1-4B2B-CD5A-B34C-FA24E55E793A}"/>
              </a:ext>
            </a:extLst>
          </p:cNvPr>
          <p:cNvSpPr txBox="1"/>
          <p:nvPr/>
        </p:nvSpPr>
        <p:spPr>
          <a:xfrm>
            <a:off x="7351038" y="3776228"/>
            <a:ext cx="810286"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Storage</a:t>
            </a:r>
            <a:endParaRPr lang="ko-KR" altLang="en-US" sz="1200" b="1">
              <a:latin typeface="Arial" panose="020B0604020202020204" pitchFamily="34" charset="0"/>
              <a:cs typeface="Arial" panose="020B0604020202020204" pitchFamily="34" charset="0"/>
            </a:endParaRPr>
          </a:p>
        </p:txBody>
      </p:sp>
      <p:cxnSp>
        <p:nvCxnSpPr>
          <p:cNvPr id="42" name="직선 연결선 41">
            <a:extLst>
              <a:ext uri="{FF2B5EF4-FFF2-40B4-BE49-F238E27FC236}">
                <a16:creationId xmlns:a16="http://schemas.microsoft.com/office/drawing/2014/main" id="{DEDBF4F0-579B-0D0F-D2B6-C18895B66DB2}"/>
              </a:ext>
            </a:extLst>
          </p:cNvPr>
          <p:cNvCxnSpPr>
            <a:cxnSpLocks/>
          </p:cNvCxnSpPr>
          <p:nvPr/>
        </p:nvCxnSpPr>
        <p:spPr>
          <a:xfrm rot="18900000" flipV="1">
            <a:off x="6624694" y="3013405"/>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직선 연결선 42">
            <a:extLst>
              <a:ext uri="{FF2B5EF4-FFF2-40B4-BE49-F238E27FC236}">
                <a16:creationId xmlns:a16="http://schemas.microsoft.com/office/drawing/2014/main" id="{0ACD199D-9E64-2719-B13D-D01E29414A57}"/>
              </a:ext>
            </a:extLst>
          </p:cNvPr>
          <p:cNvCxnSpPr>
            <a:cxnSpLocks/>
          </p:cNvCxnSpPr>
          <p:nvPr/>
        </p:nvCxnSpPr>
        <p:spPr>
          <a:xfrm>
            <a:off x="6735807" y="3005742"/>
            <a:ext cx="0" cy="60347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직선 연결선 43">
            <a:extLst>
              <a:ext uri="{FF2B5EF4-FFF2-40B4-BE49-F238E27FC236}">
                <a16:creationId xmlns:a16="http://schemas.microsoft.com/office/drawing/2014/main" id="{5744CAF4-6C0A-DFF3-CA1B-ECA6139B2E10}"/>
              </a:ext>
            </a:extLst>
          </p:cNvPr>
          <p:cNvCxnSpPr>
            <a:cxnSpLocks/>
          </p:cNvCxnSpPr>
          <p:nvPr/>
        </p:nvCxnSpPr>
        <p:spPr>
          <a:xfrm>
            <a:off x="6690088" y="3005742"/>
            <a:ext cx="0" cy="60347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직선 연결선 44">
            <a:extLst>
              <a:ext uri="{FF2B5EF4-FFF2-40B4-BE49-F238E27FC236}">
                <a16:creationId xmlns:a16="http://schemas.microsoft.com/office/drawing/2014/main" id="{3E056AB8-20C8-C07A-F4F4-E346736FB92E}"/>
              </a:ext>
            </a:extLst>
          </p:cNvPr>
          <p:cNvCxnSpPr>
            <a:cxnSpLocks/>
          </p:cNvCxnSpPr>
          <p:nvPr/>
        </p:nvCxnSpPr>
        <p:spPr>
          <a:xfrm rot="18900000" flipV="1">
            <a:off x="6694936" y="3597779"/>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직선 연결선 45">
            <a:extLst>
              <a:ext uri="{FF2B5EF4-FFF2-40B4-BE49-F238E27FC236}">
                <a16:creationId xmlns:a16="http://schemas.microsoft.com/office/drawing/2014/main" id="{F96C1124-1EDA-63FB-0017-BEF521910187}"/>
              </a:ext>
            </a:extLst>
          </p:cNvPr>
          <p:cNvCxnSpPr>
            <a:cxnSpLocks/>
          </p:cNvCxnSpPr>
          <p:nvPr/>
        </p:nvCxnSpPr>
        <p:spPr>
          <a:xfrm rot="2700000">
            <a:off x="6694937" y="3015488"/>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직선 연결선 46">
            <a:extLst>
              <a:ext uri="{FF2B5EF4-FFF2-40B4-BE49-F238E27FC236}">
                <a16:creationId xmlns:a16="http://schemas.microsoft.com/office/drawing/2014/main" id="{EC07ED82-7F6A-456A-1DDF-F2BE8E4B8DF1}"/>
              </a:ext>
            </a:extLst>
          </p:cNvPr>
          <p:cNvCxnSpPr>
            <a:cxnSpLocks/>
          </p:cNvCxnSpPr>
          <p:nvPr/>
        </p:nvCxnSpPr>
        <p:spPr>
          <a:xfrm rot="2700000">
            <a:off x="6624693" y="3599862"/>
            <a:ext cx="1093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연결선: 구부러짐 47">
            <a:extLst>
              <a:ext uri="{FF2B5EF4-FFF2-40B4-BE49-F238E27FC236}">
                <a16:creationId xmlns:a16="http://schemas.microsoft.com/office/drawing/2014/main" id="{18F93948-4FC1-A9EC-B37A-ECC173D26D03}"/>
              </a:ext>
            </a:extLst>
          </p:cNvPr>
          <p:cNvCxnSpPr>
            <a:cxnSpLocks/>
            <a:stCxn id="35" idx="1"/>
            <a:endCxn id="51" idx="2"/>
          </p:cNvCxnSpPr>
          <p:nvPr/>
        </p:nvCxnSpPr>
        <p:spPr>
          <a:xfrm rot="10800000">
            <a:off x="5415518" y="2344050"/>
            <a:ext cx="334455" cy="350265"/>
          </a:xfrm>
          <a:prstGeom prst="curvedConnector2">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9B02C23-9BF4-D80E-905D-F36E2F380D4D}"/>
              </a:ext>
            </a:extLst>
          </p:cNvPr>
          <p:cNvSpPr txBox="1"/>
          <p:nvPr/>
        </p:nvSpPr>
        <p:spPr>
          <a:xfrm>
            <a:off x="4854308" y="2067050"/>
            <a:ext cx="1122417" cy="276999"/>
          </a:xfrm>
          <a:prstGeom prst="rect">
            <a:avLst/>
          </a:prstGeom>
          <a:noFill/>
        </p:spPr>
        <p:txBody>
          <a:bodyPr wrap="square" rtlCol="0">
            <a:spAutoFit/>
          </a:bodyPr>
          <a:lstStyle/>
          <a:p>
            <a:pPr algn="ctr"/>
            <a:r>
              <a:rPr lang="en-US" altLang="ko-KR" sz="1200">
                <a:latin typeface="Arial" panose="020B0604020202020204" pitchFamily="34" charset="0"/>
                <a:cs typeface="Arial" panose="020B0604020202020204" pitchFamily="34" charset="0"/>
              </a:rPr>
              <a:t>fast &amp; volatile</a:t>
            </a:r>
            <a:endParaRPr lang="ko-KR" altLang="en-US" sz="1200">
              <a:latin typeface="Arial" panose="020B0604020202020204" pitchFamily="34" charset="0"/>
              <a:cs typeface="Arial" panose="020B0604020202020204" pitchFamily="34" charset="0"/>
            </a:endParaRPr>
          </a:p>
        </p:txBody>
      </p:sp>
      <p:cxnSp>
        <p:nvCxnSpPr>
          <p:cNvPr id="58" name="연결선: 구부러짐 57">
            <a:extLst>
              <a:ext uri="{FF2B5EF4-FFF2-40B4-BE49-F238E27FC236}">
                <a16:creationId xmlns:a16="http://schemas.microsoft.com/office/drawing/2014/main" id="{1C35E6A2-C2D8-FB13-D166-8446551294AF}"/>
              </a:ext>
            </a:extLst>
          </p:cNvPr>
          <p:cNvCxnSpPr>
            <a:cxnSpLocks/>
            <a:stCxn id="36" idx="3"/>
            <a:endCxn id="61" idx="2"/>
          </p:cNvCxnSpPr>
          <p:nvPr/>
        </p:nvCxnSpPr>
        <p:spPr>
          <a:xfrm flipV="1">
            <a:off x="6933729" y="2252726"/>
            <a:ext cx="165605" cy="444485"/>
          </a:xfrm>
          <a:prstGeom prst="curvedConnector2">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DC2D07B-81A2-E9D7-4D73-804901CC29BE}"/>
              </a:ext>
            </a:extLst>
          </p:cNvPr>
          <p:cNvSpPr txBox="1"/>
          <p:nvPr/>
        </p:nvSpPr>
        <p:spPr>
          <a:xfrm>
            <a:off x="6360291" y="1975727"/>
            <a:ext cx="1478085" cy="276999"/>
          </a:xfrm>
          <a:prstGeom prst="rect">
            <a:avLst/>
          </a:prstGeom>
          <a:noFill/>
        </p:spPr>
        <p:txBody>
          <a:bodyPr wrap="square" rtlCol="0">
            <a:spAutoFit/>
          </a:bodyPr>
          <a:lstStyle/>
          <a:p>
            <a:pPr algn="ctr"/>
            <a:r>
              <a:rPr lang="en-US" altLang="ko-KR" sz="1200">
                <a:latin typeface="Arial" panose="020B0604020202020204" pitchFamily="34" charset="0"/>
                <a:cs typeface="Arial" panose="020B0604020202020204" pitchFamily="34" charset="0"/>
              </a:rPr>
              <a:t>slow &amp; non-volatile</a:t>
            </a:r>
            <a:endParaRPr lang="ko-KR" alt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a:xfrm>
            <a:off x="336499" y="1016813"/>
            <a:ext cx="8471002" cy="3750450"/>
          </a:xfrm>
        </p:spPr>
        <p:txBody>
          <a:bodyPr/>
          <a:lstStyle/>
          <a:p>
            <a:pPr>
              <a:lnSpc>
                <a:spcPct val="100000"/>
              </a:lnSpc>
              <a:buFont typeface="Wingdings" panose="05000000000000000000" pitchFamily="2" charset="2"/>
              <a:buChar char="§"/>
            </a:pPr>
            <a:r>
              <a:rPr lang="en-US" altLang="ko-KR" sz="1800" dirty="0"/>
              <a:t>Storage-Class Memory (SCM) </a:t>
            </a:r>
            <a:r>
              <a:rPr lang="en-US" altLang="ko-KR" sz="1800" b="0" dirty="0"/>
              <a:t>is the most promising use case of MLC PCM.</a:t>
            </a:r>
          </a:p>
          <a:p>
            <a:pPr lvl="1">
              <a:lnSpc>
                <a:spcPct val="100000"/>
              </a:lnSpc>
              <a:buFont typeface="Wingdings" panose="05000000000000000000" pitchFamily="2" charset="2"/>
              <a:buChar char="§"/>
            </a:pPr>
            <a:r>
              <a:rPr lang="en-US" altLang="ko-KR" sz="1600" b="0" dirty="0"/>
              <a:t>SCM bridges the gap between fast-but-volatile DRAM-based main memory and slower-but-non-volatile storage.</a:t>
            </a:r>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marL="342900" lvl="1" indent="0">
              <a:lnSpc>
                <a:spcPct val="100000"/>
              </a:lnSpc>
              <a:buNone/>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50000"/>
              </a:lnSpc>
              <a:buFont typeface="Wingdings" panose="05000000000000000000" pitchFamily="2" charset="2"/>
              <a:buChar char="§"/>
            </a:pPr>
            <a:r>
              <a:rPr lang="en-US" altLang="ko-KR" sz="1600" b="0" dirty="0"/>
              <a:t>Using MLC PCM as SCM can boost the system performance with its high capacity.</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Use case of MLC PCM</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5</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033E1228-7E2C-449B-8D86-B1F759354153}" type="datetime4">
              <a:rPr lang="en-GB" altLang="ko-KR" noProof="1" smtClean="0"/>
              <a:t>13 November 2024</a:t>
            </a:fld>
            <a:endParaRPr lang="en-US" noProof="1"/>
          </a:p>
        </p:txBody>
      </p:sp>
      <p:grpSp>
        <p:nvGrpSpPr>
          <p:cNvPr id="32" name="그룹 31">
            <a:extLst>
              <a:ext uri="{FF2B5EF4-FFF2-40B4-BE49-F238E27FC236}">
                <a16:creationId xmlns:a16="http://schemas.microsoft.com/office/drawing/2014/main" id="{C5A0435C-A6D7-362B-F935-A513FEDE1676}"/>
              </a:ext>
            </a:extLst>
          </p:cNvPr>
          <p:cNvGrpSpPr/>
          <p:nvPr/>
        </p:nvGrpSpPr>
        <p:grpSpPr>
          <a:xfrm>
            <a:off x="1767499" y="1927722"/>
            <a:ext cx="5609002" cy="2424235"/>
            <a:chOff x="359652" y="1915022"/>
            <a:chExt cx="5609002" cy="2424235"/>
          </a:xfrm>
        </p:grpSpPr>
        <p:sp>
          <p:nvSpPr>
            <p:cNvPr id="13" name="화살표: 아래쪽 12">
              <a:extLst>
                <a:ext uri="{FF2B5EF4-FFF2-40B4-BE49-F238E27FC236}">
                  <a16:creationId xmlns:a16="http://schemas.microsoft.com/office/drawing/2014/main" id="{C31612CC-5595-4D98-90FE-453BD945F8B9}"/>
                </a:ext>
              </a:extLst>
            </p:cNvPr>
            <p:cNvSpPr/>
            <p:nvPr/>
          </p:nvSpPr>
          <p:spPr>
            <a:xfrm>
              <a:off x="3884594" y="2393716"/>
              <a:ext cx="156632" cy="1491067"/>
            </a:xfrm>
            <a:prstGeom prst="downArrow">
              <a:avLst>
                <a:gd name="adj1" fmla="val 46601"/>
                <a:gd name="adj2" fmla="val 221108"/>
              </a:avLst>
            </a:prstGeom>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9ADE9857-6B95-15E2-8A44-7497B33E7543}"/>
                </a:ext>
              </a:extLst>
            </p:cNvPr>
            <p:cNvSpPr txBox="1"/>
            <p:nvPr/>
          </p:nvSpPr>
          <p:spPr>
            <a:xfrm>
              <a:off x="3473960" y="3877592"/>
              <a:ext cx="977900"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Larger capacity</a:t>
              </a:r>
              <a:endParaRPr lang="ko-KR" altLang="en-US" sz="12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57F5D21-8A97-C267-938D-9B97A3D37FA4}"/>
                </a:ext>
              </a:extLst>
            </p:cNvPr>
            <p:cNvSpPr txBox="1"/>
            <p:nvPr/>
          </p:nvSpPr>
          <p:spPr>
            <a:xfrm>
              <a:off x="3473960" y="1915022"/>
              <a:ext cx="977900"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Smaller capacity</a:t>
              </a:r>
              <a:endParaRPr lang="ko-KR" altLang="en-US" sz="1200" b="1">
                <a:latin typeface="Arial" panose="020B0604020202020204" pitchFamily="34" charset="0"/>
                <a:cs typeface="Arial" panose="020B0604020202020204" pitchFamily="34" charset="0"/>
              </a:endParaRPr>
            </a:p>
          </p:txBody>
        </p:sp>
        <p:sp>
          <p:nvSpPr>
            <p:cNvPr id="20" name="화살표: 아래쪽 19">
              <a:extLst>
                <a:ext uri="{FF2B5EF4-FFF2-40B4-BE49-F238E27FC236}">
                  <a16:creationId xmlns:a16="http://schemas.microsoft.com/office/drawing/2014/main" id="{9216CEC1-2053-96CD-E8C4-608D8C1E03AD}"/>
                </a:ext>
              </a:extLst>
            </p:cNvPr>
            <p:cNvSpPr/>
            <p:nvPr/>
          </p:nvSpPr>
          <p:spPr>
            <a:xfrm>
              <a:off x="4643621" y="2393716"/>
              <a:ext cx="156632" cy="1491067"/>
            </a:xfrm>
            <a:prstGeom prst="downArrow">
              <a:avLst>
                <a:gd name="adj1" fmla="val 46601"/>
                <a:gd name="adj2" fmla="val 221108"/>
              </a:avLst>
            </a:prstGeom>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a:extLst>
                <a:ext uri="{FF2B5EF4-FFF2-40B4-BE49-F238E27FC236}">
                  <a16:creationId xmlns:a16="http://schemas.microsoft.com/office/drawing/2014/main" id="{1A020CA5-1E76-F75B-E654-C508F63B3C71}"/>
                </a:ext>
              </a:extLst>
            </p:cNvPr>
            <p:cNvSpPr txBox="1"/>
            <p:nvPr/>
          </p:nvSpPr>
          <p:spPr>
            <a:xfrm>
              <a:off x="4232987" y="3877592"/>
              <a:ext cx="977900"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Higher</a:t>
              </a:r>
            </a:p>
            <a:p>
              <a:pPr algn="ctr"/>
              <a:r>
                <a:rPr lang="en-US" altLang="ko-KR" sz="1200" b="1">
                  <a:latin typeface="Arial" panose="020B0604020202020204" pitchFamily="34" charset="0"/>
                  <a:cs typeface="Arial" panose="020B0604020202020204" pitchFamily="34" charset="0"/>
                </a:rPr>
                <a:t>latency</a:t>
              </a:r>
              <a:endParaRPr lang="ko-KR" altLang="en-US" sz="1200" b="1">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F308EA2-CAD9-A801-6E8C-0241D6052A49}"/>
                </a:ext>
              </a:extLst>
            </p:cNvPr>
            <p:cNvSpPr txBox="1"/>
            <p:nvPr/>
          </p:nvSpPr>
          <p:spPr>
            <a:xfrm>
              <a:off x="4232987" y="1915022"/>
              <a:ext cx="977900"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Lower latency</a:t>
              </a:r>
              <a:endParaRPr lang="ko-KR" altLang="en-US" sz="1200" b="1">
                <a:latin typeface="Arial" panose="020B0604020202020204" pitchFamily="34" charset="0"/>
                <a:cs typeface="Arial" panose="020B0604020202020204" pitchFamily="34" charset="0"/>
              </a:endParaRPr>
            </a:p>
          </p:txBody>
        </p:sp>
        <p:sp>
          <p:nvSpPr>
            <p:cNvPr id="24" name="화살표: 아래쪽 23">
              <a:extLst>
                <a:ext uri="{FF2B5EF4-FFF2-40B4-BE49-F238E27FC236}">
                  <a16:creationId xmlns:a16="http://schemas.microsoft.com/office/drawing/2014/main" id="{47AE1BBC-EC05-742C-5F22-B915A5ED8531}"/>
                </a:ext>
              </a:extLst>
            </p:cNvPr>
            <p:cNvSpPr/>
            <p:nvPr/>
          </p:nvSpPr>
          <p:spPr>
            <a:xfrm flipV="1">
              <a:off x="5401388" y="2384616"/>
              <a:ext cx="156632" cy="1491067"/>
            </a:xfrm>
            <a:prstGeom prst="downArrow">
              <a:avLst>
                <a:gd name="adj1" fmla="val 46601"/>
                <a:gd name="adj2" fmla="val 221108"/>
              </a:avLst>
            </a:prstGeom>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a:extLst>
                <a:ext uri="{FF2B5EF4-FFF2-40B4-BE49-F238E27FC236}">
                  <a16:creationId xmlns:a16="http://schemas.microsoft.com/office/drawing/2014/main" id="{E650A9E6-4D0C-EAC3-9803-CD9E77443AC0}"/>
                </a:ext>
              </a:extLst>
            </p:cNvPr>
            <p:cNvSpPr txBox="1"/>
            <p:nvPr/>
          </p:nvSpPr>
          <p:spPr>
            <a:xfrm>
              <a:off x="4990754" y="3877592"/>
              <a:ext cx="977900"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Lower</a:t>
              </a:r>
            </a:p>
            <a:p>
              <a:pPr algn="ctr"/>
              <a:r>
                <a:rPr lang="en-US" altLang="ko-KR" sz="1200" b="1">
                  <a:latin typeface="Arial" panose="020B0604020202020204" pitchFamily="34" charset="0"/>
                  <a:cs typeface="Arial" panose="020B0604020202020204" pitchFamily="34" charset="0"/>
                </a:rPr>
                <a:t>cost</a:t>
              </a:r>
              <a:endParaRPr lang="ko-KR" altLang="en-US" sz="1200" b="1">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93F8707-4157-A04C-A7E6-CE193AEDBE04}"/>
                </a:ext>
              </a:extLst>
            </p:cNvPr>
            <p:cNvSpPr txBox="1"/>
            <p:nvPr/>
          </p:nvSpPr>
          <p:spPr>
            <a:xfrm>
              <a:off x="4990754" y="1921042"/>
              <a:ext cx="977900" cy="461665"/>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Higher</a:t>
              </a:r>
            </a:p>
            <a:p>
              <a:pPr algn="ctr"/>
              <a:r>
                <a:rPr lang="en-US" altLang="ko-KR" sz="1200" b="1">
                  <a:latin typeface="Arial" panose="020B0604020202020204" pitchFamily="34" charset="0"/>
                  <a:cs typeface="Arial" panose="020B0604020202020204" pitchFamily="34" charset="0"/>
                </a:rPr>
                <a:t>cost</a:t>
              </a:r>
              <a:endParaRPr lang="ko-KR" altLang="en-US" sz="1200" b="1">
                <a:latin typeface="Arial" panose="020B0604020202020204" pitchFamily="34" charset="0"/>
                <a:cs typeface="Arial" panose="020B0604020202020204" pitchFamily="34" charset="0"/>
              </a:endParaRPr>
            </a:p>
          </p:txBody>
        </p:sp>
        <p:grpSp>
          <p:nvGrpSpPr>
            <p:cNvPr id="31" name="그룹 30">
              <a:extLst>
                <a:ext uri="{FF2B5EF4-FFF2-40B4-BE49-F238E27FC236}">
                  <a16:creationId xmlns:a16="http://schemas.microsoft.com/office/drawing/2014/main" id="{F88EE200-F039-460D-353A-92B2CD2B1C48}"/>
                </a:ext>
              </a:extLst>
            </p:cNvPr>
            <p:cNvGrpSpPr/>
            <p:nvPr/>
          </p:nvGrpSpPr>
          <p:grpSpPr>
            <a:xfrm>
              <a:off x="359652" y="1961119"/>
              <a:ext cx="3188434" cy="2309737"/>
              <a:chOff x="660963" y="2070266"/>
              <a:chExt cx="2808089" cy="1974850"/>
            </a:xfrm>
          </p:grpSpPr>
          <p:graphicFrame>
            <p:nvGraphicFramePr>
              <p:cNvPr id="12" name="다이어그램 11">
                <a:extLst>
                  <a:ext uri="{FF2B5EF4-FFF2-40B4-BE49-F238E27FC236}">
                    <a16:creationId xmlns:a16="http://schemas.microsoft.com/office/drawing/2014/main" id="{F7625EF2-D266-8C2E-C4D4-C9E9D285BAF6}"/>
                  </a:ext>
                </a:extLst>
              </p:cNvPr>
              <p:cNvGraphicFramePr/>
              <p:nvPr>
                <p:extLst>
                  <p:ext uri="{D42A27DB-BD31-4B8C-83A1-F6EECF244321}">
                    <p14:modId xmlns:p14="http://schemas.microsoft.com/office/powerpoint/2010/main" val="345930814"/>
                  </p:ext>
                </p:extLst>
              </p:nvPr>
            </p:nvGraphicFramePr>
            <p:xfrm>
              <a:off x="924818" y="2070266"/>
              <a:ext cx="2544234" cy="197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8" name="직선 연결선 27">
                <a:extLst>
                  <a:ext uri="{FF2B5EF4-FFF2-40B4-BE49-F238E27FC236}">
                    <a16:creationId xmlns:a16="http://schemas.microsoft.com/office/drawing/2014/main" id="{6D117700-79D2-9BD6-6491-932A974ABF81}"/>
                  </a:ext>
                </a:extLst>
              </p:cNvPr>
              <p:cNvCxnSpPr/>
              <p:nvPr/>
            </p:nvCxnSpPr>
            <p:spPr>
              <a:xfrm>
                <a:off x="726281" y="2856319"/>
                <a:ext cx="933450"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6EFF3B6-08F7-ADD4-9F08-1CC6B7DAA192}"/>
                  </a:ext>
                </a:extLst>
              </p:cNvPr>
              <p:cNvSpPr txBox="1"/>
              <p:nvPr/>
            </p:nvSpPr>
            <p:spPr>
              <a:xfrm>
                <a:off x="660963" y="2861140"/>
                <a:ext cx="949553" cy="236837"/>
              </a:xfrm>
              <a:prstGeom prst="rect">
                <a:avLst/>
              </a:prstGeom>
              <a:noFill/>
            </p:spPr>
            <p:txBody>
              <a:bodyPr wrap="square" rtlCol="0">
                <a:spAutoFit/>
              </a:bodyPr>
              <a:lstStyle/>
              <a:p>
                <a:r>
                  <a:rPr lang="en-US" altLang="ko-KR" sz="1200" b="1">
                    <a:latin typeface="Arial" panose="020B0604020202020204" pitchFamily="34" charset="0"/>
                    <a:cs typeface="Arial" panose="020B0604020202020204" pitchFamily="34" charset="0"/>
                  </a:rPr>
                  <a:t>non-volatile</a:t>
                </a:r>
                <a:endParaRPr lang="ko-KR" altLang="en-US" sz="1200" b="1">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71FB2E6-41FD-8793-EF4A-5B82D0A6656E}"/>
                  </a:ext>
                </a:extLst>
              </p:cNvPr>
              <p:cNvSpPr txBox="1"/>
              <p:nvPr/>
            </p:nvSpPr>
            <p:spPr>
              <a:xfrm>
                <a:off x="660963" y="2608861"/>
                <a:ext cx="949553" cy="236837"/>
              </a:xfrm>
              <a:prstGeom prst="rect">
                <a:avLst/>
              </a:prstGeom>
              <a:noFill/>
            </p:spPr>
            <p:txBody>
              <a:bodyPr wrap="square" rtlCol="0">
                <a:spAutoFit/>
              </a:bodyPr>
              <a:lstStyle/>
              <a:p>
                <a:r>
                  <a:rPr lang="en-US" altLang="ko-KR" sz="1200" b="1">
                    <a:latin typeface="Arial" panose="020B0604020202020204" pitchFamily="34" charset="0"/>
                    <a:cs typeface="Arial" panose="020B0604020202020204" pitchFamily="34" charset="0"/>
                  </a:rPr>
                  <a:t>volatile</a:t>
                </a:r>
                <a:endParaRPr lang="ko-KR" altLang="en-US" sz="1200"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160740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a:xfrm>
            <a:off x="336499" y="1016813"/>
            <a:ext cx="8471002" cy="3750450"/>
          </a:xfrm>
        </p:spPr>
        <p:txBody>
          <a:bodyPr/>
          <a:lstStyle/>
          <a:p>
            <a:pPr>
              <a:lnSpc>
                <a:spcPct val="100000"/>
              </a:lnSpc>
              <a:buFont typeface="Wingdings" panose="05000000000000000000" pitchFamily="2" charset="2"/>
              <a:buChar char="§"/>
            </a:pPr>
            <a:r>
              <a:rPr lang="en-US" altLang="ko-KR" sz="1800" b="0"/>
              <a:t>However, utilizing MLC PCM as SCM poses several challenges.</a:t>
            </a:r>
          </a:p>
          <a:p>
            <a:pPr lvl="1">
              <a:lnSpc>
                <a:spcPct val="100000"/>
              </a:lnSpc>
              <a:buFont typeface="Wingdings" panose="05000000000000000000" pitchFamily="2" charset="2"/>
              <a:buChar char="§"/>
            </a:pPr>
            <a:r>
              <a:rPr lang="en-US" altLang="ko-KR" sz="1600" b="0">
                <a:latin typeface="Arial" panose="020B0604020202020204" pitchFamily="34" charset="0"/>
                <a:cs typeface="Arial" panose="020B0604020202020204" pitchFamily="34" charset="0"/>
              </a:rPr>
              <a:t>MLC PCM faces issues of </a:t>
            </a:r>
            <a:r>
              <a:rPr lang="en-US" altLang="ko-KR" sz="1600">
                <a:latin typeface="Arial" panose="020B0604020202020204" pitchFamily="34" charset="0"/>
                <a:cs typeface="Arial" panose="020B0604020202020204" pitchFamily="34" charset="0"/>
              </a:rPr>
              <a:t>reliability</a:t>
            </a:r>
            <a:r>
              <a:rPr lang="en-US" altLang="ko-KR" sz="1600" b="0">
                <a:latin typeface="Arial" panose="020B0604020202020204" pitchFamily="34" charset="0"/>
                <a:cs typeface="Arial" panose="020B0604020202020204" pitchFamily="34" charset="0"/>
              </a:rPr>
              <a:t> and </a:t>
            </a:r>
            <a:r>
              <a:rPr lang="en-US" altLang="ko-KR" sz="1600">
                <a:latin typeface="Arial" panose="020B0604020202020204" pitchFamily="34" charset="0"/>
                <a:cs typeface="Arial" panose="020B0604020202020204" pitchFamily="34" charset="0"/>
              </a:rPr>
              <a:t>reduced endurance </a:t>
            </a:r>
            <a:r>
              <a:rPr lang="en-US" altLang="ko-KR" sz="1600" b="0">
                <a:latin typeface="Arial" panose="020B0604020202020204" pitchFamily="34" charset="0"/>
                <a:cs typeface="Arial" panose="020B0604020202020204" pitchFamily="34" charset="0"/>
              </a:rPr>
              <a:t>due to numerous physical phenomena.</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Challenges of MLC PCM</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6</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033E1228-7E2C-449B-8D86-B1F759354153}" type="datetime4">
              <a:rPr lang="en-GB" altLang="ko-KR" noProof="1" smtClean="0"/>
              <a:t>13 November 2024</a:t>
            </a:fld>
            <a:endParaRPr lang="en-US" noProof="1"/>
          </a:p>
        </p:txBody>
      </p:sp>
    </p:spTree>
    <p:extLst>
      <p:ext uri="{BB962C8B-B14F-4D97-AF65-F5344CB8AC3E}">
        <p14:creationId xmlns:p14="http://schemas.microsoft.com/office/powerpoint/2010/main" val="200147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직선 연결선 51">
            <a:extLst>
              <a:ext uri="{FF2B5EF4-FFF2-40B4-BE49-F238E27FC236}">
                <a16:creationId xmlns:a16="http://schemas.microsoft.com/office/drawing/2014/main" id="{DF9D5B32-C275-4E17-5075-A14931D75AC7}"/>
              </a:ext>
            </a:extLst>
          </p:cNvPr>
          <p:cNvCxnSpPr>
            <a:cxnSpLocks/>
            <a:endCxn id="4" idx="0"/>
          </p:cNvCxnSpPr>
          <p:nvPr/>
        </p:nvCxnSpPr>
        <p:spPr>
          <a:xfrm>
            <a:off x="4572000" y="1108578"/>
            <a:ext cx="0" cy="3658685"/>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내용 개체 틀 1">
            <a:extLst>
              <a:ext uri="{FF2B5EF4-FFF2-40B4-BE49-F238E27FC236}">
                <a16:creationId xmlns:a16="http://schemas.microsoft.com/office/drawing/2014/main" id="{224BA485-4BA5-1B69-4F02-0AE19F0E3498}"/>
              </a:ext>
            </a:extLst>
          </p:cNvPr>
          <p:cNvSpPr>
            <a:spLocks noGrp="1"/>
          </p:cNvSpPr>
          <p:nvPr>
            <p:ph idx="1"/>
          </p:nvPr>
        </p:nvSpPr>
        <p:spPr>
          <a:xfrm>
            <a:off x="336499" y="1016812"/>
            <a:ext cx="3940552" cy="3750449"/>
          </a:xfrm>
        </p:spPr>
        <p:txBody>
          <a:bodyPr>
            <a:normAutofit/>
          </a:bodyPr>
          <a:lstStyle/>
          <a:p>
            <a:pPr marL="342900" indent="-342900">
              <a:lnSpc>
                <a:spcPct val="100000"/>
              </a:lnSpc>
              <a:buFont typeface="+mj-ea"/>
              <a:buAutoNum type="circleNumDbPlain"/>
            </a:pPr>
            <a:r>
              <a:rPr lang="en-US" altLang="ko-KR" sz="1800"/>
              <a:t>Limited Magnitude Errors</a:t>
            </a:r>
          </a:p>
          <a:p>
            <a:pPr lvl="1">
              <a:lnSpc>
                <a:spcPct val="100000"/>
              </a:lnSpc>
              <a:buFont typeface="Wingdings" panose="05000000000000000000" pitchFamily="2" charset="2"/>
              <a:buChar char="§"/>
            </a:pPr>
            <a:r>
              <a:rPr lang="en-US" altLang="ko-KR" sz="1600"/>
              <a:t>Resistance drift </a:t>
            </a:r>
            <a:r>
              <a:rPr lang="en-US" altLang="ko-KR" sz="1600" b="0"/>
              <a:t>: A cell’s resistance value may increase with time.</a:t>
            </a:r>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marL="342900" lvl="1" indent="0">
              <a:lnSpc>
                <a:spcPct val="100000"/>
              </a:lnSpc>
              <a:buNone/>
            </a:pPr>
            <a:endParaRPr lang="en-US" altLang="ko-KR" sz="1600" b="0"/>
          </a:p>
          <a:p>
            <a:pPr lvl="1">
              <a:lnSpc>
                <a:spcPct val="100000"/>
              </a:lnSpc>
              <a:buFont typeface="Wingdings" panose="05000000000000000000" pitchFamily="2" charset="2"/>
              <a:buChar char="§"/>
            </a:pPr>
            <a:r>
              <a:rPr lang="en-US" altLang="ko-KR" sz="1600" b="0"/>
              <a:t>With Gray coding, single-level shift results in just a single-bit error.</a:t>
            </a:r>
          </a:p>
        </p:txBody>
      </p:sp>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MLC PCM Errors</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7</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A0A24698-8DD5-40A5-94D6-B61C629129C4}" type="datetime4">
              <a:rPr lang="en-GB" altLang="ko-KR" noProof="1" smtClean="0"/>
              <a:t>13 November 2024</a:t>
            </a:fld>
            <a:endParaRPr lang="en-US" noProof="1"/>
          </a:p>
        </p:txBody>
      </p:sp>
      <p:grpSp>
        <p:nvGrpSpPr>
          <p:cNvPr id="7" name="그룹 6">
            <a:extLst>
              <a:ext uri="{FF2B5EF4-FFF2-40B4-BE49-F238E27FC236}">
                <a16:creationId xmlns:a16="http://schemas.microsoft.com/office/drawing/2014/main" id="{5A518619-AF6C-64EF-28E5-564B1EA1C849}"/>
              </a:ext>
            </a:extLst>
          </p:cNvPr>
          <p:cNvGrpSpPr/>
          <p:nvPr/>
        </p:nvGrpSpPr>
        <p:grpSpPr>
          <a:xfrm>
            <a:off x="0" y="2055244"/>
            <a:ext cx="4490747" cy="1787313"/>
            <a:chOff x="225186" y="2197247"/>
            <a:chExt cx="4490747" cy="1787313"/>
          </a:xfrm>
        </p:grpSpPr>
        <p:grpSp>
          <p:nvGrpSpPr>
            <p:cNvPr id="9" name="그룹 8">
              <a:extLst>
                <a:ext uri="{FF2B5EF4-FFF2-40B4-BE49-F238E27FC236}">
                  <a16:creationId xmlns:a16="http://schemas.microsoft.com/office/drawing/2014/main" id="{232C9478-81B7-DAD8-3EAC-1EC3880A3217}"/>
                </a:ext>
              </a:extLst>
            </p:cNvPr>
            <p:cNvGrpSpPr/>
            <p:nvPr/>
          </p:nvGrpSpPr>
          <p:grpSpPr>
            <a:xfrm>
              <a:off x="225186" y="2197247"/>
              <a:ext cx="4490747" cy="1787313"/>
              <a:chOff x="690853" y="2845410"/>
              <a:chExt cx="2522247" cy="1787313"/>
            </a:xfrm>
          </p:grpSpPr>
          <p:graphicFrame>
            <p:nvGraphicFramePr>
              <p:cNvPr id="24" name="차트 23">
                <a:extLst>
                  <a:ext uri="{FF2B5EF4-FFF2-40B4-BE49-F238E27FC236}">
                    <a16:creationId xmlns:a16="http://schemas.microsoft.com/office/drawing/2014/main" id="{DC863BC0-7072-73DA-3C3D-E1B5DA699621}"/>
                  </a:ext>
                </a:extLst>
              </p:cNvPr>
              <p:cNvGraphicFramePr/>
              <p:nvPr/>
            </p:nvGraphicFramePr>
            <p:xfrm>
              <a:off x="690853" y="2845410"/>
              <a:ext cx="2522247" cy="1787313"/>
            </p:xfrm>
            <a:graphic>
              <a:graphicData uri="http://schemas.openxmlformats.org/drawingml/2006/chart">
                <c:chart xmlns:c="http://schemas.openxmlformats.org/drawingml/2006/chart" xmlns:r="http://schemas.openxmlformats.org/officeDocument/2006/relationships" r:id="rId4"/>
              </a:graphicData>
            </a:graphic>
          </p:graphicFrame>
          <p:cxnSp>
            <p:nvCxnSpPr>
              <p:cNvPr id="30" name="직선 연결선 29">
                <a:extLst>
                  <a:ext uri="{FF2B5EF4-FFF2-40B4-BE49-F238E27FC236}">
                    <a16:creationId xmlns:a16="http://schemas.microsoft.com/office/drawing/2014/main" id="{8370F372-E2DE-7892-517C-1ABB389C5DBA}"/>
                  </a:ext>
                </a:extLst>
              </p:cNvPr>
              <p:cNvCxnSpPr>
                <a:cxnSpLocks/>
              </p:cNvCxnSpPr>
              <p:nvPr/>
            </p:nvCxnSpPr>
            <p:spPr>
              <a:xfrm>
                <a:off x="1967809" y="3094567"/>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6976486-4E3C-EE03-260D-44450E20DF8A}"/>
                  </a:ext>
                </a:extLst>
              </p:cNvPr>
              <p:cNvSpPr txBox="1"/>
              <p:nvPr/>
            </p:nvSpPr>
            <p:spPr>
              <a:xfrm>
                <a:off x="1216542" y="2992963"/>
                <a:ext cx="235353"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‘10’</a:t>
                </a:r>
                <a:endParaRPr lang="ko-KR" altLang="en-US" sz="1200" b="1">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E84782B-FE2B-6108-B1AD-2A71F3851E17}"/>
                  </a:ext>
                </a:extLst>
              </p:cNvPr>
              <p:cNvSpPr txBox="1"/>
              <p:nvPr/>
            </p:nvSpPr>
            <p:spPr>
              <a:xfrm>
                <a:off x="2058353" y="2992965"/>
                <a:ext cx="238606"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‘01’</a:t>
                </a:r>
                <a:endParaRPr lang="ko-KR" altLang="en-US" sz="1200" b="1">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13D04686-4525-53C9-99C4-969C03C27184}"/>
                </a:ext>
              </a:extLst>
            </p:cNvPr>
            <p:cNvSpPr txBox="1"/>
            <p:nvPr/>
          </p:nvSpPr>
          <p:spPr>
            <a:xfrm>
              <a:off x="3415477" y="2344803"/>
              <a:ext cx="419038"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‘00’</a:t>
              </a:r>
              <a:endParaRPr lang="ko-KR" altLang="en-US" sz="1200" b="1">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8E8F71E-0FF3-E8E1-3975-F4CA8E51565B}"/>
                </a:ext>
              </a:extLst>
            </p:cNvPr>
            <p:cNvSpPr txBox="1"/>
            <p:nvPr/>
          </p:nvSpPr>
          <p:spPr>
            <a:xfrm>
              <a:off x="1910097" y="2344801"/>
              <a:ext cx="419038"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‘11’</a:t>
              </a:r>
              <a:endParaRPr lang="ko-KR" altLang="en-US" sz="1200" b="1">
                <a:latin typeface="Arial" panose="020B0604020202020204" pitchFamily="34" charset="0"/>
                <a:cs typeface="Arial" panose="020B0604020202020204" pitchFamily="34" charset="0"/>
              </a:endParaRPr>
            </a:p>
          </p:txBody>
        </p:sp>
        <p:cxnSp>
          <p:nvCxnSpPr>
            <p:cNvPr id="22" name="직선 연결선 21">
              <a:extLst>
                <a:ext uri="{FF2B5EF4-FFF2-40B4-BE49-F238E27FC236}">
                  <a16:creationId xmlns:a16="http://schemas.microsoft.com/office/drawing/2014/main" id="{53E29D22-8006-AE41-5816-A69A7C4B1955}"/>
                </a:ext>
              </a:extLst>
            </p:cNvPr>
            <p:cNvCxnSpPr>
              <a:cxnSpLocks/>
            </p:cNvCxnSpPr>
            <p:nvPr/>
          </p:nvCxnSpPr>
          <p:spPr>
            <a:xfrm>
              <a:off x="3254399" y="2446403"/>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직선 연결선 22">
              <a:extLst>
                <a:ext uri="{FF2B5EF4-FFF2-40B4-BE49-F238E27FC236}">
                  <a16:creationId xmlns:a16="http://schemas.microsoft.com/office/drawing/2014/main" id="{24E3C378-59A7-9F83-C61F-90ACBCDC31A0}"/>
                </a:ext>
              </a:extLst>
            </p:cNvPr>
            <p:cNvCxnSpPr>
              <a:cxnSpLocks/>
            </p:cNvCxnSpPr>
            <p:nvPr/>
          </p:nvCxnSpPr>
          <p:spPr>
            <a:xfrm>
              <a:off x="1752624" y="2446402"/>
              <a:ext cx="0" cy="1117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38" name="차트 37">
            <a:extLst>
              <a:ext uri="{FF2B5EF4-FFF2-40B4-BE49-F238E27FC236}">
                <a16:creationId xmlns:a16="http://schemas.microsoft.com/office/drawing/2014/main" id="{D84DD083-AE33-6DAF-4D4C-C82A300363FA}"/>
              </a:ext>
            </a:extLst>
          </p:cNvPr>
          <p:cNvGraphicFramePr/>
          <p:nvPr>
            <p:extLst>
              <p:ext uri="{D42A27DB-BD31-4B8C-83A1-F6EECF244321}">
                <p14:modId xmlns:p14="http://schemas.microsoft.com/office/powerpoint/2010/main" val="511313238"/>
              </p:ext>
            </p:extLst>
          </p:nvPr>
        </p:nvGraphicFramePr>
        <p:xfrm>
          <a:off x="955016" y="1634127"/>
          <a:ext cx="4490747" cy="1787313"/>
        </p:xfrm>
        <a:graphic>
          <a:graphicData uri="http://schemas.openxmlformats.org/drawingml/2006/chart">
            <c:chart xmlns:c="http://schemas.openxmlformats.org/drawingml/2006/chart" xmlns:r="http://schemas.openxmlformats.org/officeDocument/2006/relationships" r:id="rId5"/>
          </a:graphicData>
        </a:graphic>
      </p:graphicFrame>
      <p:sp>
        <p:nvSpPr>
          <p:cNvPr id="39" name="말풍선: 모서리가 둥근 사각형 38">
            <a:extLst>
              <a:ext uri="{FF2B5EF4-FFF2-40B4-BE49-F238E27FC236}">
                <a16:creationId xmlns:a16="http://schemas.microsoft.com/office/drawing/2014/main" id="{6CC5B7E1-4DDD-0950-4ED3-CFEE8FCCD9F8}"/>
              </a:ext>
            </a:extLst>
          </p:cNvPr>
          <p:cNvSpPr/>
          <p:nvPr/>
        </p:nvSpPr>
        <p:spPr>
          <a:xfrm>
            <a:off x="3512134" y="1926108"/>
            <a:ext cx="1727131" cy="286924"/>
          </a:xfrm>
          <a:prstGeom prst="wedgeRoundRectCallout">
            <a:avLst>
              <a:gd name="adj1" fmla="val -44261"/>
              <a:gd name="adj2" fmla="val 94053"/>
              <a:gd name="adj3" fmla="val 16667"/>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a:latin typeface="Arial" panose="020B0604020202020204" pitchFamily="34" charset="0"/>
                <a:cs typeface="Arial" panose="020B0604020202020204" pitchFamily="34" charset="0"/>
              </a:rPr>
              <a:t>Gray-encoded data</a:t>
            </a:r>
            <a:endParaRPr lang="ko-KR" altLang="en-US" sz="1400">
              <a:latin typeface="Arial" panose="020B0604020202020204" pitchFamily="34" charset="0"/>
              <a:cs typeface="Arial" panose="020B0604020202020204" pitchFamily="34" charset="0"/>
            </a:endParaRPr>
          </a:p>
        </p:txBody>
      </p:sp>
      <p:sp>
        <p:nvSpPr>
          <p:cNvPr id="41" name="말풍선: 모서리가 둥근 사각형 40">
            <a:extLst>
              <a:ext uri="{FF2B5EF4-FFF2-40B4-BE49-F238E27FC236}">
                <a16:creationId xmlns:a16="http://schemas.microsoft.com/office/drawing/2014/main" id="{189143C5-8886-4285-F65F-D0176C06817E}"/>
              </a:ext>
            </a:extLst>
          </p:cNvPr>
          <p:cNvSpPr/>
          <p:nvPr/>
        </p:nvSpPr>
        <p:spPr>
          <a:xfrm>
            <a:off x="2805645" y="3260489"/>
            <a:ext cx="1822029" cy="594902"/>
          </a:xfrm>
          <a:custGeom>
            <a:avLst/>
            <a:gdLst>
              <a:gd name="connsiteX0" fmla="*/ 0 w 1887398"/>
              <a:gd name="connsiteY0" fmla="*/ 47822 h 286924"/>
              <a:gd name="connsiteX1" fmla="*/ 47822 w 1887398"/>
              <a:gd name="connsiteY1" fmla="*/ 0 h 286924"/>
              <a:gd name="connsiteX2" fmla="*/ 314566 w 1887398"/>
              <a:gd name="connsiteY2" fmla="*/ 0 h 286924"/>
              <a:gd name="connsiteX3" fmla="*/ 296340 w 1887398"/>
              <a:gd name="connsiteY3" fmla="*/ -307978 h 286924"/>
              <a:gd name="connsiteX4" fmla="*/ 786416 w 1887398"/>
              <a:gd name="connsiteY4" fmla="*/ 0 h 286924"/>
              <a:gd name="connsiteX5" fmla="*/ 1839576 w 1887398"/>
              <a:gd name="connsiteY5" fmla="*/ 0 h 286924"/>
              <a:gd name="connsiteX6" fmla="*/ 1887398 w 1887398"/>
              <a:gd name="connsiteY6" fmla="*/ 47822 h 286924"/>
              <a:gd name="connsiteX7" fmla="*/ 1887398 w 1887398"/>
              <a:gd name="connsiteY7" fmla="*/ 47821 h 286924"/>
              <a:gd name="connsiteX8" fmla="*/ 1887398 w 1887398"/>
              <a:gd name="connsiteY8" fmla="*/ 47821 h 286924"/>
              <a:gd name="connsiteX9" fmla="*/ 1887398 w 1887398"/>
              <a:gd name="connsiteY9" fmla="*/ 119552 h 286924"/>
              <a:gd name="connsiteX10" fmla="*/ 1887398 w 1887398"/>
              <a:gd name="connsiteY10" fmla="*/ 239102 h 286924"/>
              <a:gd name="connsiteX11" fmla="*/ 1839576 w 1887398"/>
              <a:gd name="connsiteY11" fmla="*/ 286924 h 286924"/>
              <a:gd name="connsiteX12" fmla="*/ 786416 w 1887398"/>
              <a:gd name="connsiteY12" fmla="*/ 286924 h 286924"/>
              <a:gd name="connsiteX13" fmla="*/ 314566 w 1887398"/>
              <a:gd name="connsiteY13" fmla="*/ 286924 h 286924"/>
              <a:gd name="connsiteX14" fmla="*/ 314566 w 1887398"/>
              <a:gd name="connsiteY14" fmla="*/ 286924 h 286924"/>
              <a:gd name="connsiteX15" fmla="*/ 47822 w 1887398"/>
              <a:gd name="connsiteY15" fmla="*/ 286924 h 286924"/>
              <a:gd name="connsiteX16" fmla="*/ 0 w 1887398"/>
              <a:gd name="connsiteY16" fmla="*/ 239102 h 286924"/>
              <a:gd name="connsiteX17" fmla="*/ 0 w 1887398"/>
              <a:gd name="connsiteY17" fmla="*/ 119552 h 286924"/>
              <a:gd name="connsiteX18" fmla="*/ 0 w 1887398"/>
              <a:gd name="connsiteY18" fmla="*/ 47821 h 286924"/>
              <a:gd name="connsiteX19" fmla="*/ 0 w 1887398"/>
              <a:gd name="connsiteY19" fmla="*/ 47821 h 286924"/>
              <a:gd name="connsiteX20" fmla="*/ 0 w 1887398"/>
              <a:gd name="connsiteY20" fmla="*/ 47822 h 286924"/>
              <a:gd name="connsiteX0" fmla="*/ 0 w 1887398"/>
              <a:gd name="connsiteY0" fmla="*/ 355800 h 594902"/>
              <a:gd name="connsiteX1" fmla="*/ 47822 w 1887398"/>
              <a:gd name="connsiteY1" fmla="*/ 307978 h 594902"/>
              <a:gd name="connsiteX2" fmla="*/ 314566 w 1887398"/>
              <a:gd name="connsiteY2" fmla="*/ 307978 h 594902"/>
              <a:gd name="connsiteX3" fmla="*/ 296340 w 1887398"/>
              <a:gd name="connsiteY3" fmla="*/ 0 h 594902"/>
              <a:gd name="connsiteX4" fmla="*/ 516541 w 1887398"/>
              <a:gd name="connsiteY4" fmla="*/ 301628 h 594902"/>
              <a:gd name="connsiteX5" fmla="*/ 1839576 w 1887398"/>
              <a:gd name="connsiteY5" fmla="*/ 307978 h 594902"/>
              <a:gd name="connsiteX6" fmla="*/ 1887398 w 1887398"/>
              <a:gd name="connsiteY6" fmla="*/ 355800 h 594902"/>
              <a:gd name="connsiteX7" fmla="*/ 1887398 w 1887398"/>
              <a:gd name="connsiteY7" fmla="*/ 355799 h 594902"/>
              <a:gd name="connsiteX8" fmla="*/ 1887398 w 1887398"/>
              <a:gd name="connsiteY8" fmla="*/ 355799 h 594902"/>
              <a:gd name="connsiteX9" fmla="*/ 1887398 w 1887398"/>
              <a:gd name="connsiteY9" fmla="*/ 427530 h 594902"/>
              <a:gd name="connsiteX10" fmla="*/ 1887398 w 1887398"/>
              <a:gd name="connsiteY10" fmla="*/ 547080 h 594902"/>
              <a:gd name="connsiteX11" fmla="*/ 1839576 w 1887398"/>
              <a:gd name="connsiteY11" fmla="*/ 594902 h 594902"/>
              <a:gd name="connsiteX12" fmla="*/ 786416 w 1887398"/>
              <a:gd name="connsiteY12" fmla="*/ 594902 h 594902"/>
              <a:gd name="connsiteX13" fmla="*/ 314566 w 1887398"/>
              <a:gd name="connsiteY13" fmla="*/ 594902 h 594902"/>
              <a:gd name="connsiteX14" fmla="*/ 314566 w 1887398"/>
              <a:gd name="connsiteY14" fmla="*/ 594902 h 594902"/>
              <a:gd name="connsiteX15" fmla="*/ 47822 w 1887398"/>
              <a:gd name="connsiteY15" fmla="*/ 594902 h 594902"/>
              <a:gd name="connsiteX16" fmla="*/ 0 w 1887398"/>
              <a:gd name="connsiteY16" fmla="*/ 547080 h 594902"/>
              <a:gd name="connsiteX17" fmla="*/ 0 w 1887398"/>
              <a:gd name="connsiteY17" fmla="*/ 427530 h 594902"/>
              <a:gd name="connsiteX18" fmla="*/ 0 w 1887398"/>
              <a:gd name="connsiteY18" fmla="*/ 355799 h 594902"/>
              <a:gd name="connsiteX19" fmla="*/ 0 w 1887398"/>
              <a:gd name="connsiteY19" fmla="*/ 355799 h 594902"/>
              <a:gd name="connsiteX20" fmla="*/ 0 w 1887398"/>
              <a:gd name="connsiteY20" fmla="*/ 355800 h 59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7398" h="594902">
                <a:moveTo>
                  <a:pt x="0" y="355800"/>
                </a:moveTo>
                <a:cubicBezTo>
                  <a:pt x="0" y="329389"/>
                  <a:pt x="21411" y="307978"/>
                  <a:pt x="47822" y="307978"/>
                </a:cubicBezTo>
                <a:lnTo>
                  <a:pt x="314566" y="307978"/>
                </a:lnTo>
                <a:lnTo>
                  <a:pt x="296340" y="0"/>
                </a:lnTo>
                <a:lnTo>
                  <a:pt x="516541" y="301628"/>
                </a:lnTo>
                <a:lnTo>
                  <a:pt x="1839576" y="307978"/>
                </a:lnTo>
                <a:cubicBezTo>
                  <a:pt x="1865987" y="307978"/>
                  <a:pt x="1887398" y="329389"/>
                  <a:pt x="1887398" y="355800"/>
                </a:cubicBezTo>
                <a:lnTo>
                  <a:pt x="1887398" y="355799"/>
                </a:lnTo>
                <a:lnTo>
                  <a:pt x="1887398" y="355799"/>
                </a:lnTo>
                <a:lnTo>
                  <a:pt x="1887398" y="427530"/>
                </a:lnTo>
                <a:lnTo>
                  <a:pt x="1887398" y="547080"/>
                </a:lnTo>
                <a:cubicBezTo>
                  <a:pt x="1887398" y="573491"/>
                  <a:pt x="1865987" y="594902"/>
                  <a:pt x="1839576" y="594902"/>
                </a:cubicBezTo>
                <a:lnTo>
                  <a:pt x="786416" y="594902"/>
                </a:lnTo>
                <a:lnTo>
                  <a:pt x="314566" y="594902"/>
                </a:lnTo>
                <a:lnTo>
                  <a:pt x="314566" y="594902"/>
                </a:lnTo>
                <a:lnTo>
                  <a:pt x="47822" y="594902"/>
                </a:lnTo>
                <a:cubicBezTo>
                  <a:pt x="21411" y="594902"/>
                  <a:pt x="0" y="573491"/>
                  <a:pt x="0" y="547080"/>
                </a:cubicBezTo>
                <a:lnTo>
                  <a:pt x="0" y="427530"/>
                </a:lnTo>
                <a:lnTo>
                  <a:pt x="0" y="355799"/>
                </a:lnTo>
                <a:lnTo>
                  <a:pt x="0" y="355799"/>
                </a:lnTo>
                <a:lnTo>
                  <a:pt x="0" y="355800"/>
                </a:lnTo>
                <a:close/>
              </a:path>
            </a:pathLst>
          </a:cu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lnSpc>
                <a:spcPct val="300000"/>
              </a:lnSpc>
            </a:pPr>
            <a:r>
              <a:rPr lang="en-US" altLang="ko-KR" sz="1400">
                <a:latin typeface="Arial" panose="020B0604020202020204" pitchFamily="34" charset="0"/>
                <a:cs typeface="Arial" panose="020B0604020202020204" pitchFamily="34" charset="0"/>
              </a:rPr>
              <a:t>Resistance drift error</a:t>
            </a:r>
          </a:p>
        </p:txBody>
      </p:sp>
      <p:sp>
        <p:nvSpPr>
          <p:cNvPr id="11" name="내용 개체 틀 1">
            <a:extLst>
              <a:ext uri="{FF2B5EF4-FFF2-40B4-BE49-F238E27FC236}">
                <a16:creationId xmlns:a16="http://schemas.microsoft.com/office/drawing/2014/main" id="{8FC7FE06-6284-2C64-008A-8B041D69C731}"/>
              </a:ext>
            </a:extLst>
          </p:cNvPr>
          <p:cNvSpPr txBox="1">
            <a:spLocks/>
          </p:cNvSpPr>
          <p:nvPr/>
        </p:nvSpPr>
        <p:spPr>
          <a:xfrm>
            <a:off x="4846628" y="1016813"/>
            <a:ext cx="4032583" cy="3750450"/>
          </a:xfrm>
          <a:prstGeom prst="rect">
            <a:avLst/>
          </a:prstGeom>
        </p:spPr>
        <p:txBody>
          <a:bodyPr wrap="square">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9pPr>
          </a:lstStyle>
          <a:p>
            <a:pPr marL="342900" indent="-342900">
              <a:lnSpc>
                <a:spcPct val="110000"/>
              </a:lnSpc>
              <a:buFont typeface="+mj-ea"/>
              <a:buAutoNum type="circleNumDbPlain" startAt="2"/>
            </a:pPr>
            <a:r>
              <a:rPr lang="en-US" altLang="ko-KR" sz="1800" dirty="0"/>
              <a:t>Unlimited Magnitude Errors</a:t>
            </a:r>
          </a:p>
          <a:p>
            <a:pPr lvl="1">
              <a:lnSpc>
                <a:spcPct val="100000"/>
              </a:lnSpc>
              <a:buFont typeface="Wingdings" panose="05000000000000000000" pitchFamily="2" charset="2"/>
              <a:buChar char="§"/>
            </a:pPr>
            <a:r>
              <a:rPr lang="en-US" altLang="ko-KR" sz="1600" dirty="0"/>
              <a:t>Cell wear-out </a:t>
            </a:r>
            <a:r>
              <a:rPr lang="en-US" altLang="ko-KR" sz="1600" b="0" dirty="0"/>
              <a:t>is the deterioration of a memory cell's ability to switch states due to repeated use.</a:t>
            </a:r>
          </a:p>
          <a:p>
            <a:pPr marL="342900" lvl="1" indent="0">
              <a:lnSpc>
                <a:spcPct val="100000"/>
              </a:lnSpc>
              <a:buFont typeface="Arial" panose="020B0604020202020204" pitchFamily="34" charset="0"/>
              <a:buNone/>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marL="342900" lvl="1" indent="0">
              <a:lnSpc>
                <a:spcPct val="100000"/>
              </a:lnSpc>
              <a:buFont typeface="Arial" panose="020B0604020202020204" pitchFamily="34" charset="0"/>
              <a:buNone/>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r>
              <a:rPr lang="en-US" altLang="ko-KR" sz="1600" b="0" dirty="0"/>
              <a:t>When a cell wears out, its resistance transitions to the maximum level and lose its ability to store data.</a:t>
            </a:r>
          </a:p>
        </p:txBody>
      </p:sp>
      <p:grpSp>
        <p:nvGrpSpPr>
          <p:cNvPr id="12" name="그룹 11">
            <a:extLst>
              <a:ext uri="{FF2B5EF4-FFF2-40B4-BE49-F238E27FC236}">
                <a16:creationId xmlns:a16="http://schemas.microsoft.com/office/drawing/2014/main" id="{DE8EEFEB-8938-855D-2B1A-5892182C0C6B}"/>
              </a:ext>
            </a:extLst>
          </p:cNvPr>
          <p:cNvGrpSpPr/>
          <p:nvPr/>
        </p:nvGrpSpPr>
        <p:grpSpPr>
          <a:xfrm>
            <a:off x="5317878" y="2340008"/>
            <a:ext cx="3663708" cy="1494940"/>
            <a:chOff x="5317878" y="2340008"/>
            <a:chExt cx="3663708" cy="1494940"/>
          </a:xfrm>
        </p:grpSpPr>
        <p:sp>
          <p:nvSpPr>
            <p:cNvPr id="13" name="직사각형 12">
              <a:extLst>
                <a:ext uri="{FF2B5EF4-FFF2-40B4-BE49-F238E27FC236}">
                  <a16:creationId xmlns:a16="http://schemas.microsoft.com/office/drawing/2014/main" id="{C798F8C7-136F-4013-635C-9F52BCA97C84}"/>
                </a:ext>
              </a:extLst>
            </p:cNvPr>
            <p:cNvSpPr/>
            <p:nvPr/>
          </p:nvSpPr>
          <p:spPr>
            <a:xfrm>
              <a:off x="6098374" y="2340008"/>
              <a:ext cx="1194223" cy="273844"/>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100" dirty="0">
                  <a:solidFill>
                    <a:schemeClr val="tx1"/>
                  </a:solidFill>
                  <a:latin typeface="Arial" panose="020B0604020202020204" pitchFamily="34" charset="0"/>
                  <a:cs typeface="Arial" panose="020B0604020202020204" pitchFamily="34" charset="0"/>
                </a:rPr>
                <a:t>Top electrode</a:t>
              </a:r>
              <a:endParaRPr lang="ko-KR" altLang="en-US" sz="1100" dirty="0">
                <a:solidFill>
                  <a:schemeClr val="tx1"/>
                </a:solidFill>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DEEC8D23-E887-60FF-173C-ED9542E8846B}"/>
                </a:ext>
              </a:extLst>
            </p:cNvPr>
            <p:cNvSpPr/>
            <p:nvPr/>
          </p:nvSpPr>
          <p:spPr>
            <a:xfrm>
              <a:off x="6098374" y="3561104"/>
              <a:ext cx="1194223" cy="273844"/>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100">
                  <a:solidFill>
                    <a:schemeClr val="tx1"/>
                  </a:solidFill>
                  <a:latin typeface="Arial" panose="020B0604020202020204" pitchFamily="34" charset="0"/>
                  <a:cs typeface="Arial" panose="020B0604020202020204" pitchFamily="34" charset="0"/>
                </a:rPr>
                <a:t>Bottom electrode</a:t>
              </a:r>
              <a:endParaRPr lang="ko-KR" altLang="en-US" sz="1100">
                <a:solidFill>
                  <a:schemeClr val="tx1"/>
                </a:solidFill>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D1E5256B-7B04-8D8B-ADE0-1507FDE14329}"/>
                </a:ext>
              </a:extLst>
            </p:cNvPr>
            <p:cNvSpPr/>
            <p:nvPr/>
          </p:nvSpPr>
          <p:spPr>
            <a:xfrm>
              <a:off x="6098374" y="2614151"/>
              <a:ext cx="1194223" cy="631394"/>
            </a:xfrm>
            <a:prstGeom prst="rect">
              <a:avLst/>
            </a:prstGeom>
            <a:pattFill prst="dkUpDiag">
              <a:fgClr>
                <a:schemeClr val="accent2">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타원 15">
              <a:extLst>
                <a:ext uri="{FF2B5EF4-FFF2-40B4-BE49-F238E27FC236}">
                  <a16:creationId xmlns:a16="http://schemas.microsoft.com/office/drawing/2014/main" id="{AFD3500F-10CD-2C77-1613-179CE5BCDBC5}"/>
                </a:ext>
              </a:extLst>
            </p:cNvPr>
            <p:cNvSpPr/>
            <p:nvPr/>
          </p:nvSpPr>
          <p:spPr>
            <a:xfrm>
              <a:off x="6394798" y="2724059"/>
              <a:ext cx="608975" cy="726068"/>
            </a:xfrm>
            <a:prstGeom prst="ellipse">
              <a:avLst/>
            </a:prstGeom>
            <a:pattFill prst="trellis">
              <a:fgClr>
                <a:schemeClr val="accent2"/>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6601F8CD-8E51-D308-52A5-65CEAC70AB55}"/>
                </a:ext>
              </a:extLst>
            </p:cNvPr>
            <p:cNvSpPr/>
            <p:nvPr/>
          </p:nvSpPr>
          <p:spPr>
            <a:xfrm>
              <a:off x="6098374" y="3087540"/>
              <a:ext cx="1194223" cy="473389"/>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CC380F19-EF29-EBEC-F75A-9634D534653B}"/>
                </a:ext>
              </a:extLst>
            </p:cNvPr>
            <p:cNvSpPr/>
            <p:nvPr/>
          </p:nvSpPr>
          <p:spPr>
            <a:xfrm rot="5400000">
              <a:off x="6458111" y="3210098"/>
              <a:ext cx="473089" cy="227377"/>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16B6B11-01ED-3165-CD51-DB802E234076}"/>
                </a:ext>
              </a:extLst>
            </p:cNvPr>
            <p:cNvSpPr txBox="1"/>
            <p:nvPr/>
          </p:nvSpPr>
          <p:spPr>
            <a:xfrm>
              <a:off x="7399887" y="2904699"/>
              <a:ext cx="1540806" cy="261610"/>
            </a:xfrm>
            <a:prstGeom prst="rect">
              <a:avLst/>
            </a:prstGeom>
            <a:noFill/>
          </p:spPr>
          <p:txBody>
            <a:bodyPr wrap="none" rtlCol="0">
              <a:spAutoFit/>
            </a:bodyPr>
            <a:lstStyle/>
            <a:p>
              <a:r>
                <a:rPr lang="en-US" altLang="ko-KR" sz="1050">
                  <a:latin typeface="Arial" panose="020B0604020202020204" pitchFamily="34" charset="0"/>
                  <a:cs typeface="Arial" panose="020B0604020202020204" pitchFamily="34" charset="0"/>
                </a:rPr>
                <a:t>Programmable region</a:t>
              </a:r>
              <a:endParaRPr lang="ko-KR" altLang="en-US" sz="1050">
                <a:latin typeface="Arial" panose="020B0604020202020204" pitchFamily="34" charset="0"/>
                <a:cs typeface="Arial" panose="020B0604020202020204" pitchFamily="34" charset="0"/>
              </a:endParaRPr>
            </a:p>
          </p:txBody>
        </p:sp>
        <p:cxnSp>
          <p:nvCxnSpPr>
            <p:cNvPr id="20" name="직선 연결선 19">
              <a:extLst>
                <a:ext uri="{FF2B5EF4-FFF2-40B4-BE49-F238E27FC236}">
                  <a16:creationId xmlns:a16="http://schemas.microsoft.com/office/drawing/2014/main" id="{CB1AF0EF-15FD-E369-0B80-8D6DFB1C131C}"/>
                </a:ext>
              </a:extLst>
            </p:cNvPr>
            <p:cNvCxnSpPr>
              <a:cxnSpLocks/>
              <a:stCxn id="19" idx="1"/>
            </p:cNvCxnSpPr>
            <p:nvPr/>
          </p:nvCxnSpPr>
          <p:spPr>
            <a:xfrm flipH="1" flipV="1">
              <a:off x="6685716" y="2963175"/>
              <a:ext cx="714171" cy="7232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6DEA23-2544-59DB-4CEA-9DB58E1AC509}"/>
                </a:ext>
              </a:extLst>
            </p:cNvPr>
            <p:cNvSpPr txBox="1"/>
            <p:nvPr/>
          </p:nvSpPr>
          <p:spPr>
            <a:xfrm>
              <a:off x="5317878" y="3374740"/>
              <a:ext cx="607859" cy="261610"/>
            </a:xfrm>
            <a:prstGeom prst="rect">
              <a:avLst/>
            </a:prstGeom>
            <a:noFill/>
          </p:spPr>
          <p:txBody>
            <a:bodyPr wrap="none" rtlCol="0">
              <a:spAutoFit/>
            </a:bodyPr>
            <a:lstStyle/>
            <a:p>
              <a:pPr algn="r"/>
              <a:r>
                <a:rPr lang="en-US" altLang="ko-KR" sz="1050">
                  <a:latin typeface="Arial" panose="020B0604020202020204" pitchFamily="34" charset="0"/>
                  <a:cs typeface="Arial" panose="020B0604020202020204" pitchFamily="34" charset="0"/>
                </a:rPr>
                <a:t>Heater</a:t>
              </a:r>
              <a:endParaRPr lang="ko-KR" altLang="en-US" sz="1050">
                <a:latin typeface="Arial" panose="020B0604020202020204" pitchFamily="34" charset="0"/>
                <a:cs typeface="Arial" panose="020B0604020202020204" pitchFamily="34" charset="0"/>
              </a:endParaRPr>
            </a:p>
          </p:txBody>
        </p:sp>
        <p:cxnSp>
          <p:nvCxnSpPr>
            <p:cNvPr id="26" name="직선 연결선 25">
              <a:extLst>
                <a:ext uri="{FF2B5EF4-FFF2-40B4-BE49-F238E27FC236}">
                  <a16:creationId xmlns:a16="http://schemas.microsoft.com/office/drawing/2014/main" id="{76309865-FEEA-F413-73B3-846078DE950C}"/>
                </a:ext>
              </a:extLst>
            </p:cNvPr>
            <p:cNvCxnSpPr>
              <a:cxnSpLocks/>
              <a:stCxn id="25" idx="3"/>
            </p:cNvCxnSpPr>
            <p:nvPr/>
          </p:nvCxnSpPr>
          <p:spPr>
            <a:xfrm flipV="1">
              <a:off x="5925737" y="3450099"/>
              <a:ext cx="752466" cy="5544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407D4F5-0709-37F7-F185-929415D80874}"/>
                </a:ext>
              </a:extLst>
            </p:cNvPr>
            <p:cNvSpPr txBox="1"/>
            <p:nvPr/>
          </p:nvSpPr>
          <p:spPr>
            <a:xfrm>
              <a:off x="7399888" y="2509938"/>
              <a:ext cx="1581698" cy="261610"/>
            </a:xfrm>
            <a:prstGeom prst="rect">
              <a:avLst/>
            </a:prstGeom>
            <a:noFill/>
          </p:spPr>
          <p:txBody>
            <a:bodyPr wrap="square" rtlCol="0">
              <a:spAutoFit/>
            </a:bodyPr>
            <a:lstStyle/>
            <a:p>
              <a:r>
                <a:rPr lang="en-US" altLang="ko-KR" sz="1050">
                  <a:latin typeface="Arial" panose="020B0604020202020204" pitchFamily="34" charset="0"/>
                  <a:cs typeface="Arial" panose="020B0604020202020204" pitchFamily="34" charset="0"/>
                </a:rPr>
                <a:t>Phase change material</a:t>
              </a:r>
              <a:endParaRPr lang="ko-KR" altLang="en-US" sz="1050">
                <a:latin typeface="Arial" panose="020B0604020202020204" pitchFamily="34" charset="0"/>
                <a:cs typeface="Arial" panose="020B0604020202020204" pitchFamily="34" charset="0"/>
              </a:endParaRPr>
            </a:p>
          </p:txBody>
        </p:sp>
        <p:cxnSp>
          <p:nvCxnSpPr>
            <p:cNvPr id="28" name="직선 연결선 27">
              <a:extLst>
                <a:ext uri="{FF2B5EF4-FFF2-40B4-BE49-F238E27FC236}">
                  <a16:creationId xmlns:a16="http://schemas.microsoft.com/office/drawing/2014/main" id="{4B0C3DF0-87E6-CB3F-A090-4BB76F6F8B07}"/>
                </a:ext>
              </a:extLst>
            </p:cNvPr>
            <p:cNvCxnSpPr>
              <a:cxnSpLocks/>
              <a:stCxn id="27" idx="1"/>
            </p:cNvCxnSpPr>
            <p:nvPr/>
          </p:nvCxnSpPr>
          <p:spPr>
            <a:xfrm flipH="1">
              <a:off x="7014524" y="2640743"/>
              <a:ext cx="385364" cy="1905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9A3739C-1E88-84AB-AF93-1740B8598A11}"/>
                </a:ext>
              </a:extLst>
            </p:cNvPr>
            <p:cNvSpPr txBox="1"/>
            <p:nvPr/>
          </p:nvSpPr>
          <p:spPr>
            <a:xfrm>
              <a:off x="7399887" y="3250976"/>
              <a:ext cx="1540806" cy="261610"/>
            </a:xfrm>
            <a:prstGeom prst="rect">
              <a:avLst/>
            </a:prstGeom>
            <a:noFill/>
          </p:spPr>
          <p:txBody>
            <a:bodyPr wrap="square" rtlCol="0">
              <a:spAutoFit/>
            </a:bodyPr>
            <a:lstStyle/>
            <a:p>
              <a:r>
                <a:rPr lang="en-US" altLang="ko-KR" sz="1050">
                  <a:latin typeface="Arial" panose="020B0604020202020204" pitchFamily="34" charset="0"/>
                  <a:cs typeface="Arial" panose="020B0604020202020204" pitchFamily="34" charset="0"/>
                </a:rPr>
                <a:t>Insulator</a:t>
              </a:r>
            </a:p>
          </p:txBody>
        </p:sp>
        <p:cxnSp>
          <p:nvCxnSpPr>
            <p:cNvPr id="31" name="직선 연결선 30">
              <a:extLst>
                <a:ext uri="{FF2B5EF4-FFF2-40B4-BE49-F238E27FC236}">
                  <a16:creationId xmlns:a16="http://schemas.microsoft.com/office/drawing/2014/main" id="{E3585354-1F12-588E-F08B-7EC697FEB86C}"/>
                </a:ext>
              </a:extLst>
            </p:cNvPr>
            <p:cNvCxnSpPr>
              <a:cxnSpLocks/>
              <a:stCxn id="29" idx="1"/>
            </p:cNvCxnSpPr>
            <p:nvPr/>
          </p:nvCxnSpPr>
          <p:spPr>
            <a:xfrm flipH="1" flipV="1">
              <a:off x="6948640" y="3310473"/>
              <a:ext cx="451247" cy="713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그룹 36">
            <a:extLst>
              <a:ext uri="{FF2B5EF4-FFF2-40B4-BE49-F238E27FC236}">
                <a16:creationId xmlns:a16="http://schemas.microsoft.com/office/drawing/2014/main" id="{7D9A7906-04F2-0D53-66B6-B9B0762EC94F}"/>
              </a:ext>
            </a:extLst>
          </p:cNvPr>
          <p:cNvGrpSpPr/>
          <p:nvPr/>
        </p:nvGrpSpPr>
        <p:grpSpPr>
          <a:xfrm>
            <a:off x="4485077" y="2901520"/>
            <a:ext cx="2323267" cy="522308"/>
            <a:chOff x="4485077" y="2901520"/>
            <a:chExt cx="2323267" cy="522308"/>
          </a:xfrm>
        </p:grpSpPr>
        <p:sp>
          <p:nvSpPr>
            <p:cNvPr id="32" name="평행 사변형 31">
              <a:extLst>
                <a:ext uri="{FF2B5EF4-FFF2-40B4-BE49-F238E27FC236}">
                  <a16:creationId xmlns:a16="http://schemas.microsoft.com/office/drawing/2014/main" id="{DC607996-B87D-D81E-625F-82581CC6D7A4}"/>
                </a:ext>
              </a:extLst>
            </p:cNvPr>
            <p:cNvSpPr/>
            <p:nvPr/>
          </p:nvSpPr>
          <p:spPr>
            <a:xfrm rot="5400000">
              <a:off x="6605154" y="3220638"/>
              <a:ext cx="179001" cy="227379"/>
            </a:xfrm>
            <a:prstGeom prst="parallelogram">
              <a:avLst>
                <a:gd name="adj" fmla="val 39633"/>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a:extLst>
                <a:ext uri="{FF2B5EF4-FFF2-40B4-BE49-F238E27FC236}">
                  <a16:creationId xmlns:a16="http://schemas.microsoft.com/office/drawing/2014/main" id="{2C8B5A85-9A50-CB22-A419-3416880E0001}"/>
                </a:ext>
              </a:extLst>
            </p:cNvPr>
            <p:cNvSpPr txBox="1"/>
            <p:nvPr/>
          </p:nvSpPr>
          <p:spPr>
            <a:xfrm>
              <a:off x="4485077" y="2901520"/>
              <a:ext cx="1438275" cy="430887"/>
            </a:xfrm>
            <a:prstGeom prst="rect">
              <a:avLst/>
            </a:prstGeom>
            <a:noFill/>
          </p:spPr>
          <p:txBody>
            <a:bodyPr wrap="square" rtlCol="0">
              <a:spAutoFit/>
            </a:bodyPr>
            <a:lstStyle/>
            <a:p>
              <a:pPr algn="r"/>
              <a:r>
                <a:rPr lang="en-US" altLang="ko-KR" sz="1050">
                  <a:solidFill>
                    <a:srgbClr val="FF0000"/>
                  </a:solidFill>
                  <a:latin typeface="Arial" panose="020B0604020202020204" pitchFamily="34" charset="0"/>
                  <a:cs typeface="Arial" panose="020B0604020202020204" pitchFamily="34" charset="0"/>
                </a:rPr>
                <a:t>Detachment of heating element</a:t>
              </a:r>
              <a:r>
                <a:rPr lang="ko-KR" altLang="en-US" sz="1050">
                  <a:solidFill>
                    <a:srgbClr val="FF0000"/>
                  </a:solidFill>
                  <a:latin typeface="Arial" panose="020B0604020202020204" pitchFamily="34" charset="0"/>
                  <a:cs typeface="Arial" panose="020B0604020202020204" pitchFamily="34" charset="0"/>
                </a:rPr>
                <a:t> </a:t>
              </a:r>
            </a:p>
          </p:txBody>
        </p:sp>
        <p:cxnSp>
          <p:nvCxnSpPr>
            <p:cNvPr id="36" name="직선 연결선 35">
              <a:extLst>
                <a:ext uri="{FF2B5EF4-FFF2-40B4-BE49-F238E27FC236}">
                  <a16:creationId xmlns:a16="http://schemas.microsoft.com/office/drawing/2014/main" id="{FE8A09BA-2868-975E-5F6C-B089D68A1B9C}"/>
                </a:ext>
              </a:extLst>
            </p:cNvPr>
            <p:cNvCxnSpPr>
              <a:cxnSpLocks/>
              <a:stCxn id="35" idx="3"/>
              <a:endCxn id="32" idx="3"/>
            </p:cNvCxnSpPr>
            <p:nvPr/>
          </p:nvCxnSpPr>
          <p:spPr>
            <a:xfrm>
              <a:off x="5923352" y="3116964"/>
              <a:ext cx="657613" cy="18189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71880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p:bldAsOne/>
      </p:bldGraphic>
      <p:bldP spid="39"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a:extLst>
              <a:ext uri="{FF2B5EF4-FFF2-40B4-BE49-F238E27FC236}">
                <a16:creationId xmlns:a16="http://schemas.microsoft.com/office/drawing/2014/main" id="{C04FBBBD-CAF9-022D-B761-F5307B4DA25C}"/>
              </a:ext>
            </a:extLst>
          </p:cNvPr>
          <p:cNvGraphicFramePr>
            <a:graphicFrameLocks noGrp="1"/>
          </p:cNvGraphicFramePr>
          <p:nvPr>
            <p:extLst>
              <p:ext uri="{D42A27DB-BD31-4B8C-83A1-F6EECF244321}">
                <p14:modId xmlns:p14="http://schemas.microsoft.com/office/powerpoint/2010/main" val="2318309013"/>
              </p:ext>
            </p:extLst>
          </p:nvPr>
        </p:nvGraphicFramePr>
        <p:xfrm>
          <a:off x="5463231" y="2712883"/>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The Impact of Errors on MLC Memory</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8</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F67E1EA5-901F-443A-AAEA-A9A406E58E0E}" type="datetime4">
              <a:rPr lang="en-GB" altLang="ko-KR" noProof="1" smtClean="0"/>
              <a:t>13 November 2024</a:t>
            </a:fld>
            <a:endParaRPr lang="en-US" noProof="1"/>
          </a:p>
        </p:txBody>
      </p:sp>
      <p:cxnSp>
        <p:nvCxnSpPr>
          <p:cNvPr id="23" name="직선 연결선 22">
            <a:extLst>
              <a:ext uri="{FF2B5EF4-FFF2-40B4-BE49-F238E27FC236}">
                <a16:creationId xmlns:a16="http://schemas.microsoft.com/office/drawing/2014/main" id="{E8EF3A0A-B901-1CDD-13B0-6D5C89776B07}"/>
              </a:ext>
            </a:extLst>
          </p:cNvPr>
          <p:cNvCxnSpPr>
            <a:cxnSpLocks/>
          </p:cNvCxnSpPr>
          <p:nvPr/>
        </p:nvCxnSpPr>
        <p:spPr>
          <a:xfrm>
            <a:off x="4572000" y="1108578"/>
            <a:ext cx="0" cy="3658685"/>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내용 개체 틀 1">
            <a:extLst>
              <a:ext uri="{FF2B5EF4-FFF2-40B4-BE49-F238E27FC236}">
                <a16:creationId xmlns:a16="http://schemas.microsoft.com/office/drawing/2014/main" id="{90552A37-F57E-18CA-1EA0-A08FFA3227C7}"/>
              </a:ext>
            </a:extLst>
          </p:cNvPr>
          <p:cNvSpPr>
            <a:spLocks noGrp="1"/>
          </p:cNvSpPr>
          <p:nvPr>
            <p:ph idx="1"/>
          </p:nvPr>
        </p:nvSpPr>
        <p:spPr>
          <a:xfrm>
            <a:off x="336499" y="1016813"/>
            <a:ext cx="3940552" cy="3615910"/>
          </a:xfrm>
        </p:spPr>
        <p:txBody>
          <a:bodyPr>
            <a:normAutofit/>
          </a:bodyPr>
          <a:lstStyle/>
          <a:p>
            <a:pPr marL="342900" indent="-342900">
              <a:lnSpc>
                <a:spcPct val="100000"/>
              </a:lnSpc>
              <a:buFont typeface="+mj-ea"/>
              <a:buAutoNum type="circleNumDbPlain"/>
            </a:pPr>
            <a:r>
              <a:rPr lang="en-US" altLang="ko-KR" sz="1800"/>
              <a:t>Reliability</a:t>
            </a:r>
          </a:p>
          <a:p>
            <a:pPr lvl="1">
              <a:lnSpc>
                <a:spcPct val="100000"/>
              </a:lnSpc>
              <a:buFont typeface="Wingdings" panose="05000000000000000000" pitchFamily="2" charset="2"/>
              <a:buChar char="§"/>
            </a:pPr>
            <a:r>
              <a:rPr lang="en-US" altLang="ko-KR" sz="1600" b="0"/>
              <a:t>Drifts in a cell’s resistance can compromise data integrity over time.</a:t>
            </a:r>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endParaRPr lang="en-US" altLang="ko-KR" sz="1600" b="0"/>
          </a:p>
          <a:p>
            <a:pPr lvl="1">
              <a:lnSpc>
                <a:spcPct val="100000"/>
              </a:lnSpc>
              <a:buFont typeface="Wingdings" panose="05000000000000000000" pitchFamily="2" charset="2"/>
              <a:buChar char="§"/>
            </a:pPr>
            <a:r>
              <a:rPr lang="en-US" altLang="ko-KR" sz="1600" b="0"/>
              <a:t>This issue can be exacerbated in Multi-Level Cell (MLC) memory, where the resistance ranges for each level are closer together.</a:t>
            </a:r>
          </a:p>
        </p:txBody>
      </p:sp>
      <p:sp>
        <p:nvSpPr>
          <p:cNvPr id="30" name="내용 개체 틀 1">
            <a:extLst>
              <a:ext uri="{FF2B5EF4-FFF2-40B4-BE49-F238E27FC236}">
                <a16:creationId xmlns:a16="http://schemas.microsoft.com/office/drawing/2014/main" id="{25CC557B-79F5-6DAB-4549-67267EA9AACA}"/>
              </a:ext>
            </a:extLst>
          </p:cNvPr>
          <p:cNvSpPr txBox="1">
            <a:spLocks/>
          </p:cNvSpPr>
          <p:nvPr/>
        </p:nvSpPr>
        <p:spPr>
          <a:xfrm>
            <a:off x="4846628" y="1016813"/>
            <a:ext cx="4032583" cy="3750450"/>
          </a:xfrm>
          <a:prstGeom prst="rect">
            <a:avLst/>
          </a:prstGeom>
        </p:spPr>
        <p:txBody>
          <a:bodyPr wrap="square">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9pPr>
          </a:lstStyle>
          <a:p>
            <a:pPr marL="342900" indent="-342900">
              <a:lnSpc>
                <a:spcPct val="100000"/>
              </a:lnSpc>
              <a:buFont typeface="+mj-ea"/>
              <a:buAutoNum type="circleNumDbPlain" startAt="2"/>
            </a:pPr>
            <a:r>
              <a:rPr lang="en-US" altLang="ko-KR" sz="1800" dirty="0"/>
              <a:t>Endurance</a:t>
            </a:r>
          </a:p>
          <a:p>
            <a:pPr lvl="1">
              <a:lnSpc>
                <a:spcPct val="100000"/>
              </a:lnSpc>
              <a:buFont typeface="Wingdings" panose="05000000000000000000" pitchFamily="2" charset="2"/>
              <a:buChar char="§"/>
            </a:pPr>
            <a:r>
              <a:rPr lang="en-US" altLang="ko-KR" sz="1600" b="0" dirty="0"/>
              <a:t>Over time, the repeated phase transitions can lead to wear-out of memory cells.</a:t>
            </a:r>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lvl="1">
              <a:lnSpc>
                <a:spcPct val="100000"/>
              </a:lnSpc>
              <a:buFont typeface="Wingdings" panose="05000000000000000000" pitchFamily="2" charset="2"/>
              <a:buChar char="§"/>
            </a:pPr>
            <a:endParaRPr lang="en-US" altLang="ko-KR" sz="1600" b="0" dirty="0"/>
          </a:p>
          <a:p>
            <a:pPr marL="342900" lvl="1" indent="0">
              <a:lnSpc>
                <a:spcPct val="100000"/>
              </a:lnSpc>
              <a:buNone/>
            </a:pPr>
            <a:endParaRPr lang="en-US" altLang="ko-KR" sz="1600" b="0" dirty="0"/>
          </a:p>
          <a:p>
            <a:pPr lvl="1">
              <a:lnSpc>
                <a:spcPct val="100000"/>
              </a:lnSpc>
              <a:buFont typeface="Wingdings" panose="05000000000000000000" pitchFamily="2" charset="2"/>
              <a:buChar char="§"/>
            </a:pPr>
            <a:r>
              <a:rPr lang="en-US" altLang="ko-KR" sz="1600" b="0" dirty="0"/>
              <a:t>According to IRDS, PCM (SLC) can endure only 10</a:t>
            </a:r>
            <a:r>
              <a:rPr lang="en-US" altLang="ko-KR" sz="1600" b="0" baseline="30000" dirty="0"/>
              <a:t>9 </a:t>
            </a:r>
            <a:r>
              <a:rPr lang="en-US" altLang="ko-KR" sz="1600" b="0" dirty="0"/>
              <a:t>write cycles even in 2034.</a:t>
            </a:r>
          </a:p>
        </p:txBody>
      </p:sp>
      <p:graphicFrame>
        <p:nvGraphicFramePr>
          <p:cNvPr id="33" name="표 32">
            <a:extLst>
              <a:ext uri="{FF2B5EF4-FFF2-40B4-BE49-F238E27FC236}">
                <a16:creationId xmlns:a16="http://schemas.microsoft.com/office/drawing/2014/main" id="{9BD9543E-9CBB-BD4D-A183-8C143D7D6EB9}"/>
              </a:ext>
            </a:extLst>
          </p:cNvPr>
          <p:cNvGraphicFramePr>
            <a:graphicFrameLocks noGrp="1"/>
          </p:cNvGraphicFramePr>
          <p:nvPr>
            <p:extLst>
              <p:ext uri="{D42A27DB-BD31-4B8C-83A1-F6EECF244321}">
                <p14:modId xmlns:p14="http://schemas.microsoft.com/office/powerpoint/2010/main" val="2890272370"/>
              </p:ext>
            </p:extLst>
          </p:nvPr>
        </p:nvGraphicFramePr>
        <p:xfrm>
          <a:off x="5463231" y="2480237"/>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graphicFrame>
        <p:nvGraphicFramePr>
          <p:cNvPr id="34" name="표 33">
            <a:extLst>
              <a:ext uri="{FF2B5EF4-FFF2-40B4-BE49-F238E27FC236}">
                <a16:creationId xmlns:a16="http://schemas.microsoft.com/office/drawing/2014/main" id="{127DA14B-97EC-147F-EDC4-DB89BF2C792B}"/>
              </a:ext>
            </a:extLst>
          </p:cNvPr>
          <p:cNvGraphicFramePr>
            <a:graphicFrameLocks noGrp="1"/>
          </p:cNvGraphicFramePr>
          <p:nvPr>
            <p:extLst>
              <p:ext uri="{D42A27DB-BD31-4B8C-83A1-F6EECF244321}">
                <p14:modId xmlns:p14="http://schemas.microsoft.com/office/powerpoint/2010/main" val="863478345"/>
              </p:ext>
            </p:extLst>
          </p:nvPr>
        </p:nvGraphicFramePr>
        <p:xfrm>
          <a:off x="5463231" y="2712883"/>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graphicFrame>
        <p:nvGraphicFramePr>
          <p:cNvPr id="35" name="표 34">
            <a:extLst>
              <a:ext uri="{FF2B5EF4-FFF2-40B4-BE49-F238E27FC236}">
                <a16:creationId xmlns:a16="http://schemas.microsoft.com/office/drawing/2014/main" id="{8CF36735-03B0-241D-DD2E-1A433B72BD76}"/>
              </a:ext>
            </a:extLst>
          </p:cNvPr>
          <p:cNvGraphicFramePr>
            <a:graphicFrameLocks noGrp="1"/>
          </p:cNvGraphicFramePr>
          <p:nvPr>
            <p:extLst>
              <p:ext uri="{D42A27DB-BD31-4B8C-83A1-F6EECF244321}">
                <p14:modId xmlns:p14="http://schemas.microsoft.com/office/powerpoint/2010/main" val="2262000899"/>
              </p:ext>
            </p:extLst>
          </p:nvPr>
        </p:nvGraphicFramePr>
        <p:xfrm>
          <a:off x="5463231" y="2945529"/>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graphicFrame>
        <p:nvGraphicFramePr>
          <p:cNvPr id="36" name="표 35">
            <a:extLst>
              <a:ext uri="{FF2B5EF4-FFF2-40B4-BE49-F238E27FC236}">
                <a16:creationId xmlns:a16="http://schemas.microsoft.com/office/drawing/2014/main" id="{858A43C0-930B-C62E-0BAD-52FC6F4D12E3}"/>
              </a:ext>
            </a:extLst>
          </p:cNvPr>
          <p:cNvGraphicFramePr>
            <a:graphicFrameLocks noGrp="1"/>
          </p:cNvGraphicFramePr>
          <p:nvPr>
            <p:extLst>
              <p:ext uri="{D42A27DB-BD31-4B8C-83A1-F6EECF244321}">
                <p14:modId xmlns:p14="http://schemas.microsoft.com/office/powerpoint/2010/main" val="2194638202"/>
              </p:ext>
            </p:extLst>
          </p:nvPr>
        </p:nvGraphicFramePr>
        <p:xfrm>
          <a:off x="5463231" y="3178175"/>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37" name="TextBox 36">
            <a:extLst>
              <a:ext uri="{FF2B5EF4-FFF2-40B4-BE49-F238E27FC236}">
                <a16:creationId xmlns:a16="http://schemas.microsoft.com/office/drawing/2014/main" id="{E9C5CFD1-8385-6E17-DD39-BEDC3EA3B0FA}"/>
              </a:ext>
            </a:extLst>
          </p:cNvPr>
          <p:cNvSpPr txBox="1"/>
          <p:nvPr/>
        </p:nvSpPr>
        <p:spPr>
          <a:xfrm>
            <a:off x="7165241" y="2807029"/>
            <a:ext cx="1387487" cy="276999"/>
          </a:xfrm>
          <a:prstGeom prst="rect">
            <a:avLst/>
          </a:prstGeom>
          <a:noFill/>
        </p:spPr>
        <p:txBody>
          <a:bodyPr wrap="square" rtlCol="0">
            <a:spAutoFit/>
          </a:bodyPr>
          <a:lstStyle/>
          <a:p>
            <a:r>
              <a:rPr lang="en-US" altLang="ko-KR" sz="1200" b="1">
                <a:latin typeface="Arial" panose="020B0604020202020204" pitchFamily="34" charset="0"/>
                <a:cs typeface="Arial" panose="020B0604020202020204" pitchFamily="34" charset="0"/>
              </a:rPr>
              <a:t>Memory array</a:t>
            </a:r>
            <a:endParaRPr lang="ko-KR" altLang="en-US" sz="1200" b="1">
              <a:latin typeface="Arial" panose="020B0604020202020204" pitchFamily="34" charset="0"/>
              <a:cs typeface="Arial" panose="020B0604020202020204" pitchFamily="34" charset="0"/>
            </a:endParaRPr>
          </a:p>
        </p:txBody>
      </p:sp>
      <p:sp>
        <p:nvSpPr>
          <p:cNvPr id="38" name="말풍선: 모서리가 둥근 사각형 37">
            <a:extLst>
              <a:ext uri="{FF2B5EF4-FFF2-40B4-BE49-F238E27FC236}">
                <a16:creationId xmlns:a16="http://schemas.microsoft.com/office/drawing/2014/main" id="{5539A892-73D3-6780-A5EE-C303E568830F}"/>
              </a:ext>
            </a:extLst>
          </p:cNvPr>
          <p:cNvSpPr/>
          <p:nvPr/>
        </p:nvSpPr>
        <p:spPr>
          <a:xfrm>
            <a:off x="6959217" y="2304953"/>
            <a:ext cx="1224963" cy="286924"/>
          </a:xfrm>
          <a:prstGeom prst="wedgeRoundRectCallout">
            <a:avLst>
              <a:gd name="adj1" fmla="val -66725"/>
              <a:gd name="adj2" fmla="val 132414"/>
              <a:gd name="adj3" fmla="val 16667"/>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a:latin typeface="Arial" panose="020B0604020202020204" pitchFamily="34" charset="0"/>
                <a:cs typeface="Arial" panose="020B0604020202020204" pitchFamily="34" charset="0"/>
              </a:rPr>
              <a:t>Worn-out cell</a:t>
            </a:r>
            <a:endParaRPr lang="ko-KR" altLang="en-US" sz="1400">
              <a:latin typeface="Arial" panose="020B0604020202020204" pitchFamily="34" charset="0"/>
              <a:cs typeface="Arial" panose="020B0604020202020204" pitchFamily="34" charset="0"/>
            </a:endParaRPr>
          </a:p>
        </p:txBody>
      </p:sp>
      <p:graphicFrame>
        <p:nvGraphicFramePr>
          <p:cNvPr id="46" name="표 45">
            <a:extLst>
              <a:ext uri="{FF2B5EF4-FFF2-40B4-BE49-F238E27FC236}">
                <a16:creationId xmlns:a16="http://schemas.microsoft.com/office/drawing/2014/main" id="{7981F77A-FD0B-3365-1006-3D02F96B788E}"/>
              </a:ext>
            </a:extLst>
          </p:cNvPr>
          <p:cNvGraphicFramePr>
            <a:graphicFrameLocks noGrp="1"/>
          </p:cNvGraphicFramePr>
          <p:nvPr>
            <p:extLst>
              <p:ext uri="{D42A27DB-BD31-4B8C-83A1-F6EECF244321}">
                <p14:modId xmlns:p14="http://schemas.microsoft.com/office/powerpoint/2010/main" val="58832011"/>
              </p:ext>
            </p:extLst>
          </p:nvPr>
        </p:nvGraphicFramePr>
        <p:xfrm>
          <a:off x="643582" y="2290534"/>
          <a:ext cx="1666240" cy="465292"/>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01</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522827720"/>
                  </a:ext>
                </a:extLst>
              </a:tr>
            </a:tbl>
          </a:graphicData>
        </a:graphic>
      </p:graphicFrame>
      <p:graphicFrame>
        <p:nvGraphicFramePr>
          <p:cNvPr id="47" name="표 46">
            <a:extLst>
              <a:ext uri="{FF2B5EF4-FFF2-40B4-BE49-F238E27FC236}">
                <a16:creationId xmlns:a16="http://schemas.microsoft.com/office/drawing/2014/main" id="{43155E8B-1D2E-D910-D5ED-D319F79BD4C7}"/>
              </a:ext>
            </a:extLst>
          </p:cNvPr>
          <p:cNvGraphicFramePr>
            <a:graphicFrameLocks noGrp="1"/>
          </p:cNvGraphicFramePr>
          <p:nvPr>
            <p:extLst>
              <p:ext uri="{D42A27DB-BD31-4B8C-83A1-F6EECF244321}">
                <p14:modId xmlns:p14="http://schemas.microsoft.com/office/powerpoint/2010/main" val="610169547"/>
              </p:ext>
            </p:extLst>
          </p:nvPr>
        </p:nvGraphicFramePr>
        <p:xfrm>
          <a:off x="643582" y="2521829"/>
          <a:ext cx="1666240" cy="465292"/>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48115440"/>
                  </a:ext>
                </a:extLst>
              </a:tr>
            </a:tbl>
          </a:graphicData>
        </a:graphic>
      </p:graphicFrame>
      <p:graphicFrame>
        <p:nvGraphicFramePr>
          <p:cNvPr id="48" name="표 47">
            <a:extLst>
              <a:ext uri="{FF2B5EF4-FFF2-40B4-BE49-F238E27FC236}">
                <a16:creationId xmlns:a16="http://schemas.microsoft.com/office/drawing/2014/main" id="{FE4318E9-C6BA-84A1-4685-A3190267A215}"/>
              </a:ext>
            </a:extLst>
          </p:cNvPr>
          <p:cNvGraphicFramePr>
            <a:graphicFrameLocks noGrp="1"/>
          </p:cNvGraphicFramePr>
          <p:nvPr>
            <p:extLst>
              <p:ext uri="{D42A27DB-BD31-4B8C-83A1-F6EECF244321}">
                <p14:modId xmlns:p14="http://schemas.microsoft.com/office/powerpoint/2010/main" val="432893081"/>
              </p:ext>
            </p:extLst>
          </p:nvPr>
        </p:nvGraphicFramePr>
        <p:xfrm>
          <a:off x="643582" y="2754475"/>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dirty="0">
                          <a:solidFill>
                            <a:schemeClr val="tx1"/>
                          </a:solidFill>
                          <a:latin typeface="Arial" panose="020B0604020202020204" pitchFamily="34" charset="0"/>
                          <a:cs typeface="Arial" panose="020B0604020202020204" pitchFamily="34" charset="0"/>
                        </a:rPr>
                        <a:t>00</a:t>
                      </a:r>
                      <a:endParaRPr lang="ko-KR" altLang="en-US" sz="12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graphicFrame>
        <p:nvGraphicFramePr>
          <p:cNvPr id="49" name="표 48">
            <a:extLst>
              <a:ext uri="{FF2B5EF4-FFF2-40B4-BE49-F238E27FC236}">
                <a16:creationId xmlns:a16="http://schemas.microsoft.com/office/drawing/2014/main" id="{8D82ACD4-4C7F-E9BD-CDAF-A2F00B55C332}"/>
              </a:ext>
            </a:extLst>
          </p:cNvPr>
          <p:cNvGraphicFramePr>
            <a:graphicFrameLocks noGrp="1"/>
          </p:cNvGraphicFramePr>
          <p:nvPr>
            <p:extLst>
              <p:ext uri="{D42A27DB-BD31-4B8C-83A1-F6EECF244321}">
                <p14:modId xmlns:p14="http://schemas.microsoft.com/office/powerpoint/2010/main" val="814932451"/>
              </p:ext>
            </p:extLst>
          </p:nvPr>
        </p:nvGraphicFramePr>
        <p:xfrm>
          <a:off x="643582" y="2985770"/>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graphicFrame>
        <p:nvGraphicFramePr>
          <p:cNvPr id="50" name="표 49">
            <a:extLst>
              <a:ext uri="{FF2B5EF4-FFF2-40B4-BE49-F238E27FC236}">
                <a16:creationId xmlns:a16="http://schemas.microsoft.com/office/drawing/2014/main" id="{B350E160-4BDD-7443-8BD0-356F5907D0DD}"/>
              </a:ext>
            </a:extLst>
          </p:cNvPr>
          <p:cNvGraphicFramePr>
            <a:graphicFrameLocks noGrp="1"/>
          </p:cNvGraphicFramePr>
          <p:nvPr>
            <p:extLst>
              <p:ext uri="{D42A27DB-BD31-4B8C-83A1-F6EECF244321}">
                <p14:modId xmlns:p14="http://schemas.microsoft.com/office/powerpoint/2010/main" val="131774926"/>
              </p:ext>
            </p:extLst>
          </p:nvPr>
        </p:nvGraphicFramePr>
        <p:xfrm>
          <a:off x="2600961" y="2290534"/>
          <a:ext cx="1666240" cy="465292"/>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rgbClr val="FF0000"/>
                          </a:solidFill>
                          <a:latin typeface="Arial" panose="020B0604020202020204" pitchFamily="34" charset="0"/>
                          <a:cs typeface="Arial" panose="020B0604020202020204" pitchFamily="34" charset="0"/>
                        </a:rPr>
                        <a:t>00</a:t>
                      </a:r>
                      <a:endParaRPr lang="ko-KR" altLang="en-US" sz="1200" b="0">
                        <a:solidFill>
                          <a:srgbClr val="FF0000"/>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r h="232646">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rgbClr val="FF0000"/>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39519330"/>
                  </a:ext>
                </a:extLst>
              </a:tr>
            </a:tbl>
          </a:graphicData>
        </a:graphic>
      </p:graphicFrame>
      <p:graphicFrame>
        <p:nvGraphicFramePr>
          <p:cNvPr id="51" name="표 50">
            <a:extLst>
              <a:ext uri="{FF2B5EF4-FFF2-40B4-BE49-F238E27FC236}">
                <a16:creationId xmlns:a16="http://schemas.microsoft.com/office/drawing/2014/main" id="{BAEF4202-364A-51C5-4330-7C58DC2996EE}"/>
              </a:ext>
            </a:extLst>
          </p:cNvPr>
          <p:cNvGraphicFramePr>
            <a:graphicFrameLocks noGrp="1"/>
          </p:cNvGraphicFramePr>
          <p:nvPr>
            <p:extLst>
              <p:ext uri="{D42A27DB-BD31-4B8C-83A1-F6EECF244321}">
                <p14:modId xmlns:p14="http://schemas.microsoft.com/office/powerpoint/2010/main" val="141237341"/>
              </p:ext>
            </p:extLst>
          </p:nvPr>
        </p:nvGraphicFramePr>
        <p:xfrm>
          <a:off x="2600961" y="2521829"/>
          <a:ext cx="1666240" cy="465292"/>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r h="232646">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19502201"/>
                  </a:ext>
                </a:extLst>
              </a:tr>
            </a:tbl>
          </a:graphicData>
        </a:graphic>
      </p:graphicFrame>
      <p:graphicFrame>
        <p:nvGraphicFramePr>
          <p:cNvPr id="52" name="표 51">
            <a:extLst>
              <a:ext uri="{FF2B5EF4-FFF2-40B4-BE49-F238E27FC236}">
                <a16:creationId xmlns:a16="http://schemas.microsoft.com/office/drawing/2014/main" id="{03164A74-412C-3FE9-F463-85D2937D8EAE}"/>
              </a:ext>
            </a:extLst>
          </p:cNvPr>
          <p:cNvGraphicFramePr>
            <a:graphicFrameLocks noGrp="1"/>
          </p:cNvGraphicFramePr>
          <p:nvPr>
            <p:extLst>
              <p:ext uri="{D42A27DB-BD31-4B8C-83A1-F6EECF244321}">
                <p14:modId xmlns:p14="http://schemas.microsoft.com/office/powerpoint/2010/main" val="3158740629"/>
              </p:ext>
            </p:extLst>
          </p:nvPr>
        </p:nvGraphicFramePr>
        <p:xfrm>
          <a:off x="2600961" y="2754475"/>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graphicFrame>
        <p:nvGraphicFramePr>
          <p:cNvPr id="53" name="표 52">
            <a:extLst>
              <a:ext uri="{FF2B5EF4-FFF2-40B4-BE49-F238E27FC236}">
                <a16:creationId xmlns:a16="http://schemas.microsoft.com/office/drawing/2014/main" id="{5DF353CE-568C-5B89-C59F-676585A14057}"/>
              </a:ext>
            </a:extLst>
          </p:cNvPr>
          <p:cNvGraphicFramePr>
            <a:graphicFrameLocks noGrp="1"/>
          </p:cNvGraphicFramePr>
          <p:nvPr>
            <p:extLst>
              <p:ext uri="{D42A27DB-BD31-4B8C-83A1-F6EECF244321}">
                <p14:modId xmlns:p14="http://schemas.microsoft.com/office/powerpoint/2010/main" val="2199750933"/>
              </p:ext>
            </p:extLst>
          </p:nvPr>
        </p:nvGraphicFramePr>
        <p:xfrm>
          <a:off x="2600961" y="2985770"/>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60" name="화살표: 오른쪽 59">
            <a:extLst>
              <a:ext uri="{FF2B5EF4-FFF2-40B4-BE49-F238E27FC236}">
                <a16:creationId xmlns:a16="http://schemas.microsoft.com/office/drawing/2014/main" id="{F039F1AD-3A73-299D-B188-222E783582F0}"/>
              </a:ext>
            </a:extLst>
          </p:cNvPr>
          <p:cNvSpPr/>
          <p:nvPr/>
        </p:nvSpPr>
        <p:spPr>
          <a:xfrm>
            <a:off x="2362206" y="2684624"/>
            <a:ext cx="182562" cy="139701"/>
          </a:xfrm>
          <a:prstGeom prst="rightArrow">
            <a:avLst>
              <a:gd name="adj1" fmla="val 36364"/>
              <a:gd name="adj2" fmla="val 50000"/>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TextBox 60">
            <a:extLst>
              <a:ext uri="{FF2B5EF4-FFF2-40B4-BE49-F238E27FC236}">
                <a16:creationId xmlns:a16="http://schemas.microsoft.com/office/drawing/2014/main" id="{5274256C-2046-A9B1-E6DB-CC8565474625}"/>
              </a:ext>
            </a:extLst>
          </p:cNvPr>
          <p:cNvSpPr txBox="1"/>
          <p:nvPr/>
        </p:nvSpPr>
        <p:spPr>
          <a:xfrm>
            <a:off x="643582" y="1990008"/>
            <a:ext cx="1666240"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Memory array</a:t>
            </a:r>
            <a:endParaRPr lang="ko-KR" altLang="en-US" sz="1200" b="1">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88A376D7-1636-8514-2B51-1D49B3717EE3}"/>
              </a:ext>
            </a:extLst>
          </p:cNvPr>
          <p:cNvSpPr txBox="1"/>
          <p:nvPr/>
        </p:nvSpPr>
        <p:spPr>
          <a:xfrm>
            <a:off x="2612506" y="1993169"/>
            <a:ext cx="1666240"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Memory array</a:t>
            </a:r>
            <a:endParaRPr lang="ko-KR" altLang="en-US" sz="1200" b="1">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4733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60" grpId="0" animBg="1"/>
      <p:bldP spid="61" grpId="0"/>
      <p:bldP spid="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F8C63A46-01FE-A714-D745-BC6F47433E0A}"/>
              </a:ext>
            </a:extLst>
          </p:cNvPr>
          <p:cNvSpPr>
            <a:spLocks noGrp="1"/>
          </p:cNvSpPr>
          <p:nvPr>
            <p:ph type="title"/>
          </p:nvPr>
        </p:nvSpPr>
        <p:spPr/>
        <p:txBody>
          <a:bodyPr/>
          <a:lstStyle/>
          <a:p>
            <a:r>
              <a:rPr lang="en-US" altLang="ko-KR" b="0"/>
              <a:t>Prior Solutions for MLC Memory Errors</a:t>
            </a:r>
            <a:endParaRPr lang="ko-KR" altLang="en-US" b="0"/>
          </a:p>
        </p:txBody>
      </p:sp>
      <p:sp>
        <p:nvSpPr>
          <p:cNvPr id="4" name="바닥글 개체 틀 3">
            <a:extLst>
              <a:ext uri="{FF2B5EF4-FFF2-40B4-BE49-F238E27FC236}">
                <a16:creationId xmlns:a16="http://schemas.microsoft.com/office/drawing/2014/main" id="{E453167E-7A92-5AAD-5ED1-6302853738BB}"/>
              </a:ext>
            </a:extLst>
          </p:cNvPr>
          <p:cNvSpPr>
            <a:spLocks noGrp="1"/>
          </p:cNvSpPr>
          <p:nvPr>
            <p:ph type="ftr" sz="quarter" idx="11"/>
          </p:nvPr>
        </p:nvSpPr>
        <p:spPr/>
        <p:txBody>
          <a:bodyPr/>
          <a:lstStyle/>
          <a:p>
            <a:r>
              <a:rPr lang="en-US" altLang="ko-KR" noProof="1"/>
              <a:t>Yujin Lim / Sungkyunkwan University</a:t>
            </a:r>
          </a:p>
        </p:txBody>
      </p:sp>
      <p:sp>
        <p:nvSpPr>
          <p:cNvPr id="5" name="슬라이드 번호 개체 틀 4">
            <a:extLst>
              <a:ext uri="{FF2B5EF4-FFF2-40B4-BE49-F238E27FC236}">
                <a16:creationId xmlns:a16="http://schemas.microsoft.com/office/drawing/2014/main" id="{1ED2B452-8EEB-5073-9A47-F83868A7BC04}"/>
              </a:ext>
            </a:extLst>
          </p:cNvPr>
          <p:cNvSpPr>
            <a:spLocks noGrp="1"/>
          </p:cNvSpPr>
          <p:nvPr>
            <p:ph type="sldNum" sz="quarter" idx="12"/>
          </p:nvPr>
        </p:nvSpPr>
        <p:spPr/>
        <p:txBody>
          <a:bodyPr/>
          <a:lstStyle/>
          <a:p>
            <a:fld id="{22DECF6A-13F7-418C-BBFC-95033FFCD5F1}" type="slidenum">
              <a:rPr lang="en-US" noProof="1" smtClean="0"/>
              <a:pPr/>
              <a:t>9</a:t>
            </a:fld>
            <a:endParaRPr lang="en-US" noProof="1"/>
          </a:p>
        </p:txBody>
      </p:sp>
      <p:sp>
        <p:nvSpPr>
          <p:cNvPr id="6" name="날짜 개체 틀 5">
            <a:extLst>
              <a:ext uri="{FF2B5EF4-FFF2-40B4-BE49-F238E27FC236}">
                <a16:creationId xmlns:a16="http://schemas.microsoft.com/office/drawing/2014/main" id="{B847AFF9-35A4-BB18-B7E4-B1EA0012B3CF}"/>
              </a:ext>
            </a:extLst>
          </p:cNvPr>
          <p:cNvSpPr>
            <a:spLocks noGrp="1"/>
          </p:cNvSpPr>
          <p:nvPr>
            <p:ph type="dt" sz="half" idx="10"/>
          </p:nvPr>
        </p:nvSpPr>
        <p:spPr/>
        <p:txBody>
          <a:bodyPr/>
          <a:lstStyle/>
          <a:p>
            <a:fld id="{F67E1EA5-901F-443A-AAEA-A9A406E58E0E}" type="datetime4">
              <a:rPr lang="en-GB" altLang="ko-KR" noProof="1" smtClean="0"/>
              <a:t>13 November 2024</a:t>
            </a:fld>
            <a:endParaRPr lang="en-US" noProof="1"/>
          </a:p>
        </p:txBody>
      </p:sp>
      <p:cxnSp>
        <p:nvCxnSpPr>
          <p:cNvPr id="10" name="직선 연결선 9">
            <a:extLst>
              <a:ext uri="{FF2B5EF4-FFF2-40B4-BE49-F238E27FC236}">
                <a16:creationId xmlns:a16="http://schemas.microsoft.com/office/drawing/2014/main" id="{F32492B8-64A3-C16C-84BD-EF6A38A5BAC4}"/>
              </a:ext>
            </a:extLst>
          </p:cNvPr>
          <p:cNvCxnSpPr>
            <a:cxnSpLocks/>
          </p:cNvCxnSpPr>
          <p:nvPr/>
        </p:nvCxnSpPr>
        <p:spPr>
          <a:xfrm>
            <a:off x="4572000" y="1108578"/>
            <a:ext cx="0" cy="3658685"/>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내용 개체 틀 1">
            <a:extLst>
              <a:ext uri="{FF2B5EF4-FFF2-40B4-BE49-F238E27FC236}">
                <a16:creationId xmlns:a16="http://schemas.microsoft.com/office/drawing/2014/main" id="{FD654F59-579D-E691-5BD8-9C833F11C59F}"/>
              </a:ext>
            </a:extLst>
          </p:cNvPr>
          <p:cNvSpPr>
            <a:spLocks noGrp="1"/>
          </p:cNvSpPr>
          <p:nvPr>
            <p:ph idx="1"/>
          </p:nvPr>
        </p:nvSpPr>
        <p:spPr>
          <a:xfrm>
            <a:off x="336499" y="1016812"/>
            <a:ext cx="3940552" cy="3750451"/>
          </a:xfrm>
        </p:spPr>
        <p:txBody>
          <a:bodyPr>
            <a:normAutofit/>
          </a:bodyPr>
          <a:lstStyle/>
          <a:p>
            <a:pPr marL="342900" indent="-342900">
              <a:lnSpc>
                <a:spcPct val="100000"/>
              </a:lnSpc>
              <a:buFont typeface="+mj-ea"/>
              <a:buAutoNum type="circleNumDbPlain"/>
            </a:pPr>
            <a:r>
              <a:rPr lang="en-US" altLang="ko-KR" sz="1800" dirty="0"/>
              <a:t>Error Correction Codes (ECC)</a:t>
            </a:r>
          </a:p>
          <a:p>
            <a:pPr marL="342900" lvl="1" indent="0">
              <a:lnSpc>
                <a:spcPct val="300000"/>
              </a:lnSpc>
              <a:buNone/>
            </a:pPr>
            <a:endParaRPr lang="en-US" altLang="ko-KR" sz="1600" b="0" dirty="0"/>
          </a:p>
          <a:p>
            <a:pPr lvl="1">
              <a:lnSpc>
                <a:spcPct val="100000"/>
              </a:lnSpc>
              <a:buFont typeface="Wingdings" panose="05000000000000000000" pitchFamily="2" charset="2"/>
              <a:buChar char="§"/>
            </a:pPr>
            <a:r>
              <a:rPr lang="en-US" altLang="ko-KR" sz="1600" b="0" dirty="0"/>
              <a:t>Conventional Single Error Correcting - Double Error Detecting (SEC-DED) ECC </a:t>
            </a:r>
            <a:r>
              <a:rPr lang="en-US" altLang="ko-KR" sz="1600" dirty="0"/>
              <a:t>lacks correction capability</a:t>
            </a:r>
            <a:r>
              <a:rPr lang="en-US" altLang="ko-KR" sz="1600" b="0" dirty="0"/>
              <a:t> for MLC memory.</a:t>
            </a:r>
          </a:p>
          <a:p>
            <a:pPr lvl="1">
              <a:lnSpc>
                <a:spcPct val="100000"/>
              </a:lnSpc>
              <a:buFont typeface="Wingdings" panose="05000000000000000000" pitchFamily="2" charset="2"/>
              <a:buChar char="§"/>
            </a:pPr>
            <a:r>
              <a:rPr lang="en-US" altLang="ko-KR" sz="1600" b="0" dirty="0"/>
              <a:t>Low Density Parity Check (LDPC) codes, which is commonly used in MLC NAND, are inadequate for Storage Class Memory (SCM) due to its </a:t>
            </a:r>
            <a:r>
              <a:rPr lang="en-US" altLang="ko-KR" sz="1600" dirty="0"/>
              <a:t>long latency </a:t>
            </a:r>
            <a:r>
              <a:rPr lang="en-US" altLang="ko-KR" sz="1600" b="0" dirty="0"/>
              <a:t>from iterative decoding.</a:t>
            </a:r>
          </a:p>
        </p:txBody>
      </p:sp>
      <p:sp>
        <p:nvSpPr>
          <p:cNvPr id="22" name="내용 개체 틀 1">
            <a:extLst>
              <a:ext uri="{FF2B5EF4-FFF2-40B4-BE49-F238E27FC236}">
                <a16:creationId xmlns:a16="http://schemas.microsoft.com/office/drawing/2014/main" id="{A6C1686A-DDD6-A03C-0CB7-D15B7E98BCE2}"/>
              </a:ext>
            </a:extLst>
          </p:cNvPr>
          <p:cNvSpPr txBox="1">
            <a:spLocks/>
          </p:cNvSpPr>
          <p:nvPr/>
        </p:nvSpPr>
        <p:spPr>
          <a:xfrm>
            <a:off x="4846628" y="1016813"/>
            <a:ext cx="4032583" cy="3750450"/>
          </a:xfrm>
          <a:prstGeom prst="rect">
            <a:avLst/>
          </a:prstGeom>
        </p:spPr>
        <p:txBody>
          <a:bodyPr wrap="square">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9pPr>
          </a:lstStyle>
          <a:p>
            <a:pPr marL="342900" indent="-342900">
              <a:lnSpc>
                <a:spcPct val="100000"/>
              </a:lnSpc>
              <a:buFont typeface="+mj-ea"/>
              <a:buAutoNum type="circleNumDbPlain" startAt="2"/>
            </a:pPr>
            <a:r>
              <a:rPr lang="en-US" altLang="ko-KR" sz="1800"/>
              <a:t>Remapping</a:t>
            </a:r>
          </a:p>
          <a:p>
            <a:pPr lvl="1">
              <a:lnSpc>
                <a:spcPct val="100000"/>
              </a:lnSpc>
              <a:buFont typeface="Wingdings" panose="05000000000000000000" pitchFamily="2" charset="2"/>
              <a:buChar char="§"/>
            </a:pPr>
            <a:r>
              <a:rPr lang="en-US" altLang="ko-KR" sz="1600" b="0"/>
              <a:t>When worn-out cells are identified, data is remapped to spare cells.</a:t>
            </a:r>
          </a:p>
          <a:p>
            <a:pPr lvl="1">
              <a:lnSpc>
                <a:spcPct val="100000"/>
              </a:lnSpc>
              <a:buFont typeface="Wingdings" panose="05000000000000000000" pitchFamily="2" charset="2"/>
              <a:buChar char="§"/>
            </a:pPr>
            <a:r>
              <a:rPr lang="en-US" altLang="ko-KR" sz="1600" b="0"/>
              <a:t>The unit of remapping can be either a memory block or a row.</a:t>
            </a:r>
          </a:p>
        </p:txBody>
      </p:sp>
      <p:graphicFrame>
        <p:nvGraphicFramePr>
          <p:cNvPr id="23" name="표 22">
            <a:extLst>
              <a:ext uri="{FF2B5EF4-FFF2-40B4-BE49-F238E27FC236}">
                <a16:creationId xmlns:a16="http://schemas.microsoft.com/office/drawing/2014/main" id="{6C620FD1-E111-9BF3-881E-7B1ADD2D7B46}"/>
              </a:ext>
            </a:extLst>
          </p:cNvPr>
          <p:cNvGraphicFramePr>
            <a:graphicFrameLocks noGrp="1"/>
          </p:cNvGraphicFramePr>
          <p:nvPr>
            <p:extLst>
              <p:ext uri="{D42A27DB-BD31-4B8C-83A1-F6EECF244321}">
                <p14:modId xmlns:p14="http://schemas.microsoft.com/office/powerpoint/2010/main" val="2901227528"/>
              </p:ext>
            </p:extLst>
          </p:nvPr>
        </p:nvGraphicFramePr>
        <p:xfrm>
          <a:off x="6010131" y="2819045"/>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graphicFrame>
        <p:nvGraphicFramePr>
          <p:cNvPr id="24" name="표 23">
            <a:extLst>
              <a:ext uri="{FF2B5EF4-FFF2-40B4-BE49-F238E27FC236}">
                <a16:creationId xmlns:a16="http://schemas.microsoft.com/office/drawing/2014/main" id="{2CB3D5EB-E6D5-AF55-C7DD-A0BF4AD9FE11}"/>
              </a:ext>
            </a:extLst>
          </p:cNvPr>
          <p:cNvGraphicFramePr>
            <a:graphicFrameLocks noGrp="1"/>
          </p:cNvGraphicFramePr>
          <p:nvPr>
            <p:extLst>
              <p:ext uri="{D42A27DB-BD31-4B8C-83A1-F6EECF244321}">
                <p14:modId xmlns:p14="http://schemas.microsoft.com/office/powerpoint/2010/main" val="3478928903"/>
              </p:ext>
            </p:extLst>
          </p:nvPr>
        </p:nvGraphicFramePr>
        <p:xfrm>
          <a:off x="6010131" y="4068061"/>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30" name="TextBox 29">
            <a:extLst>
              <a:ext uri="{FF2B5EF4-FFF2-40B4-BE49-F238E27FC236}">
                <a16:creationId xmlns:a16="http://schemas.microsoft.com/office/drawing/2014/main" id="{295A058A-A8F3-8923-3474-24414EA1C4E3}"/>
              </a:ext>
            </a:extLst>
          </p:cNvPr>
          <p:cNvSpPr txBox="1"/>
          <p:nvPr/>
        </p:nvSpPr>
        <p:spPr>
          <a:xfrm>
            <a:off x="7712140" y="4045884"/>
            <a:ext cx="1387487" cy="276999"/>
          </a:xfrm>
          <a:prstGeom prst="rect">
            <a:avLst/>
          </a:prstGeom>
          <a:noFill/>
        </p:spPr>
        <p:txBody>
          <a:bodyPr wrap="square" rtlCol="0">
            <a:spAutoFit/>
          </a:bodyPr>
          <a:lstStyle/>
          <a:p>
            <a:r>
              <a:rPr lang="en-US" altLang="ko-KR" sz="1200" b="1">
                <a:latin typeface="Arial" panose="020B0604020202020204" pitchFamily="34" charset="0"/>
                <a:cs typeface="Arial" panose="020B0604020202020204" pitchFamily="34" charset="0"/>
              </a:rPr>
              <a:t>Spare row</a:t>
            </a:r>
            <a:endParaRPr lang="ko-KR" altLang="en-US" sz="1200" b="1">
              <a:latin typeface="Arial" panose="020B0604020202020204" pitchFamily="34" charset="0"/>
              <a:cs typeface="Arial" panose="020B0604020202020204" pitchFamily="34" charset="0"/>
            </a:endParaRPr>
          </a:p>
        </p:txBody>
      </p:sp>
      <p:graphicFrame>
        <p:nvGraphicFramePr>
          <p:cNvPr id="34" name="표 33">
            <a:extLst>
              <a:ext uri="{FF2B5EF4-FFF2-40B4-BE49-F238E27FC236}">
                <a16:creationId xmlns:a16="http://schemas.microsoft.com/office/drawing/2014/main" id="{BAF2C1CE-F4AE-FA35-F802-B98AAE43B498}"/>
              </a:ext>
            </a:extLst>
          </p:cNvPr>
          <p:cNvGraphicFramePr>
            <a:graphicFrameLocks noGrp="1"/>
          </p:cNvGraphicFramePr>
          <p:nvPr>
            <p:extLst>
              <p:ext uri="{D42A27DB-BD31-4B8C-83A1-F6EECF244321}">
                <p14:modId xmlns:p14="http://schemas.microsoft.com/office/powerpoint/2010/main" val="4222134986"/>
              </p:ext>
            </p:extLst>
          </p:nvPr>
        </p:nvGraphicFramePr>
        <p:xfrm>
          <a:off x="6010131" y="3051691"/>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graphicFrame>
        <p:nvGraphicFramePr>
          <p:cNvPr id="35" name="표 34">
            <a:extLst>
              <a:ext uri="{FF2B5EF4-FFF2-40B4-BE49-F238E27FC236}">
                <a16:creationId xmlns:a16="http://schemas.microsoft.com/office/drawing/2014/main" id="{EF08C01D-A543-5470-101B-ECD381563B79}"/>
              </a:ext>
            </a:extLst>
          </p:cNvPr>
          <p:cNvGraphicFramePr>
            <a:graphicFrameLocks noGrp="1"/>
          </p:cNvGraphicFramePr>
          <p:nvPr>
            <p:extLst>
              <p:ext uri="{D42A27DB-BD31-4B8C-83A1-F6EECF244321}">
                <p14:modId xmlns:p14="http://schemas.microsoft.com/office/powerpoint/2010/main" val="1560269996"/>
              </p:ext>
            </p:extLst>
          </p:nvPr>
        </p:nvGraphicFramePr>
        <p:xfrm>
          <a:off x="6010131" y="3284337"/>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graphicFrame>
        <p:nvGraphicFramePr>
          <p:cNvPr id="36" name="표 35">
            <a:extLst>
              <a:ext uri="{FF2B5EF4-FFF2-40B4-BE49-F238E27FC236}">
                <a16:creationId xmlns:a16="http://schemas.microsoft.com/office/drawing/2014/main" id="{BD51CCF5-1D9F-B00A-41EF-42AE43B08E73}"/>
              </a:ext>
            </a:extLst>
          </p:cNvPr>
          <p:cNvGraphicFramePr>
            <a:graphicFrameLocks noGrp="1"/>
          </p:cNvGraphicFramePr>
          <p:nvPr>
            <p:extLst>
              <p:ext uri="{D42A27DB-BD31-4B8C-83A1-F6EECF244321}">
                <p14:modId xmlns:p14="http://schemas.microsoft.com/office/powerpoint/2010/main" val="317658783"/>
              </p:ext>
            </p:extLst>
          </p:nvPr>
        </p:nvGraphicFramePr>
        <p:xfrm>
          <a:off x="6010131" y="3516983"/>
          <a:ext cx="1666240" cy="232646"/>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999285099"/>
                    </a:ext>
                  </a:extLst>
                </a:gridCol>
                <a:gridCol w="208280">
                  <a:extLst>
                    <a:ext uri="{9D8B030D-6E8A-4147-A177-3AD203B41FA5}">
                      <a16:colId xmlns:a16="http://schemas.microsoft.com/office/drawing/2014/main" val="2534718811"/>
                    </a:ext>
                  </a:extLst>
                </a:gridCol>
                <a:gridCol w="208280">
                  <a:extLst>
                    <a:ext uri="{9D8B030D-6E8A-4147-A177-3AD203B41FA5}">
                      <a16:colId xmlns:a16="http://schemas.microsoft.com/office/drawing/2014/main" val="2118111217"/>
                    </a:ext>
                  </a:extLst>
                </a:gridCol>
                <a:gridCol w="208280">
                  <a:extLst>
                    <a:ext uri="{9D8B030D-6E8A-4147-A177-3AD203B41FA5}">
                      <a16:colId xmlns:a16="http://schemas.microsoft.com/office/drawing/2014/main" val="2366955835"/>
                    </a:ext>
                  </a:extLst>
                </a:gridCol>
                <a:gridCol w="208280">
                  <a:extLst>
                    <a:ext uri="{9D8B030D-6E8A-4147-A177-3AD203B41FA5}">
                      <a16:colId xmlns:a16="http://schemas.microsoft.com/office/drawing/2014/main" val="3000408271"/>
                    </a:ext>
                  </a:extLst>
                </a:gridCol>
                <a:gridCol w="208280">
                  <a:extLst>
                    <a:ext uri="{9D8B030D-6E8A-4147-A177-3AD203B41FA5}">
                      <a16:colId xmlns:a16="http://schemas.microsoft.com/office/drawing/2014/main" val="769574681"/>
                    </a:ext>
                  </a:extLst>
                </a:gridCol>
                <a:gridCol w="208280">
                  <a:extLst>
                    <a:ext uri="{9D8B030D-6E8A-4147-A177-3AD203B41FA5}">
                      <a16:colId xmlns:a16="http://schemas.microsoft.com/office/drawing/2014/main" val="1200559057"/>
                    </a:ext>
                  </a:extLst>
                </a:gridCol>
                <a:gridCol w="208280">
                  <a:extLst>
                    <a:ext uri="{9D8B030D-6E8A-4147-A177-3AD203B41FA5}">
                      <a16:colId xmlns:a16="http://schemas.microsoft.com/office/drawing/2014/main" val="2876722659"/>
                    </a:ext>
                  </a:extLst>
                </a:gridCol>
              </a:tblGrid>
              <a:tr h="232646">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latinLnBrk="1"/>
                      <a:r>
                        <a:rPr lang="en-US" altLang="ko-KR" sz="1200" b="0">
                          <a:solidFill>
                            <a:schemeClr val="tx1"/>
                          </a:solidFill>
                          <a:latin typeface="Arial" panose="020B0604020202020204" pitchFamily="34" charset="0"/>
                          <a:cs typeface="Arial" panose="020B0604020202020204" pitchFamily="34" charset="0"/>
                        </a:rPr>
                        <a:t>00</a:t>
                      </a:r>
                      <a:endParaRPr lang="ko-KR" altLang="en-US" sz="1200" b="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413050"/>
                  </a:ext>
                </a:extLst>
              </a:tr>
            </a:tbl>
          </a:graphicData>
        </a:graphic>
      </p:graphicFrame>
      <p:sp>
        <p:nvSpPr>
          <p:cNvPr id="37" name="TextBox 36">
            <a:extLst>
              <a:ext uri="{FF2B5EF4-FFF2-40B4-BE49-F238E27FC236}">
                <a16:creationId xmlns:a16="http://schemas.microsoft.com/office/drawing/2014/main" id="{6BAE9307-3DD8-A09E-B969-D65280B2678B}"/>
              </a:ext>
            </a:extLst>
          </p:cNvPr>
          <p:cNvSpPr txBox="1"/>
          <p:nvPr/>
        </p:nvSpPr>
        <p:spPr>
          <a:xfrm>
            <a:off x="7712141" y="3145837"/>
            <a:ext cx="1387487" cy="276999"/>
          </a:xfrm>
          <a:prstGeom prst="rect">
            <a:avLst/>
          </a:prstGeom>
          <a:noFill/>
        </p:spPr>
        <p:txBody>
          <a:bodyPr wrap="square" rtlCol="0">
            <a:spAutoFit/>
          </a:bodyPr>
          <a:lstStyle/>
          <a:p>
            <a:r>
              <a:rPr lang="en-US" altLang="ko-KR" sz="1200" b="1">
                <a:latin typeface="Arial" panose="020B0604020202020204" pitchFamily="34" charset="0"/>
                <a:cs typeface="Arial" panose="020B0604020202020204" pitchFamily="34" charset="0"/>
              </a:rPr>
              <a:t>Memory array</a:t>
            </a:r>
            <a:endParaRPr lang="ko-KR" altLang="en-US" sz="1200" b="1">
              <a:latin typeface="Arial" panose="020B0604020202020204" pitchFamily="34" charset="0"/>
              <a:cs typeface="Arial" panose="020B0604020202020204" pitchFamily="34" charset="0"/>
            </a:endParaRPr>
          </a:p>
        </p:txBody>
      </p:sp>
      <p:sp>
        <p:nvSpPr>
          <p:cNvPr id="41" name="말풍선: 모서리가 둥근 사각형 40">
            <a:extLst>
              <a:ext uri="{FF2B5EF4-FFF2-40B4-BE49-F238E27FC236}">
                <a16:creationId xmlns:a16="http://schemas.microsoft.com/office/drawing/2014/main" id="{787914E8-6FF4-3A9D-B907-67A30F78D51F}"/>
              </a:ext>
            </a:extLst>
          </p:cNvPr>
          <p:cNvSpPr/>
          <p:nvPr/>
        </p:nvSpPr>
        <p:spPr>
          <a:xfrm>
            <a:off x="7506117" y="2643761"/>
            <a:ext cx="1224963" cy="286924"/>
          </a:xfrm>
          <a:prstGeom prst="wedgeRoundRectCallout">
            <a:avLst>
              <a:gd name="adj1" fmla="val -66725"/>
              <a:gd name="adj2" fmla="val 132414"/>
              <a:gd name="adj3" fmla="val 16667"/>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400">
                <a:latin typeface="Arial" panose="020B0604020202020204" pitchFamily="34" charset="0"/>
                <a:cs typeface="Arial" panose="020B0604020202020204" pitchFamily="34" charset="0"/>
              </a:rPr>
              <a:t>Worn-out cell</a:t>
            </a:r>
            <a:endParaRPr lang="ko-KR" altLang="en-US" sz="1400">
              <a:latin typeface="Arial" panose="020B0604020202020204" pitchFamily="34" charset="0"/>
              <a:cs typeface="Arial" panose="020B0604020202020204" pitchFamily="34" charset="0"/>
            </a:endParaRPr>
          </a:p>
        </p:txBody>
      </p:sp>
      <p:cxnSp>
        <p:nvCxnSpPr>
          <p:cNvPr id="43" name="직선 화살표 연결선 42">
            <a:extLst>
              <a:ext uri="{FF2B5EF4-FFF2-40B4-BE49-F238E27FC236}">
                <a16:creationId xmlns:a16="http://schemas.microsoft.com/office/drawing/2014/main" id="{E16B5FBC-BECA-7DE2-5433-782C6B3F91A8}"/>
              </a:ext>
            </a:extLst>
          </p:cNvPr>
          <p:cNvCxnSpPr>
            <a:cxnSpLocks/>
            <a:endCxn id="23" idx="1"/>
          </p:cNvCxnSpPr>
          <p:nvPr/>
        </p:nvCxnSpPr>
        <p:spPr>
          <a:xfrm>
            <a:off x="5398912" y="2935368"/>
            <a:ext cx="61121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직선 화살표 연결선 44">
            <a:extLst>
              <a:ext uri="{FF2B5EF4-FFF2-40B4-BE49-F238E27FC236}">
                <a16:creationId xmlns:a16="http://schemas.microsoft.com/office/drawing/2014/main" id="{45C4A375-2F88-498C-5E39-AB81BA5126D3}"/>
              </a:ext>
            </a:extLst>
          </p:cNvPr>
          <p:cNvCxnSpPr>
            <a:cxnSpLocks/>
            <a:stCxn id="69" idx="3"/>
          </p:cNvCxnSpPr>
          <p:nvPr/>
        </p:nvCxnSpPr>
        <p:spPr>
          <a:xfrm>
            <a:off x="5398912" y="3167579"/>
            <a:ext cx="611219" cy="11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직선 화살표 연결선 45">
            <a:extLst>
              <a:ext uri="{FF2B5EF4-FFF2-40B4-BE49-F238E27FC236}">
                <a16:creationId xmlns:a16="http://schemas.microsoft.com/office/drawing/2014/main" id="{96F5A805-B2FB-EE41-E926-6533D77972DC}"/>
              </a:ext>
            </a:extLst>
          </p:cNvPr>
          <p:cNvCxnSpPr>
            <a:cxnSpLocks/>
          </p:cNvCxnSpPr>
          <p:nvPr/>
        </p:nvCxnSpPr>
        <p:spPr>
          <a:xfrm>
            <a:off x="5398912" y="3400660"/>
            <a:ext cx="611219" cy="14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직선 화살표 연결선 46">
            <a:extLst>
              <a:ext uri="{FF2B5EF4-FFF2-40B4-BE49-F238E27FC236}">
                <a16:creationId xmlns:a16="http://schemas.microsoft.com/office/drawing/2014/main" id="{EDF0F9A2-8664-5BF3-9A6E-19FC577A5523}"/>
              </a:ext>
            </a:extLst>
          </p:cNvPr>
          <p:cNvCxnSpPr>
            <a:cxnSpLocks/>
          </p:cNvCxnSpPr>
          <p:nvPr/>
        </p:nvCxnSpPr>
        <p:spPr>
          <a:xfrm>
            <a:off x="5398912" y="3637043"/>
            <a:ext cx="61121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연결선: 꺾임 56">
            <a:extLst>
              <a:ext uri="{FF2B5EF4-FFF2-40B4-BE49-F238E27FC236}">
                <a16:creationId xmlns:a16="http://schemas.microsoft.com/office/drawing/2014/main" id="{3FF72B67-CF74-77A1-3DB6-988BEB869EFF}"/>
              </a:ext>
            </a:extLst>
          </p:cNvPr>
          <p:cNvCxnSpPr>
            <a:cxnSpLocks/>
          </p:cNvCxnSpPr>
          <p:nvPr/>
        </p:nvCxnSpPr>
        <p:spPr>
          <a:xfrm>
            <a:off x="5398912" y="3167579"/>
            <a:ext cx="611219" cy="1016805"/>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직사각형 68">
            <a:extLst>
              <a:ext uri="{FF2B5EF4-FFF2-40B4-BE49-F238E27FC236}">
                <a16:creationId xmlns:a16="http://schemas.microsoft.com/office/drawing/2014/main" id="{C92855A0-D04F-06B8-E567-758CC5C52D7C}"/>
              </a:ext>
            </a:extLst>
          </p:cNvPr>
          <p:cNvSpPr/>
          <p:nvPr/>
        </p:nvSpPr>
        <p:spPr>
          <a:xfrm>
            <a:off x="5320382" y="3109775"/>
            <a:ext cx="78530" cy="1156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TextBox 70">
            <a:extLst>
              <a:ext uri="{FF2B5EF4-FFF2-40B4-BE49-F238E27FC236}">
                <a16:creationId xmlns:a16="http://schemas.microsoft.com/office/drawing/2014/main" id="{C1A85F16-B2D8-CD10-D883-74F6A7498082}"/>
              </a:ext>
            </a:extLst>
          </p:cNvPr>
          <p:cNvSpPr txBox="1"/>
          <p:nvPr/>
        </p:nvSpPr>
        <p:spPr>
          <a:xfrm>
            <a:off x="4717735" y="2591633"/>
            <a:ext cx="1082882" cy="261610"/>
          </a:xfrm>
          <a:prstGeom prst="rect">
            <a:avLst/>
          </a:prstGeom>
          <a:noFill/>
        </p:spPr>
        <p:txBody>
          <a:bodyPr wrap="square" rtlCol="0">
            <a:spAutoFit/>
          </a:bodyPr>
          <a:lstStyle/>
          <a:p>
            <a:pPr algn="ctr"/>
            <a:r>
              <a:rPr lang="en-US" altLang="ko-KR" sz="1100" b="1">
                <a:latin typeface="Arial" panose="020B0604020202020204" pitchFamily="34" charset="0"/>
                <a:cs typeface="Arial" panose="020B0604020202020204" pitchFamily="34" charset="0"/>
              </a:rPr>
              <a:t>Row address</a:t>
            </a:r>
            <a:endParaRPr lang="ko-KR" altLang="en-US" sz="1100" b="1">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731210AE-1B88-2336-CB06-93C2FF5E136B}"/>
              </a:ext>
            </a:extLst>
          </p:cNvPr>
          <p:cNvSpPr txBox="1"/>
          <p:nvPr/>
        </p:nvSpPr>
        <p:spPr>
          <a:xfrm>
            <a:off x="5052152" y="2797483"/>
            <a:ext cx="346760" cy="261610"/>
          </a:xfrm>
          <a:prstGeom prst="rect">
            <a:avLst/>
          </a:prstGeom>
          <a:noFill/>
        </p:spPr>
        <p:txBody>
          <a:bodyPr wrap="square" rtlCol="0">
            <a:spAutoFit/>
          </a:bodyPr>
          <a:lstStyle/>
          <a:p>
            <a:pPr algn="r"/>
            <a:r>
              <a:rPr lang="en-US" altLang="ko-KR" sz="1100">
                <a:latin typeface="Arial" panose="020B0604020202020204" pitchFamily="34" charset="0"/>
                <a:cs typeface="Arial" panose="020B0604020202020204" pitchFamily="34" charset="0"/>
              </a:rPr>
              <a:t>R</a:t>
            </a:r>
            <a:r>
              <a:rPr lang="en-US" altLang="ko-KR" sz="1100" baseline="-25000">
                <a:latin typeface="Arial" panose="020B0604020202020204" pitchFamily="34" charset="0"/>
                <a:cs typeface="Arial" panose="020B0604020202020204" pitchFamily="34" charset="0"/>
              </a:rPr>
              <a:t>0</a:t>
            </a:r>
            <a:endParaRPr lang="ko-KR" altLang="en-US" sz="110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1093949C-5EB3-3259-20A6-A9DCA2D6AC2E}"/>
              </a:ext>
            </a:extLst>
          </p:cNvPr>
          <p:cNvSpPr txBox="1"/>
          <p:nvPr/>
        </p:nvSpPr>
        <p:spPr>
          <a:xfrm>
            <a:off x="5049857" y="3029997"/>
            <a:ext cx="346760" cy="261610"/>
          </a:xfrm>
          <a:prstGeom prst="rect">
            <a:avLst/>
          </a:prstGeom>
          <a:noFill/>
        </p:spPr>
        <p:txBody>
          <a:bodyPr wrap="square" rtlCol="0">
            <a:spAutoFit/>
          </a:bodyPr>
          <a:lstStyle/>
          <a:p>
            <a:pPr algn="r"/>
            <a:r>
              <a:rPr lang="en-US" altLang="ko-KR" sz="1100">
                <a:latin typeface="Arial" panose="020B0604020202020204" pitchFamily="34" charset="0"/>
                <a:cs typeface="Arial" panose="020B0604020202020204" pitchFamily="34" charset="0"/>
              </a:rPr>
              <a:t>R</a:t>
            </a:r>
            <a:r>
              <a:rPr lang="en-US" altLang="ko-KR" sz="1100" baseline="-25000">
                <a:latin typeface="Arial" panose="020B0604020202020204" pitchFamily="34" charset="0"/>
                <a:cs typeface="Arial" panose="020B0604020202020204" pitchFamily="34" charset="0"/>
              </a:rPr>
              <a:t>1</a:t>
            </a:r>
            <a:endParaRPr lang="ko-KR" altLang="en-US" sz="11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C5677B1D-70E6-8B33-E19E-852A16C09074}"/>
              </a:ext>
            </a:extLst>
          </p:cNvPr>
          <p:cNvSpPr txBox="1"/>
          <p:nvPr/>
        </p:nvSpPr>
        <p:spPr>
          <a:xfrm>
            <a:off x="5049105" y="3264421"/>
            <a:ext cx="346760" cy="261610"/>
          </a:xfrm>
          <a:prstGeom prst="rect">
            <a:avLst/>
          </a:prstGeom>
          <a:noFill/>
        </p:spPr>
        <p:txBody>
          <a:bodyPr wrap="square" rtlCol="0">
            <a:spAutoFit/>
          </a:bodyPr>
          <a:lstStyle/>
          <a:p>
            <a:pPr algn="r"/>
            <a:r>
              <a:rPr lang="en-US" altLang="ko-KR" sz="1100">
                <a:latin typeface="Arial" panose="020B0604020202020204" pitchFamily="34" charset="0"/>
                <a:cs typeface="Arial" panose="020B0604020202020204" pitchFamily="34" charset="0"/>
              </a:rPr>
              <a:t>R</a:t>
            </a:r>
            <a:r>
              <a:rPr lang="en-US" altLang="ko-KR" sz="1100" baseline="-25000">
                <a:latin typeface="Arial" panose="020B0604020202020204" pitchFamily="34" charset="0"/>
                <a:cs typeface="Arial" panose="020B0604020202020204" pitchFamily="34" charset="0"/>
              </a:rPr>
              <a:t>2</a:t>
            </a:r>
            <a:endParaRPr lang="ko-KR" altLang="en-US" sz="110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5398F9E8-7778-B1A6-33C7-0600AE9653BA}"/>
              </a:ext>
            </a:extLst>
          </p:cNvPr>
          <p:cNvSpPr txBox="1"/>
          <p:nvPr/>
        </p:nvSpPr>
        <p:spPr>
          <a:xfrm>
            <a:off x="5049105" y="3504183"/>
            <a:ext cx="346760" cy="261610"/>
          </a:xfrm>
          <a:prstGeom prst="rect">
            <a:avLst/>
          </a:prstGeom>
          <a:noFill/>
        </p:spPr>
        <p:txBody>
          <a:bodyPr wrap="square" rtlCol="0">
            <a:spAutoFit/>
          </a:bodyPr>
          <a:lstStyle/>
          <a:p>
            <a:pPr algn="r"/>
            <a:r>
              <a:rPr lang="en-US" altLang="ko-KR" sz="1100">
                <a:latin typeface="Arial" panose="020B0604020202020204" pitchFamily="34" charset="0"/>
                <a:cs typeface="Arial" panose="020B0604020202020204" pitchFamily="34" charset="0"/>
              </a:rPr>
              <a:t>R</a:t>
            </a:r>
            <a:r>
              <a:rPr lang="en-US" altLang="ko-KR" sz="1100" baseline="-25000">
                <a:latin typeface="Arial" panose="020B0604020202020204" pitchFamily="34" charset="0"/>
                <a:cs typeface="Arial" panose="020B0604020202020204" pitchFamily="34" charset="0"/>
              </a:rPr>
              <a:t>3</a:t>
            </a:r>
            <a:endParaRPr lang="ko-KR" altLang="en-US" sz="1100">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97346D18-E24A-24D2-D663-EFF2176AC45C}"/>
              </a:ext>
            </a:extLst>
          </p:cNvPr>
          <p:cNvSpPr txBox="1"/>
          <p:nvPr/>
        </p:nvSpPr>
        <p:spPr>
          <a:xfrm>
            <a:off x="4700894" y="3905808"/>
            <a:ext cx="1143180" cy="276999"/>
          </a:xfrm>
          <a:prstGeom prst="rect">
            <a:avLst/>
          </a:prstGeom>
          <a:noFill/>
        </p:spPr>
        <p:txBody>
          <a:bodyPr wrap="square" rtlCol="0">
            <a:spAutoFit/>
          </a:bodyPr>
          <a:lstStyle/>
          <a:p>
            <a:r>
              <a:rPr lang="en-US" altLang="ko-KR" sz="1200" b="1">
                <a:solidFill>
                  <a:srgbClr val="FF0000"/>
                </a:solidFill>
                <a:latin typeface="Arial" panose="020B0604020202020204" pitchFamily="34" charset="0"/>
                <a:cs typeface="Arial" panose="020B0604020202020204" pitchFamily="34" charset="0"/>
              </a:rPr>
              <a:t>Remapping</a:t>
            </a:r>
            <a:endParaRPr lang="ko-KR" altLang="en-US" sz="1200" b="1">
              <a:solidFill>
                <a:srgbClr val="FF0000"/>
              </a:solidFill>
              <a:latin typeface="Arial" panose="020B0604020202020204" pitchFamily="34" charset="0"/>
              <a:cs typeface="Arial" panose="020B0604020202020204" pitchFamily="34" charset="0"/>
            </a:endParaRPr>
          </a:p>
        </p:txBody>
      </p:sp>
      <p:sp>
        <p:nvSpPr>
          <p:cNvPr id="76" name="직사각형 75">
            <a:extLst>
              <a:ext uri="{FF2B5EF4-FFF2-40B4-BE49-F238E27FC236}">
                <a16:creationId xmlns:a16="http://schemas.microsoft.com/office/drawing/2014/main" id="{EEA90ABA-6421-E700-8FB7-AE2557D63CE0}"/>
              </a:ext>
            </a:extLst>
          </p:cNvPr>
          <p:cNvSpPr/>
          <p:nvPr/>
        </p:nvSpPr>
        <p:spPr>
          <a:xfrm>
            <a:off x="1059251" y="1499887"/>
            <a:ext cx="1620449" cy="2563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200" b="1" dirty="0">
                <a:solidFill>
                  <a:schemeClr val="tx1"/>
                </a:solidFill>
                <a:latin typeface="Arial" panose="020B0604020202020204" pitchFamily="34" charset="0"/>
                <a:cs typeface="Arial" panose="020B0604020202020204" pitchFamily="34" charset="0"/>
              </a:rPr>
              <a:t>Data</a:t>
            </a:r>
            <a:endParaRPr lang="ko-KR" altLang="en-US" sz="1200" b="1" dirty="0">
              <a:solidFill>
                <a:schemeClr val="tx1"/>
              </a:solidFill>
              <a:latin typeface="Arial" panose="020B0604020202020204" pitchFamily="34" charset="0"/>
              <a:cs typeface="Arial" panose="020B0604020202020204" pitchFamily="34" charset="0"/>
            </a:endParaRPr>
          </a:p>
        </p:txBody>
      </p:sp>
      <p:sp>
        <p:nvSpPr>
          <p:cNvPr id="78" name="직사각형 77">
            <a:extLst>
              <a:ext uri="{FF2B5EF4-FFF2-40B4-BE49-F238E27FC236}">
                <a16:creationId xmlns:a16="http://schemas.microsoft.com/office/drawing/2014/main" id="{9755678F-3433-4125-BBDD-DEC3A75D39CA}"/>
              </a:ext>
            </a:extLst>
          </p:cNvPr>
          <p:cNvSpPr/>
          <p:nvPr/>
        </p:nvSpPr>
        <p:spPr>
          <a:xfrm>
            <a:off x="2679700" y="1499887"/>
            <a:ext cx="1041400" cy="2563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1200" b="1" dirty="0">
                <a:solidFill>
                  <a:schemeClr val="tx1"/>
                </a:solidFill>
                <a:latin typeface="Arial" panose="020B0604020202020204" pitchFamily="34" charset="0"/>
                <a:cs typeface="Arial" panose="020B0604020202020204" pitchFamily="34" charset="0"/>
              </a:rPr>
              <a:t>Redundancy</a:t>
            </a:r>
            <a:endParaRPr lang="ko-KR" altLang="en-US" sz="1200" b="1" dirty="0">
              <a:solidFill>
                <a:schemeClr val="tx1"/>
              </a:solidFill>
              <a:latin typeface="Arial" panose="020B0604020202020204" pitchFamily="34" charset="0"/>
              <a:cs typeface="Arial" panose="020B0604020202020204" pitchFamily="34" charset="0"/>
            </a:endParaRPr>
          </a:p>
        </p:txBody>
      </p:sp>
      <p:sp>
        <p:nvSpPr>
          <p:cNvPr id="2" name="오른쪽 대괄호 1">
            <a:extLst>
              <a:ext uri="{FF2B5EF4-FFF2-40B4-BE49-F238E27FC236}">
                <a16:creationId xmlns:a16="http://schemas.microsoft.com/office/drawing/2014/main" id="{19C99276-FE73-3B7C-A5CB-11F87494AC75}"/>
              </a:ext>
            </a:extLst>
          </p:cNvPr>
          <p:cNvSpPr/>
          <p:nvPr/>
        </p:nvSpPr>
        <p:spPr>
          <a:xfrm rot="5400000">
            <a:off x="2365875" y="537079"/>
            <a:ext cx="48600" cy="2661849"/>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F8CF6B04-6D86-0D70-6521-54980F7DCFC5}"/>
              </a:ext>
            </a:extLst>
          </p:cNvPr>
          <p:cNvSpPr txBox="1"/>
          <p:nvPr/>
        </p:nvSpPr>
        <p:spPr>
          <a:xfrm>
            <a:off x="1869475" y="1862753"/>
            <a:ext cx="1039205" cy="276999"/>
          </a:xfrm>
          <a:prstGeom prst="rect">
            <a:avLst/>
          </a:prstGeom>
          <a:noFill/>
        </p:spPr>
        <p:txBody>
          <a:bodyPr wrap="square" rtlCol="0">
            <a:spAutoFit/>
          </a:bodyPr>
          <a:lstStyle/>
          <a:p>
            <a:pPr algn="ctr"/>
            <a:r>
              <a:rPr lang="en-US" altLang="ko-KR" sz="1200" b="1" dirty="0">
                <a:latin typeface="Arial" panose="020B0604020202020204" pitchFamily="34" charset="0"/>
                <a:cs typeface="Arial" panose="020B0604020202020204" pitchFamily="34" charset="0"/>
              </a:rPr>
              <a:t>Codeword</a:t>
            </a:r>
          </a:p>
        </p:txBody>
      </p:sp>
    </p:spTree>
    <p:custDataLst>
      <p:tags r:id="rId1"/>
    </p:custDataLst>
    <p:extLst>
      <p:ext uri="{BB962C8B-B14F-4D97-AF65-F5344CB8AC3E}">
        <p14:creationId xmlns:p14="http://schemas.microsoft.com/office/powerpoint/2010/main" val="398814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P spid="41" grpId="0" animBg="1"/>
      <p:bldP spid="71" grpId="0"/>
      <p:bldP spid="72" grpId="0"/>
      <p:bldP spid="73" grpId="0"/>
      <p:bldP spid="74" grpId="0"/>
      <p:bldP spid="75" grpId="0"/>
      <p:bldP spid="9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27.5"/>
</p:tagLst>
</file>

<file path=ppt/tags/tag10.xml><?xml version="1.0" encoding="utf-8"?>
<p:tagLst xmlns:a="http://schemas.openxmlformats.org/drawingml/2006/main" xmlns:r="http://schemas.openxmlformats.org/officeDocument/2006/relationships" xmlns:p="http://schemas.openxmlformats.org/presentationml/2006/main">
  <p:tag name="TIMING" val="|23.6"/>
</p:tagLst>
</file>

<file path=ppt/tags/tag11.xml><?xml version="1.0" encoding="utf-8"?>
<p:tagLst xmlns:a="http://schemas.openxmlformats.org/drawingml/2006/main" xmlns:r="http://schemas.openxmlformats.org/officeDocument/2006/relationships" xmlns:p="http://schemas.openxmlformats.org/presentationml/2006/main">
  <p:tag name="TIMING" val="|31"/>
</p:tagLst>
</file>

<file path=ppt/tags/tag12.xml><?xml version="1.0" encoding="utf-8"?>
<p:tagLst xmlns:a="http://schemas.openxmlformats.org/drawingml/2006/main" xmlns:r="http://schemas.openxmlformats.org/officeDocument/2006/relationships" xmlns:p="http://schemas.openxmlformats.org/presentationml/2006/main">
  <p:tag name="TIMING" val="|25.7|7.6"/>
</p:tagLst>
</file>

<file path=ppt/tags/tag13.xml><?xml version="1.0" encoding="utf-8"?>
<p:tagLst xmlns:a="http://schemas.openxmlformats.org/drawingml/2006/main" xmlns:r="http://schemas.openxmlformats.org/officeDocument/2006/relationships" xmlns:p="http://schemas.openxmlformats.org/presentationml/2006/main">
  <p:tag name="TIMING" val="|17.2"/>
</p:tagLst>
</file>

<file path=ppt/tags/tag2.xml><?xml version="1.0" encoding="utf-8"?>
<p:tagLst xmlns:a="http://schemas.openxmlformats.org/drawingml/2006/main" xmlns:r="http://schemas.openxmlformats.org/officeDocument/2006/relationships" xmlns:p="http://schemas.openxmlformats.org/presentationml/2006/main">
  <p:tag name="TIMING" val="|8.1|10"/>
</p:tagLst>
</file>

<file path=ppt/tags/tag3.xml><?xml version="1.0" encoding="utf-8"?>
<p:tagLst xmlns:a="http://schemas.openxmlformats.org/drawingml/2006/main" xmlns:r="http://schemas.openxmlformats.org/officeDocument/2006/relationships" xmlns:p="http://schemas.openxmlformats.org/presentationml/2006/main">
  <p:tag name="TIMING" val="|6.4|24.5|11.2"/>
</p:tagLst>
</file>

<file path=ppt/tags/tag4.xml><?xml version="1.0" encoding="utf-8"?>
<p:tagLst xmlns:a="http://schemas.openxmlformats.org/drawingml/2006/main" xmlns:r="http://schemas.openxmlformats.org/officeDocument/2006/relationships" xmlns:p="http://schemas.openxmlformats.org/presentationml/2006/main">
  <p:tag name="TIMING" val="|28.1"/>
</p:tagLst>
</file>

<file path=ppt/tags/tag5.xml><?xml version="1.0" encoding="utf-8"?>
<p:tagLst xmlns:a="http://schemas.openxmlformats.org/drawingml/2006/main" xmlns:r="http://schemas.openxmlformats.org/officeDocument/2006/relationships" xmlns:p="http://schemas.openxmlformats.org/presentationml/2006/main">
  <p:tag name="TIMING" val="|1.7|18"/>
</p:tagLst>
</file>

<file path=ppt/tags/tag6.xml><?xml version="1.0" encoding="utf-8"?>
<p:tagLst xmlns:a="http://schemas.openxmlformats.org/drawingml/2006/main" xmlns:r="http://schemas.openxmlformats.org/officeDocument/2006/relationships" xmlns:p="http://schemas.openxmlformats.org/presentationml/2006/main">
  <p:tag name="TIMING" val="|11.8"/>
</p:tagLst>
</file>

<file path=ppt/tags/tag7.xml><?xml version="1.0" encoding="utf-8"?>
<p:tagLst xmlns:a="http://schemas.openxmlformats.org/drawingml/2006/main" xmlns:r="http://schemas.openxmlformats.org/officeDocument/2006/relationships" xmlns:p="http://schemas.openxmlformats.org/presentationml/2006/main">
  <p:tag name="TIMING" val="|10.9"/>
</p:tagLst>
</file>

<file path=ppt/tags/tag8.xml><?xml version="1.0" encoding="utf-8"?>
<p:tagLst xmlns:a="http://schemas.openxmlformats.org/drawingml/2006/main" xmlns:r="http://schemas.openxmlformats.org/officeDocument/2006/relationships" xmlns:p="http://schemas.openxmlformats.org/presentationml/2006/main">
  <p:tag name="TIMING" val="|2.1|0.6"/>
</p:tagLst>
</file>

<file path=ppt/tags/tag9.xml><?xml version="1.0" encoding="utf-8"?>
<p:tagLst xmlns:a="http://schemas.openxmlformats.org/drawingml/2006/main" xmlns:r="http://schemas.openxmlformats.org/officeDocument/2006/relationships" xmlns:p="http://schemas.openxmlformats.org/presentationml/2006/main">
  <p:tag name="TIMING" val="|22.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C8DA6DED8164D469DB2972074859B57" ma:contentTypeVersion="17" ma:contentTypeDescription="Ein neues Dokument erstellen." ma:contentTypeScope="" ma:versionID="5b14388d4ebb6696f9491d75395f7558">
  <xsd:schema xmlns:xsd="http://www.w3.org/2001/XMLSchema" xmlns:xs="http://www.w3.org/2001/XMLSchema" xmlns:p="http://schemas.microsoft.com/office/2006/metadata/properties" xmlns:ns2="ee7a3f07-f920-473d-8ace-d059ac70c890" xmlns:ns3="6325b798-e2ef-461c-873a-7c2c81cc8c46" targetNamespace="http://schemas.microsoft.com/office/2006/metadata/properties" ma:root="true" ma:fieldsID="35fb8e1850e18fad599056e4fcac7979" ns2:_="" ns3:_="">
    <xsd:import namespace="ee7a3f07-f920-473d-8ace-d059ac70c890"/>
    <xsd:import namespace="6325b798-e2ef-461c-873a-7c2c81cc8c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7a3f07-f920-473d-8ace-d059ac70c8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31c44e6-fe3a-48e4-b4a0-d2a855a599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25b798-e2ef-461c-873a-7c2c81cc8c46"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a45c57e-e85f-475b-a3f8-85b290db80cb}" ma:internalName="TaxCatchAll" ma:showField="CatchAllData" ma:web="6325b798-e2ef-461c-873a-7c2c81cc8c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e7a3f07-f920-473d-8ace-d059ac70c890">
      <Terms xmlns="http://schemas.microsoft.com/office/infopath/2007/PartnerControls"/>
    </lcf76f155ced4ddcb4097134ff3c332f>
    <TaxCatchAll xmlns="6325b798-e2ef-461c-873a-7c2c81cc8c4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DF200A-4B66-4966-B5D0-B4AE20D4D246}">
  <ds:schemaRefs>
    <ds:schemaRef ds:uri="6325b798-e2ef-461c-873a-7c2c81cc8c46"/>
    <ds:schemaRef ds:uri="ee7a3f07-f920-473d-8ace-d059ac70c8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843148-A36E-4059-B061-760DFF98B99E}">
  <ds:schemaRefs>
    <ds:schemaRef ds:uri="6325b798-e2ef-461c-873a-7c2c81cc8c46"/>
    <ds:schemaRef ds:uri="ee7a3f07-f920-473d-8ace-d059ac70c89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154B396-DF7B-4906-9868-BD0EC77F93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883</TotalTime>
  <Words>6524</Words>
  <Application>Microsoft Office PowerPoint</Application>
  <PresentationFormat>화면 슬라이드 쇼(16:9)</PresentationFormat>
  <Paragraphs>1187</Paragraphs>
  <Slides>41</Slides>
  <Notes>37</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41</vt:i4>
      </vt:variant>
    </vt:vector>
  </HeadingPairs>
  <TitlesOfParts>
    <vt:vector size="48" baseType="lpstr">
      <vt:lpstr>Wingdings</vt:lpstr>
      <vt:lpstr>맑은 고딕</vt:lpstr>
      <vt:lpstr>Cambria Math</vt:lpstr>
      <vt:lpstr>Arial</vt:lpstr>
      <vt:lpstr>Calibri</vt:lpstr>
      <vt:lpstr>나눔스퀘어 네오 Regular</vt:lpstr>
      <vt:lpstr>Office Theme</vt:lpstr>
      <vt:lpstr>SELCC:  Enhancing MLC Reliability and Endurance with Single Cell Error Correction Codes</vt:lpstr>
      <vt:lpstr>PowerPoint 프레젠테이션</vt:lpstr>
      <vt:lpstr>Phase Change Memory</vt:lpstr>
      <vt:lpstr>Multi-level Cell Memory</vt:lpstr>
      <vt:lpstr>Use case of MLC PCM</vt:lpstr>
      <vt:lpstr>Challenges of MLC PCM</vt:lpstr>
      <vt:lpstr>MLC PCM Errors</vt:lpstr>
      <vt:lpstr>The Impact of Errors on MLC Memory</vt:lpstr>
      <vt:lpstr>Prior Solutions for MLC Memory Errors</vt:lpstr>
      <vt:lpstr>PowerPoint 프레젠테이션</vt:lpstr>
      <vt:lpstr>Overview of Proposal</vt:lpstr>
      <vt:lpstr>Motivation</vt:lpstr>
      <vt:lpstr>Error Correction Codes</vt:lpstr>
      <vt:lpstr>ECC - Linear Block Codes</vt:lpstr>
      <vt:lpstr>ECC Decoding - Linear Block Codes</vt:lpstr>
      <vt:lpstr>ECC Decoding - Linear Block Codes</vt:lpstr>
      <vt:lpstr>Proposed Method: SELCC</vt:lpstr>
      <vt:lpstr>H-matrix of SELCC</vt:lpstr>
      <vt:lpstr>H-matrix Construction</vt:lpstr>
      <vt:lpstr>Hardware Implementation - Decoder</vt:lpstr>
      <vt:lpstr>Correction Capability of SELCC</vt:lpstr>
      <vt:lpstr>PowerPoint 프레젠테이션</vt:lpstr>
      <vt:lpstr>Evaluation</vt:lpstr>
      <vt:lpstr>Evaluation - Reliability</vt:lpstr>
      <vt:lpstr>Evaluation - Reliability</vt:lpstr>
      <vt:lpstr>Evaluation - Reliability</vt:lpstr>
      <vt:lpstr>Evaluation - Endurance</vt:lpstr>
      <vt:lpstr>Evaluation - Hardware Overheads</vt:lpstr>
      <vt:lpstr>Summary</vt:lpstr>
      <vt:lpstr>PowerPoint 프레젠테이션</vt:lpstr>
      <vt:lpstr>PowerPoint 프레젠테이션</vt:lpstr>
      <vt:lpstr>Prior Works</vt:lpstr>
      <vt:lpstr>References of Prior Works</vt:lpstr>
      <vt:lpstr>An Example of SELCC H-matrix</vt:lpstr>
      <vt:lpstr>Evaluation - Reliability</vt:lpstr>
      <vt:lpstr>Evaluation - Reliability</vt:lpstr>
      <vt:lpstr>Applications for SELCC</vt:lpstr>
      <vt:lpstr>Endurance Calculation</vt:lpstr>
      <vt:lpstr>Applications for Storage Class Memory</vt:lpstr>
      <vt:lpstr>Applications for Storage Class Memory</vt:lpstr>
      <vt:lpstr>Applications for Storage Class Memory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DATE Conference Template</dc:title>
  <dc:creator>Anja Zeun</dc:creator>
  <cp:lastModifiedBy>임유진</cp:lastModifiedBy>
  <cp:revision>36</cp:revision>
  <dcterms:created xsi:type="dcterms:W3CDTF">2016-09-12T10:42:56Z</dcterms:created>
  <dcterms:modified xsi:type="dcterms:W3CDTF">2024-11-13T08:33:44Z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0x010100DC8DA6DED8164D469DB2972074859B57</vt:lpwstr>
  </property>
  <property fmtid="{D5CDD505-2E9C-101B-9397-08002B2CF9AE}" pid="3" name="Order">
    <vt:r8>3042600</vt:r8>
  </property>
  <property fmtid="{D5CDD505-2E9C-101B-9397-08002B2CF9AE}" pid="4" name="MediaServiceImageTags">
    <vt:lpwstr/>
  </property>
</Properties>
</file>