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8.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303" r:id="rId3"/>
    <p:sldId id="307" r:id="rId4"/>
    <p:sldId id="311" r:id="rId5"/>
    <p:sldId id="296" r:id="rId6"/>
    <p:sldId id="312" r:id="rId7"/>
    <p:sldId id="299" r:id="rId8"/>
    <p:sldId id="313" r:id="rId9"/>
    <p:sldId id="321" r:id="rId10"/>
    <p:sldId id="314" r:id="rId11"/>
    <p:sldId id="315" r:id="rId12"/>
    <p:sldId id="322" r:id="rId13"/>
    <p:sldId id="316" r:id="rId14"/>
    <p:sldId id="270" r:id="rId15"/>
    <p:sldId id="271" r:id="rId16"/>
    <p:sldId id="272" r:id="rId17"/>
    <p:sldId id="317" r:id="rId18"/>
    <p:sldId id="318" r:id="rId19"/>
    <p:sldId id="275" r:id="rId20"/>
    <p:sldId id="324" r:id="rId21"/>
    <p:sldId id="280" r:id="rId22"/>
    <p:sldId id="278" r:id="rId23"/>
    <p:sldId id="263" r:id="rId24"/>
    <p:sldId id="292" r:id="rId25"/>
    <p:sldId id="323" r:id="rId26"/>
    <p:sldId id="279" r:id="rId27"/>
    <p:sldId id="287" r:id="rId28"/>
    <p:sldId id="289" r:id="rId29"/>
    <p:sldId id="269" r:id="rId30"/>
    <p:sldId id="276" r:id="rId31"/>
    <p:sldId id="277" r:id="rId32"/>
    <p:sldId id="273"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6DFBC6EA-2195-AEE4-0836-B0126754E061}">
          <p14:sldIdLst>
            <p14:sldId id="256"/>
          </p14:sldIdLst>
        </p14:section>
        <p14:section name="Intro &amp; Background" id="{364A82BB-583C-3F0F-ECD9-6D6E29D523A0}">
          <p14:sldIdLst>
            <p14:sldId id="303"/>
            <p14:sldId id="307"/>
            <p14:sldId id="311"/>
          </p14:sldIdLst>
        </p14:section>
        <p14:section name="Motivation &amp; Prior Work" id="{11DBE2C5-CFE4-FB01-7AF4-030CBA599054}">
          <p14:sldIdLst>
            <p14:sldId id="296"/>
            <p14:sldId id="312"/>
            <p14:sldId id="299"/>
          </p14:sldIdLst>
        </p14:section>
        <p14:section name="GZswap design" id="{D1660BE9-0AB5-E218-3124-9C680C8DEF0A}">
          <p14:sldIdLst>
            <p14:sldId id="313"/>
            <p14:sldId id="321"/>
            <p14:sldId id="314"/>
            <p14:sldId id="315"/>
            <p14:sldId id="322"/>
          </p14:sldIdLst>
        </p14:section>
        <p14:section name="Evaluation" id="{6B1A1E44-F987-848C-C397-2EFA5EE3C373}">
          <p14:sldIdLst>
            <p14:sldId id="316"/>
            <p14:sldId id="270"/>
            <p14:sldId id="271"/>
            <p14:sldId id="272"/>
            <p14:sldId id="317"/>
            <p14:sldId id="318"/>
          </p14:sldIdLst>
        </p14:section>
        <p14:section name="Conclusion" id="{CE8FCF5D-0631-2D94-41AF-885C264E0D5F}">
          <p14:sldIdLst>
            <p14:sldId id="275"/>
          </p14:sldIdLst>
        </p14:section>
        <p14:section name="Backup · Index" id="{5F2B1F2F-0EE3-0558-B3FF-E55FA8B5028F}">
          <p14:sldIdLst>
            <p14:sldId id="324"/>
          </p14:sldIdLst>
        </p14:section>
        <p14:section name="Backup · Motivation" id="{6F1C2A55-0B1E-4C8A-9E1D-000000000007}">
          <p14:sldIdLst>
            <p14:sldId id="280"/>
            <p14:sldId id="278"/>
          </p14:sldIdLst>
        </p14:section>
        <p14:section name="Backup · Design details" id="{6F1C2A55-0B1E-4C8A-9E1D-000000000008}">
          <p14:sldIdLst>
            <p14:sldId id="263"/>
            <p14:sldId id="292"/>
            <p14:sldId id="323"/>
            <p14:sldId id="279"/>
            <p14:sldId id="287"/>
            <p14:sldId id="289"/>
          </p14:sldIdLst>
        </p14:section>
        <p14:section name="Backup · Evaluation" id="{6F1C2A55-0B1E-4C8A-9E1D-000000000009}">
          <p14:sldIdLst>
            <p14:sldId id="269"/>
            <p14:sldId id="276"/>
            <p14:sldId id="277"/>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F43"/>
    <a:srgbClr val="586B7D"/>
    <a:srgbClr val="548235"/>
    <a:srgbClr val="A1D99B"/>
    <a:srgbClr val="CF4548"/>
    <a:srgbClr val="EDEEF0"/>
    <a:srgbClr val="FFFFFF"/>
    <a:srgbClr val="D3DFE9"/>
    <a:srgbClr val="ADB5BD"/>
    <a:srgbClr val="C4CA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82CB56-4853-46A8-AE8D-4D243DFF459E}" v="240" dt="2026-10-18T12:51:46.194"/>
    <p1510:client id="{7DA3540A-4959-4964-BE4E-CA9BDC4229FD}" v="83" dt="2026-10-18T07:36:59.1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51" autoAdjust="0"/>
  </p:normalViewPr>
  <p:slideViewPr>
    <p:cSldViewPr snapToGrid="0">
      <p:cViewPr varScale="1">
        <p:scale>
          <a:sx n="66" d="100"/>
          <a:sy n="66" d="100"/>
        </p:scale>
        <p:origin x="1128" y="45"/>
      </p:cViewPr>
      <p:guideLst/>
    </p:cSldViewPr>
  </p:slideViewPr>
  <p:notesTextViewPr>
    <p:cViewPr>
      <p:scale>
        <a:sx n="133" d="100"/>
        <a:sy n="133"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최보열" userId="f2a832e0-cee1-420e-9a03-93bf093b046e" providerId="ADAL" clId="{FDF381B3-CA02-4B1F-AC7A-83B7A11C1D1B}"/>
    <pc:docChg chg="undo custSel modSld">
      <pc:chgData name="최보열" userId="f2a832e0-cee1-420e-9a03-93bf093b046e" providerId="ADAL" clId="{FDF381B3-CA02-4B1F-AC7A-83B7A11C1D1B}" dt="2026-10-17T10:06:06.954" v="1429" actId="20577"/>
      <pc:docMkLst>
        <pc:docMk/>
      </pc:docMkLst>
      <pc:sldChg chg="modSp mod">
        <pc:chgData name="최보열" userId="f2a832e0-cee1-420e-9a03-93bf093b046e" providerId="ADAL" clId="{FDF381B3-CA02-4B1F-AC7A-83B7A11C1D1B}" dt="2026-10-16T11:10:17.676" v="60" actId="1076"/>
        <pc:sldMkLst>
          <pc:docMk/>
          <pc:sldMk cId="0" sldId="270"/>
        </pc:sldMkLst>
        <pc:spChg chg="mod">
          <ac:chgData name="최보열" userId="f2a832e0-cee1-420e-9a03-93bf093b046e" providerId="ADAL" clId="{FDF381B3-CA02-4B1F-AC7A-83B7A11C1D1B}" dt="2026-10-16T11:10:17.676" v="60" actId="1076"/>
          <ac:spMkLst>
            <pc:docMk/>
            <pc:sldMk cId="0" sldId="270"/>
            <ac:spMk id="4" creationId="{00000000-0000-0000-0000-000000000000}"/>
          </ac:spMkLst>
        </pc:spChg>
        <pc:spChg chg="mod">
          <ac:chgData name="최보열" userId="f2a832e0-cee1-420e-9a03-93bf093b046e" providerId="ADAL" clId="{FDF381B3-CA02-4B1F-AC7A-83B7A11C1D1B}" dt="2026-10-16T11:10:16.413" v="58" actId="1076"/>
          <ac:spMkLst>
            <pc:docMk/>
            <pc:sldMk cId="0" sldId="270"/>
            <ac:spMk id="6" creationId="{00000000-0000-0000-0000-000000000000}"/>
          </ac:spMkLst>
        </pc:spChg>
        <pc:spChg chg="mod">
          <ac:chgData name="최보열" userId="f2a832e0-cee1-420e-9a03-93bf093b046e" providerId="ADAL" clId="{FDF381B3-CA02-4B1F-AC7A-83B7A11C1D1B}" dt="2026-10-16T11:10:16.413" v="58" actId="1076"/>
          <ac:spMkLst>
            <pc:docMk/>
            <pc:sldMk cId="0" sldId="270"/>
            <ac:spMk id="7" creationId="{00000000-0000-0000-0000-000000000000}"/>
          </ac:spMkLst>
        </pc:spChg>
        <pc:spChg chg="mod">
          <ac:chgData name="최보열" userId="f2a832e0-cee1-420e-9a03-93bf093b046e" providerId="ADAL" clId="{FDF381B3-CA02-4B1F-AC7A-83B7A11C1D1B}" dt="2026-10-16T11:10:16.413" v="58" actId="1076"/>
          <ac:spMkLst>
            <pc:docMk/>
            <pc:sldMk cId="0" sldId="270"/>
            <ac:spMk id="8" creationId="{00000000-0000-0000-0000-000000000000}"/>
          </ac:spMkLst>
        </pc:spChg>
        <pc:spChg chg="mod">
          <ac:chgData name="최보열" userId="f2a832e0-cee1-420e-9a03-93bf093b046e" providerId="ADAL" clId="{FDF381B3-CA02-4B1F-AC7A-83B7A11C1D1B}" dt="2026-10-16T11:10:16.413" v="58" actId="1076"/>
          <ac:spMkLst>
            <pc:docMk/>
            <pc:sldMk cId="0" sldId="270"/>
            <ac:spMk id="9" creationId="{00000000-0000-0000-0000-000000000000}"/>
          </ac:spMkLst>
        </pc:spChg>
        <pc:spChg chg="mod">
          <ac:chgData name="최보열" userId="f2a832e0-cee1-420e-9a03-93bf093b046e" providerId="ADAL" clId="{FDF381B3-CA02-4B1F-AC7A-83B7A11C1D1B}" dt="2026-10-16T11:10:16.413" v="58" actId="1076"/>
          <ac:spMkLst>
            <pc:docMk/>
            <pc:sldMk cId="0" sldId="270"/>
            <ac:spMk id="10" creationId="{00000000-0000-0000-0000-000000000000}"/>
          </ac:spMkLst>
        </pc:spChg>
        <pc:spChg chg="mod">
          <ac:chgData name="최보열" userId="f2a832e0-cee1-420e-9a03-93bf093b046e" providerId="ADAL" clId="{FDF381B3-CA02-4B1F-AC7A-83B7A11C1D1B}" dt="2026-10-16T11:10:16.413" v="58" actId="1076"/>
          <ac:spMkLst>
            <pc:docMk/>
            <pc:sldMk cId="0" sldId="270"/>
            <ac:spMk id="26" creationId="{00000000-0000-0000-0000-000000000000}"/>
          </ac:spMkLst>
        </pc:spChg>
        <pc:graphicFrameChg chg="mod">
          <ac:chgData name="최보열" userId="f2a832e0-cee1-420e-9a03-93bf093b046e" providerId="ADAL" clId="{FDF381B3-CA02-4B1F-AC7A-83B7A11C1D1B}" dt="2026-10-16T11:10:16.886" v="59" actId="1076"/>
          <ac:graphicFrameMkLst>
            <pc:docMk/>
            <pc:sldMk cId="0" sldId="270"/>
            <ac:graphicFrameMk id="5" creationId="{00000000-0000-0000-0000-000000000000}"/>
          </ac:graphicFrameMkLst>
        </pc:graphicFrameChg>
      </pc:sldChg>
      <pc:sldChg chg="modSp mod">
        <pc:chgData name="최보열" userId="f2a832e0-cee1-420e-9a03-93bf093b046e" providerId="ADAL" clId="{FDF381B3-CA02-4B1F-AC7A-83B7A11C1D1B}" dt="2026-10-16T11:05:12.449" v="28" actId="20577"/>
        <pc:sldMkLst>
          <pc:docMk/>
          <pc:sldMk cId="0" sldId="271"/>
        </pc:sldMkLst>
        <pc:spChg chg="mod">
          <ac:chgData name="최보열" userId="f2a832e0-cee1-420e-9a03-93bf093b046e" providerId="ADAL" clId="{FDF381B3-CA02-4B1F-AC7A-83B7A11C1D1B}" dt="2026-10-16T11:05:12.449" v="28" actId="20577"/>
          <ac:spMkLst>
            <pc:docMk/>
            <pc:sldMk cId="0" sldId="271"/>
            <ac:spMk id="9" creationId="{00000000-0000-0000-0000-000000000000}"/>
          </ac:spMkLst>
        </pc:spChg>
      </pc:sldChg>
      <pc:sldChg chg="addSp delSp modSp mod delAnim modAnim">
        <pc:chgData name="최보열" userId="f2a832e0-cee1-420e-9a03-93bf093b046e" providerId="ADAL" clId="{FDF381B3-CA02-4B1F-AC7A-83B7A11C1D1B}" dt="2026-10-16T11:41:33.965" v="159" actId="478"/>
        <pc:sldMkLst>
          <pc:docMk/>
          <pc:sldMk cId="0" sldId="272"/>
        </pc:sldMkLst>
        <pc:spChg chg="mod">
          <ac:chgData name="최보열" userId="f2a832e0-cee1-420e-9a03-93bf093b046e" providerId="ADAL" clId="{FDF381B3-CA02-4B1F-AC7A-83B7A11C1D1B}" dt="2026-10-16T11:41:21.250" v="156" actId="1076"/>
          <ac:spMkLst>
            <pc:docMk/>
            <pc:sldMk cId="0" sldId="272"/>
            <ac:spMk id="6" creationId="{00000000-0000-0000-0000-000000000000}"/>
          </ac:spMkLst>
        </pc:spChg>
        <pc:spChg chg="mod">
          <ac:chgData name="최보열" userId="f2a832e0-cee1-420e-9a03-93bf093b046e" providerId="ADAL" clId="{FDF381B3-CA02-4B1F-AC7A-83B7A11C1D1B}" dt="2026-10-16T11:41:31.239" v="158" actId="208"/>
          <ac:spMkLst>
            <pc:docMk/>
            <pc:sldMk cId="0" sldId="272"/>
            <ac:spMk id="26" creationId="{00000000-0000-0000-0000-000000000000}"/>
          </ac:spMkLst>
        </pc:spChg>
        <pc:spChg chg="mod">
          <ac:chgData name="최보열" userId="f2a832e0-cee1-420e-9a03-93bf093b046e" providerId="ADAL" clId="{FDF381B3-CA02-4B1F-AC7A-83B7A11C1D1B}" dt="2026-10-16T11:41:31.239" v="158" actId="208"/>
          <ac:spMkLst>
            <pc:docMk/>
            <pc:sldMk cId="0" sldId="272"/>
            <ac:spMk id="27" creationId="{00000000-0000-0000-0000-000000000000}"/>
          </ac:spMkLst>
        </pc:spChg>
      </pc:sldChg>
      <pc:sldChg chg="modSp mod">
        <pc:chgData name="최보열" userId="f2a832e0-cee1-420e-9a03-93bf093b046e" providerId="ADAL" clId="{FDF381B3-CA02-4B1F-AC7A-83B7A11C1D1B}" dt="2026-10-16T11:05:44.026" v="34" actId="20577"/>
        <pc:sldMkLst>
          <pc:docMk/>
          <pc:sldMk cId="0" sldId="275"/>
        </pc:sldMkLst>
        <pc:spChg chg="mod">
          <ac:chgData name="최보열" userId="f2a832e0-cee1-420e-9a03-93bf093b046e" providerId="ADAL" clId="{FDF381B3-CA02-4B1F-AC7A-83B7A11C1D1B}" dt="2026-10-16T11:05:44.026" v="34" actId="20577"/>
          <ac:spMkLst>
            <pc:docMk/>
            <pc:sldMk cId="0" sldId="275"/>
            <ac:spMk id="18" creationId="{00000000-0000-0000-0000-000000000000}"/>
          </ac:spMkLst>
        </pc:spChg>
      </pc:sldChg>
      <pc:sldChg chg="delSp modSp mod">
        <pc:chgData name="최보열" userId="f2a832e0-cee1-420e-9a03-93bf093b046e" providerId="ADAL" clId="{FDF381B3-CA02-4B1F-AC7A-83B7A11C1D1B}" dt="2026-10-16T10:49:41.026" v="2" actId="1076"/>
        <pc:sldMkLst>
          <pc:docMk/>
          <pc:sldMk cId="275167481" sldId="296"/>
        </pc:sldMkLst>
        <pc:spChg chg="mod">
          <ac:chgData name="최보열" userId="f2a832e0-cee1-420e-9a03-93bf093b046e" providerId="ADAL" clId="{FDF381B3-CA02-4B1F-AC7A-83B7A11C1D1B}" dt="2026-10-16T10:49:41.026" v="2" actId="1076"/>
          <ac:spMkLst>
            <pc:docMk/>
            <pc:sldMk cId="275167481" sldId="296"/>
            <ac:spMk id="95" creationId="{00000000-0000-0000-0000-000000000000}"/>
          </ac:spMkLst>
        </pc:spChg>
      </pc:sldChg>
      <pc:sldChg chg="modSp mod">
        <pc:chgData name="최보열" userId="f2a832e0-cee1-420e-9a03-93bf093b046e" providerId="ADAL" clId="{FDF381B3-CA02-4B1F-AC7A-83B7A11C1D1B}" dt="2026-10-16T10:49:59.487" v="3" actId="1076"/>
        <pc:sldMkLst>
          <pc:docMk/>
          <pc:sldMk cId="0" sldId="312"/>
        </pc:sldMkLst>
        <pc:spChg chg="mod">
          <ac:chgData name="최보열" userId="f2a832e0-cee1-420e-9a03-93bf093b046e" providerId="ADAL" clId="{FDF381B3-CA02-4B1F-AC7A-83B7A11C1D1B}" dt="2026-10-16T10:49:59.487" v="3" actId="1076"/>
          <ac:spMkLst>
            <pc:docMk/>
            <pc:sldMk cId="0" sldId="312"/>
            <ac:spMk id="8" creationId="{00000000-0000-0000-0000-000000000000}"/>
          </ac:spMkLst>
        </pc:spChg>
        <pc:spChg chg="mod">
          <ac:chgData name="최보열" userId="f2a832e0-cee1-420e-9a03-93bf093b046e" providerId="ADAL" clId="{FDF381B3-CA02-4B1F-AC7A-83B7A11C1D1B}" dt="2026-10-16T10:49:59.487" v="3" actId="1076"/>
          <ac:spMkLst>
            <pc:docMk/>
            <pc:sldMk cId="0" sldId="312"/>
            <ac:spMk id="10" creationId="{00000000-0000-0000-0000-000000000000}"/>
          </ac:spMkLst>
        </pc:spChg>
        <pc:spChg chg="mod">
          <ac:chgData name="최보열" userId="f2a832e0-cee1-420e-9a03-93bf093b046e" providerId="ADAL" clId="{FDF381B3-CA02-4B1F-AC7A-83B7A11C1D1B}" dt="2026-10-16T10:49:59.487" v="3" actId="1076"/>
          <ac:spMkLst>
            <pc:docMk/>
            <pc:sldMk cId="0" sldId="312"/>
            <ac:spMk id="11" creationId="{00000000-0000-0000-0000-000000000000}"/>
          </ac:spMkLst>
        </pc:spChg>
        <pc:spChg chg="mod">
          <ac:chgData name="최보열" userId="f2a832e0-cee1-420e-9a03-93bf093b046e" providerId="ADAL" clId="{FDF381B3-CA02-4B1F-AC7A-83B7A11C1D1B}" dt="2026-10-16T10:49:59.487" v="3" actId="1076"/>
          <ac:spMkLst>
            <pc:docMk/>
            <pc:sldMk cId="0" sldId="312"/>
            <ac:spMk id="12" creationId="{00000000-0000-0000-0000-000000000000}"/>
          </ac:spMkLst>
        </pc:spChg>
        <pc:spChg chg="mod">
          <ac:chgData name="최보열" userId="f2a832e0-cee1-420e-9a03-93bf093b046e" providerId="ADAL" clId="{FDF381B3-CA02-4B1F-AC7A-83B7A11C1D1B}" dt="2026-10-16T10:49:59.487" v="3" actId="1076"/>
          <ac:spMkLst>
            <pc:docMk/>
            <pc:sldMk cId="0" sldId="312"/>
            <ac:spMk id="13" creationId="{00000000-0000-0000-0000-000000000000}"/>
          </ac:spMkLst>
        </pc:spChg>
        <pc:spChg chg="mod">
          <ac:chgData name="최보열" userId="f2a832e0-cee1-420e-9a03-93bf093b046e" providerId="ADAL" clId="{FDF381B3-CA02-4B1F-AC7A-83B7A11C1D1B}" dt="2026-10-16T10:49:59.487" v="3" actId="1076"/>
          <ac:spMkLst>
            <pc:docMk/>
            <pc:sldMk cId="0" sldId="312"/>
            <ac:spMk id="16" creationId="{00000000-0000-0000-0000-000000000000}"/>
          </ac:spMkLst>
        </pc:spChg>
        <pc:spChg chg="mod">
          <ac:chgData name="최보열" userId="f2a832e0-cee1-420e-9a03-93bf093b046e" providerId="ADAL" clId="{FDF381B3-CA02-4B1F-AC7A-83B7A11C1D1B}" dt="2026-10-16T10:49:59.487" v="3" actId="1076"/>
          <ac:spMkLst>
            <pc:docMk/>
            <pc:sldMk cId="0" sldId="312"/>
            <ac:spMk id="17" creationId="{00000000-0000-0000-0000-000000000000}"/>
          </ac:spMkLst>
        </pc:spChg>
        <pc:spChg chg="mod">
          <ac:chgData name="최보열" userId="f2a832e0-cee1-420e-9a03-93bf093b046e" providerId="ADAL" clId="{FDF381B3-CA02-4B1F-AC7A-83B7A11C1D1B}" dt="2026-10-16T10:49:59.487" v="3" actId="1076"/>
          <ac:spMkLst>
            <pc:docMk/>
            <pc:sldMk cId="0" sldId="312"/>
            <ac:spMk id="18" creationId="{00000000-0000-0000-0000-000000000000}"/>
          </ac:spMkLst>
        </pc:spChg>
        <pc:spChg chg="mod">
          <ac:chgData name="최보열" userId="f2a832e0-cee1-420e-9a03-93bf093b046e" providerId="ADAL" clId="{FDF381B3-CA02-4B1F-AC7A-83B7A11C1D1B}" dt="2026-10-16T10:49:59.487" v="3" actId="1076"/>
          <ac:spMkLst>
            <pc:docMk/>
            <pc:sldMk cId="0" sldId="312"/>
            <ac:spMk id="20" creationId="{00000000-0000-0000-0000-000000000000}"/>
          </ac:spMkLst>
        </pc:spChg>
        <pc:spChg chg="mod">
          <ac:chgData name="최보열" userId="f2a832e0-cee1-420e-9a03-93bf093b046e" providerId="ADAL" clId="{FDF381B3-CA02-4B1F-AC7A-83B7A11C1D1B}" dt="2026-10-16T10:49:59.487" v="3" actId="1076"/>
          <ac:spMkLst>
            <pc:docMk/>
            <pc:sldMk cId="0" sldId="312"/>
            <ac:spMk id="22" creationId="{00000000-0000-0000-0000-000000000000}"/>
          </ac:spMkLst>
        </pc:spChg>
      </pc:sldChg>
      <pc:sldChg chg="modSp mod modAnim modNotesTx">
        <pc:chgData name="최보열" userId="f2a832e0-cee1-420e-9a03-93bf093b046e" providerId="ADAL" clId="{FDF381B3-CA02-4B1F-AC7A-83B7A11C1D1B}" dt="2026-10-17T10:02:29.303" v="874" actId="20577"/>
        <pc:sldMkLst>
          <pc:docMk/>
          <pc:sldMk cId="0" sldId="315"/>
        </pc:sldMkLst>
        <pc:spChg chg="mod">
          <ac:chgData name="최보열" userId="f2a832e0-cee1-420e-9a03-93bf093b046e" providerId="ADAL" clId="{FDF381B3-CA02-4B1F-AC7A-83B7A11C1D1B}" dt="2026-10-17T09:56:26.954" v="188" actId="20577"/>
          <ac:spMkLst>
            <pc:docMk/>
            <pc:sldMk cId="0" sldId="315"/>
            <ac:spMk id="2" creationId="{00000000-0000-0000-0000-000000000000}"/>
          </ac:spMkLst>
        </pc:spChg>
        <pc:spChg chg="mod">
          <ac:chgData name="최보열" userId="f2a832e0-cee1-420e-9a03-93bf093b046e" providerId="ADAL" clId="{FDF381B3-CA02-4B1F-AC7A-83B7A11C1D1B}" dt="2026-10-16T11:15:31.596" v="123" actId="404"/>
          <ac:spMkLst>
            <pc:docMk/>
            <pc:sldMk cId="0" sldId="315"/>
            <ac:spMk id="178" creationId="{00000000-0000-0000-0000-000000000000}"/>
          </ac:spMkLst>
        </pc:spChg>
        <pc:spChg chg="mod">
          <ac:chgData name="최보열" userId="f2a832e0-cee1-420e-9a03-93bf093b046e" providerId="ADAL" clId="{FDF381B3-CA02-4B1F-AC7A-83B7A11C1D1B}" dt="2026-10-16T11:14:57.916" v="108" actId="207"/>
          <ac:spMkLst>
            <pc:docMk/>
            <pc:sldMk cId="0" sldId="315"/>
            <ac:spMk id="183" creationId="{00000000-0000-0000-0000-000000000000}"/>
          </ac:spMkLst>
        </pc:spChg>
        <pc:spChg chg="mod">
          <ac:chgData name="최보열" userId="f2a832e0-cee1-420e-9a03-93bf093b046e" providerId="ADAL" clId="{FDF381B3-CA02-4B1F-AC7A-83B7A11C1D1B}" dt="2026-10-16T11:15:10.885" v="112" actId="113"/>
          <ac:spMkLst>
            <pc:docMk/>
            <pc:sldMk cId="0" sldId="315"/>
            <ac:spMk id="185" creationId="{00000000-0000-0000-0000-000000000000}"/>
          </ac:spMkLst>
        </pc:spChg>
        <pc:spChg chg="mod">
          <ac:chgData name="최보열" userId="f2a832e0-cee1-420e-9a03-93bf093b046e" providerId="ADAL" clId="{FDF381B3-CA02-4B1F-AC7A-83B7A11C1D1B}" dt="2026-10-16T11:16:31.348" v="134" actId="1076"/>
          <ac:spMkLst>
            <pc:docMk/>
            <pc:sldMk cId="0" sldId="315"/>
            <ac:spMk id="191" creationId="{00000000-0000-0000-0000-000000000000}"/>
          </ac:spMkLst>
        </pc:spChg>
        <pc:spChg chg="mod">
          <ac:chgData name="최보열" userId="f2a832e0-cee1-420e-9a03-93bf093b046e" providerId="ADAL" clId="{FDF381B3-CA02-4B1F-AC7A-83B7A11C1D1B}" dt="2026-10-16T11:16:22.276" v="132" actId="207"/>
          <ac:spMkLst>
            <pc:docMk/>
            <pc:sldMk cId="0" sldId="315"/>
            <ac:spMk id="217" creationId="{00000000-0000-0000-0000-000000000000}"/>
          </ac:spMkLst>
        </pc:spChg>
        <pc:spChg chg="mod">
          <ac:chgData name="최보열" userId="f2a832e0-cee1-420e-9a03-93bf093b046e" providerId="ADAL" clId="{FDF381B3-CA02-4B1F-AC7A-83B7A11C1D1B}" dt="2026-10-16T11:16:19.429" v="130" actId="1038"/>
          <ac:spMkLst>
            <pc:docMk/>
            <pc:sldMk cId="0" sldId="315"/>
            <ac:spMk id="220" creationId="{00000000-0000-0000-0000-000000000000}"/>
          </ac:spMkLst>
        </pc:spChg>
        <pc:cxnChg chg="mod">
          <ac:chgData name="최보열" userId="f2a832e0-cee1-420e-9a03-93bf093b046e" providerId="ADAL" clId="{FDF381B3-CA02-4B1F-AC7A-83B7A11C1D1B}" dt="2026-10-16T11:15:16.416" v="113" actId="1582"/>
          <ac:cxnSpMkLst>
            <pc:docMk/>
            <pc:sldMk cId="0" sldId="315"/>
            <ac:cxnSpMk id="184" creationId="{00000000-0000-0000-0000-000000000000}"/>
          </ac:cxnSpMkLst>
        </pc:cxnChg>
        <pc:cxnChg chg="mod">
          <ac:chgData name="최보열" userId="f2a832e0-cee1-420e-9a03-93bf093b046e" providerId="ADAL" clId="{FDF381B3-CA02-4B1F-AC7A-83B7A11C1D1B}" dt="2026-10-16T11:16:19.429" v="130" actId="1038"/>
          <ac:cxnSpMkLst>
            <pc:docMk/>
            <pc:sldMk cId="0" sldId="315"/>
            <ac:cxnSpMk id="219" creationId="{00000000-0000-0000-0000-000000000000}"/>
          </ac:cxnSpMkLst>
        </pc:cxnChg>
      </pc:sldChg>
      <pc:sldChg chg="addSp delSp modSp mod">
        <pc:chgData name="최보열" userId="f2a832e0-cee1-420e-9a03-93bf093b046e" providerId="ADAL" clId="{FDF381B3-CA02-4B1F-AC7A-83B7A11C1D1B}" dt="2026-10-16T11:10:51.520" v="79" actId="20577"/>
        <pc:sldMkLst>
          <pc:docMk/>
          <pc:sldMk cId="0" sldId="316"/>
        </pc:sldMkLst>
        <pc:spChg chg="mod">
          <ac:chgData name="최보열" userId="f2a832e0-cee1-420e-9a03-93bf093b046e" providerId="ADAL" clId="{FDF381B3-CA02-4B1F-AC7A-83B7A11C1D1B}" dt="2026-10-16T11:10:51.520" v="79" actId="20577"/>
          <ac:spMkLst>
            <pc:docMk/>
            <pc:sldMk cId="0" sldId="316"/>
            <ac:spMk id="2" creationId="{00000000-0000-0000-0000-000000000000}"/>
          </ac:spMkLst>
        </pc:spChg>
        <pc:spChg chg="mod">
          <ac:chgData name="최보열" userId="f2a832e0-cee1-420e-9a03-93bf093b046e" providerId="ADAL" clId="{FDF381B3-CA02-4B1F-AC7A-83B7A11C1D1B}" dt="2026-10-16T11:09:18.686" v="37" actId="20577"/>
          <ac:spMkLst>
            <pc:docMk/>
            <pc:sldMk cId="0" sldId="316"/>
            <ac:spMk id="47" creationId="{00000000-0000-0000-0000-000000000000}"/>
          </ac:spMkLst>
        </pc:spChg>
        <pc:spChg chg="mod">
          <ac:chgData name="최보열" userId="f2a832e0-cee1-420e-9a03-93bf093b046e" providerId="ADAL" clId="{FDF381B3-CA02-4B1F-AC7A-83B7A11C1D1B}" dt="2026-10-16T11:09:21.626" v="39" actId="20577"/>
          <ac:spMkLst>
            <pc:docMk/>
            <pc:sldMk cId="0" sldId="316"/>
            <ac:spMk id="57" creationId="{00000000-0000-0000-0000-000000000000}"/>
          </ac:spMkLst>
        </pc:spChg>
      </pc:sldChg>
      <pc:sldChg chg="addSp delSp modSp mod addAnim delAnim modAnim modNotesTx">
        <pc:chgData name="최보열" userId="f2a832e0-cee1-420e-9a03-93bf093b046e" providerId="ADAL" clId="{FDF381B3-CA02-4B1F-AC7A-83B7A11C1D1B}" dt="2026-10-17T10:06:06.954" v="1429" actId="20577"/>
        <pc:sldMkLst>
          <pc:docMk/>
          <pc:sldMk cId="0" sldId="322"/>
        </pc:sldMkLst>
        <pc:spChg chg="mod">
          <ac:chgData name="최보열" userId="f2a832e0-cee1-420e-9a03-93bf093b046e" providerId="ADAL" clId="{FDF381B3-CA02-4B1F-AC7A-83B7A11C1D1B}" dt="2026-10-17T09:56:44.994" v="228" actId="20577"/>
          <ac:spMkLst>
            <pc:docMk/>
            <pc:sldMk cId="0" sldId="322"/>
            <ac:spMk id="2" creationId="{00000000-0000-0000-0000-000000000000}"/>
          </ac:spMkLst>
        </pc:spChg>
        <pc:spChg chg="mod">
          <ac:chgData name="최보열" userId="f2a832e0-cee1-420e-9a03-93bf093b046e" providerId="ADAL" clId="{FDF381B3-CA02-4B1F-AC7A-83B7A11C1D1B}" dt="2026-10-16T11:22:55.846" v="146" actId="20577"/>
          <ac:spMkLst>
            <pc:docMk/>
            <pc:sldMk cId="0" sldId="322"/>
            <ac:spMk id="158" creationId="{00000000-0000-0000-0000-000000000000}"/>
          </ac:spMkLst>
        </pc:spChg>
        <pc:spChg chg="mod">
          <ac:chgData name="최보열" userId="f2a832e0-cee1-420e-9a03-93bf093b046e" providerId="ADAL" clId="{FDF381B3-CA02-4B1F-AC7A-83B7A11C1D1B}" dt="2026-10-16T11:22:59.978" v="153" actId="20577"/>
          <ac:spMkLst>
            <pc:docMk/>
            <pc:sldMk cId="0" sldId="322"/>
            <ac:spMk id="160" creationId="{00000000-0000-0000-0000-000000000000}"/>
          </ac:spMkLst>
        </pc:spChg>
        <pc:spChg chg="add del">
          <ac:chgData name="최보열" userId="f2a832e0-cee1-420e-9a03-93bf093b046e" providerId="ADAL" clId="{FDF381B3-CA02-4B1F-AC7A-83B7A11C1D1B}" dt="2026-10-16T10:52:30.529" v="17" actId="478"/>
          <ac:spMkLst>
            <pc:docMk/>
            <pc:sldMk cId="0" sldId="322"/>
            <ac:spMk id="163" creationId="{00000000-0000-0000-0000-000000000000}"/>
          </ac:spMkLst>
        </pc:spChg>
        <pc:spChg chg="mod">
          <ac:chgData name="최보열" userId="f2a832e0-cee1-420e-9a03-93bf093b046e" providerId="ADAL" clId="{FDF381B3-CA02-4B1F-AC7A-83B7A11C1D1B}" dt="2026-10-16T11:14:39.082" v="103" actId="1076"/>
          <ac:spMkLst>
            <pc:docMk/>
            <pc:sldMk cId="0" sldId="322"/>
            <ac:spMk id="166" creationId="{00000000-0000-0000-0000-000000000000}"/>
          </ac:spMkLst>
        </pc:spChg>
        <pc:spChg chg="mod">
          <ac:chgData name="최보열" userId="f2a832e0-cee1-420e-9a03-93bf093b046e" providerId="ADAL" clId="{FDF381B3-CA02-4B1F-AC7A-83B7A11C1D1B}" dt="2026-10-16T11:14:39.082" v="103" actId="1076"/>
          <ac:spMkLst>
            <pc:docMk/>
            <pc:sldMk cId="0" sldId="322"/>
            <ac:spMk id="168" creationId="{00000000-0000-0000-0000-000000000000}"/>
          </ac:spMkLst>
        </pc:spChg>
        <pc:spChg chg="mod">
          <ac:chgData name="최보열" userId="f2a832e0-cee1-420e-9a03-93bf093b046e" providerId="ADAL" clId="{FDF381B3-CA02-4B1F-AC7A-83B7A11C1D1B}" dt="2026-10-16T11:14:39.082" v="103" actId="1076"/>
          <ac:spMkLst>
            <pc:docMk/>
            <pc:sldMk cId="0" sldId="322"/>
            <ac:spMk id="169" creationId="{00000000-0000-0000-0000-000000000000}"/>
          </ac:spMkLst>
        </pc:spChg>
        <pc:spChg chg="mod">
          <ac:chgData name="최보열" userId="f2a832e0-cee1-420e-9a03-93bf093b046e" providerId="ADAL" clId="{FDF381B3-CA02-4B1F-AC7A-83B7A11C1D1B}" dt="2026-10-16T11:14:45.635" v="104" actId="1076"/>
          <ac:spMkLst>
            <pc:docMk/>
            <pc:sldMk cId="0" sldId="322"/>
            <ac:spMk id="170" creationId="{00000000-0000-0000-0000-000000000000}"/>
          </ac:spMkLst>
        </pc:spChg>
        <pc:spChg chg="mod">
          <ac:chgData name="최보열" userId="f2a832e0-cee1-420e-9a03-93bf093b046e" providerId="ADAL" clId="{FDF381B3-CA02-4B1F-AC7A-83B7A11C1D1B}" dt="2026-10-16T11:14:50.118" v="105" actId="1076"/>
          <ac:spMkLst>
            <pc:docMk/>
            <pc:sldMk cId="0" sldId="322"/>
            <ac:spMk id="171" creationId="{00000000-0000-0000-0000-000000000000}"/>
          </ac:spMkLst>
        </pc:spChg>
        <pc:spChg chg="mod">
          <ac:chgData name="최보열" userId="f2a832e0-cee1-420e-9a03-93bf093b046e" providerId="ADAL" clId="{FDF381B3-CA02-4B1F-AC7A-83B7A11C1D1B}" dt="2026-10-16T11:16:04.626" v="129" actId="113"/>
          <ac:spMkLst>
            <pc:docMk/>
            <pc:sldMk cId="0" sldId="322"/>
            <ac:spMk id="173" creationId="{00000000-0000-0000-0000-000000000000}"/>
          </ac:spMkLst>
        </pc:spChg>
        <pc:spChg chg="mod">
          <ac:chgData name="최보열" userId="f2a832e0-cee1-420e-9a03-93bf093b046e" providerId="ADAL" clId="{FDF381B3-CA02-4B1F-AC7A-83B7A11C1D1B}" dt="2026-10-16T11:15:57.316" v="127" actId="2085"/>
          <ac:spMkLst>
            <pc:docMk/>
            <pc:sldMk cId="0" sldId="322"/>
            <ac:spMk id="187" creationId="{00000000-0000-0000-0000-000000000000}"/>
          </ac:spMkLst>
        </pc:spChg>
        <pc:spChg chg="mod">
          <ac:chgData name="최보열" userId="f2a832e0-cee1-420e-9a03-93bf093b046e" providerId="ADAL" clId="{FDF381B3-CA02-4B1F-AC7A-83B7A11C1D1B}" dt="2026-10-16T11:13:10.551" v="81" actId="208"/>
          <ac:spMkLst>
            <pc:docMk/>
            <pc:sldMk cId="0" sldId="322"/>
            <ac:spMk id="190" creationId="{00000000-0000-0000-0000-000000000000}"/>
          </ac:spMkLst>
        </pc:spChg>
        <pc:spChg chg="mod">
          <ac:chgData name="최보열" userId="f2a832e0-cee1-420e-9a03-93bf093b046e" providerId="ADAL" clId="{FDF381B3-CA02-4B1F-AC7A-83B7A11C1D1B}" dt="2026-10-16T11:13:10.551" v="81" actId="208"/>
          <ac:spMkLst>
            <pc:docMk/>
            <pc:sldMk cId="0" sldId="322"/>
            <ac:spMk id="192" creationId="{00000000-0000-0000-0000-000000000000}"/>
          </ac:spMkLst>
        </pc:spChg>
        <pc:spChg chg="mod">
          <ac:chgData name="최보열" userId="f2a832e0-cee1-420e-9a03-93bf093b046e" providerId="ADAL" clId="{FDF381B3-CA02-4B1F-AC7A-83B7A11C1D1B}" dt="2026-10-16T11:13:10.551" v="81" actId="208"/>
          <ac:spMkLst>
            <pc:docMk/>
            <pc:sldMk cId="0" sldId="322"/>
            <ac:spMk id="193" creationId="{00000000-0000-0000-0000-000000000000}"/>
          </ac:spMkLst>
        </pc:spChg>
        <pc:spChg chg="mod">
          <ac:chgData name="최보열" userId="f2a832e0-cee1-420e-9a03-93bf093b046e" providerId="ADAL" clId="{FDF381B3-CA02-4B1F-AC7A-83B7A11C1D1B}" dt="2026-10-16T11:13:10.551" v="81" actId="208"/>
          <ac:spMkLst>
            <pc:docMk/>
            <pc:sldMk cId="0" sldId="322"/>
            <ac:spMk id="198" creationId="{00000000-0000-0000-0000-000000000000}"/>
          </ac:spMkLst>
        </pc:spChg>
        <pc:spChg chg="mod">
          <ac:chgData name="최보열" userId="f2a832e0-cee1-420e-9a03-93bf093b046e" providerId="ADAL" clId="{FDF381B3-CA02-4B1F-AC7A-83B7A11C1D1B}" dt="2026-10-16T11:13:10.551" v="81" actId="208"/>
          <ac:spMkLst>
            <pc:docMk/>
            <pc:sldMk cId="0" sldId="322"/>
            <ac:spMk id="201" creationId="{00000000-0000-0000-0000-000000000000}"/>
          </ac:spMkLst>
        </pc:spChg>
        <pc:spChg chg="mod">
          <ac:chgData name="최보열" userId="f2a832e0-cee1-420e-9a03-93bf093b046e" providerId="ADAL" clId="{FDF381B3-CA02-4B1F-AC7A-83B7A11C1D1B}" dt="2026-10-16T11:14:39.082" v="103" actId="1076"/>
          <ac:spMkLst>
            <pc:docMk/>
            <pc:sldMk cId="0" sldId="322"/>
            <ac:spMk id="207" creationId="{00000000-0000-0000-0000-000000000000}"/>
          </ac:spMkLst>
        </pc:spChg>
        <pc:spChg chg="mod">
          <ac:chgData name="최보열" userId="f2a832e0-cee1-420e-9a03-93bf093b046e" providerId="ADAL" clId="{FDF381B3-CA02-4B1F-AC7A-83B7A11C1D1B}" dt="2026-10-16T11:14:39.082" v="103" actId="1076"/>
          <ac:spMkLst>
            <pc:docMk/>
            <pc:sldMk cId="0" sldId="322"/>
            <ac:spMk id="208" creationId="{00000000-0000-0000-0000-000000000000}"/>
          </ac:spMkLst>
        </pc:spChg>
        <pc:spChg chg="mod">
          <ac:chgData name="최보열" userId="f2a832e0-cee1-420e-9a03-93bf093b046e" providerId="ADAL" clId="{FDF381B3-CA02-4B1F-AC7A-83B7A11C1D1B}" dt="2026-10-16T11:14:39.082" v="103" actId="1076"/>
          <ac:spMkLst>
            <pc:docMk/>
            <pc:sldMk cId="0" sldId="322"/>
            <ac:spMk id="209" creationId="{00000000-0000-0000-0000-000000000000}"/>
          </ac:spMkLst>
        </pc:spChg>
        <pc:spChg chg="mod">
          <ac:chgData name="최보열" userId="f2a832e0-cee1-420e-9a03-93bf093b046e" providerId="ADAL" clId="{FDF381B3-CA02-4B1F-AC7A-83B7A11C1D1B}" dt="2026-10-16T11:14:39.082" v="103" actId="1076"/>
          <ac:spMkLst>
            <pc:docMk/>
            <pc:sldMk cId="0" sldId="322"/>
            <ac:spMk id="210" creationId="{00000000-0000-0000-0000-000000000000}"/>
          </ac:spMkLst>
        </pc:spChg>
        <pc:spChg chg="mod">
          <ac:chgData name="최보열" userId="f2a832e0-cee1-420e-9a03-93bf093b046e" providerId="ADAL" clId="{FDF381B3-CA02-4B1F-AC7A-83B7A11C1D1B}" dt="2026-10-16T11:14:45.635" v="104" actId="1076"/>
          <ac:spMkLst>
            <pc:docMk/>
            <pc:sldMk cId="0" sldId="322"/>
            <ac:spMk id="211" creationId="{00000000-0000-0000-0000-000000000000}"/>
          </ac:spMkLst>
        </pc:spChg>
        <pc:spChg chg="mod">
          <ac:chgData name="최보열" userId="f2a832e0-cee1-420e-9a03-93bf093b046e" providerId="ADAL" clId="{FDF381B3-CA02-4B1F-AC7A-83B7A11C1D1B}" dt="2026-10-16T11:14:50.118" v="105" actId="1076"/>
          <ac:spMkLst>
            <pc:docMk/>
            <pc:sldMk cId="0" sldId="322"/>
            <ac:spMk id="212" creationId="{00000000-0000-0000-0000-000000000000}"/>
          </ac:spMkLst>
        </pc:spChg>
        <pc:spChg chg="mod">
          <ac:chgData name="최보열" userId="f2a832e0-cee1-420e-9a03-93bf093b046e" providerId="ADAL" clId="{FDF381B3-CA02-4B1F-AC7A-83B7A11C1D1B}" dt="2026-10-16T11:16:02.486" v="128" actId="113"/>
          <ac:spMkLst>
            <pc:docMk/>
            <pc:sldMk cId="0" sldId="322"/>
            <ac:spMk id="214" creationId="{00000000-0000-0000-0000-000000000000}"/>
          </ac:spMkLst>
        </pc:spChg>
        <pc:spChg chg="mod">
          <ac:chgData name="최보열" userId="f2a832e0-cee1-420e-9a03-93bf093b046e" providerId="ADAL" clId="{FDF381B3-CA02-4B1F-AC7A-83B7A11C1D1B}" dt="2026-10-16T11:15:57.316" v="127" actId="2085"/>
          <ac:spMkLst>
            <pc:docMk/>
            <pc:sldMk cId="0" sldId="322"/>
            <ac:spMk id="228" creationId="{00000000-0000-0000-0000-000000000000}"/>
          </ac:spMkLst>
        </pc:spChg>
        <pc:spChg chg="mod">
          <ac:chgData name="최보열" userId="f2a832e0-cee1-420e-9a03-93bf093b046e" providerId="ADAL" clId="{FDF381B3-CA02-4B1F-AC7A-83B7A11C1D1B}" dt="2026-10-16T11:13:10.551" v="81" actId="208"/>
          <ac:spMkLst>
            <pc:docMk/>
            <pc:sldMk cId="0" sldId="322"/>
            <ac:spMk id="235" creationId="{00000000-0000-0000-0000-000000000000}"/>
          </ac:spMkLst>
        </pc:spChg>
        <pc:spChg chg="mod">
          <ac:chgData name="최보열" userId="f2a832e0-cee1-420e-9a03-93bf093b046e" providerId="ADAL" clId="{FDF381B3-CA02-4B1F-AC7A-83B7A11C1D1B}" dt="2026-10-16T11:13:10.551" v="81" actId="208"/>
          <ac:spMkLst>
            <pc:docMk/>
            <pc:sldMk cId="0" sldId="322"/>
            <ac:spMk id="236" creationId="{00000000-0000-0000-0000-000000000000}"/>
          </ac:spMkLst>
        </pc:spChg>
        <pc:spChg chg="mod">
          <ac:chgData name="최보열" userId="f2a832e0-cee1-420e-9a03-93bf093b046e" providerId="ADAL" clId="{FDF381B3-CA02-4B1F-AC7A-83B7A11C1D1B}" dt="2026-10-16T11:13:10.551" v="81" actId="208"/>
          <ac:spMkLst>
            <pc:docMk/>
            <pc:sldMk cId="0" sldId="322"/>
            <ac:spMk id="240" creationId="{00000000-0000-0000-0000-000000000000}"/>
          </ac:spMkLst>
        </pc:spChg>
        <pc:spChg chg="mod">
          <ac:chgData name="최보열" userId="f2a832e0-cee1-420e-9a03-93bf093b046e" providerId="ADAL" clId="{FDF381B3-CA02-4B1F-AC7A-83B7A11C1D1B}" dt="2026-10-16T11:13:10.551" v="81" actId="208"/>
          <ac:spMkLst>
            <pc:docMk/>
            <pc:sldMk cId="0" sldId="322"/>
            <ac:spMk id="242" creationId="{00000000-0000-0000-0000-000000000000}"/>
          </ac:spMkLst>
        </pc:spChg>
        <pc:spChg chg="mod">
          <ac:chgData name="최보열" userId="f2a832e0-cee1-420e-9a03-93bf093b046e" providerId="ADAL" clId="{FDF381B3-CA02-4B1F-AC7A-83B7A11C1D1B}" dt="2026-10-16T11:13:10.551" v="81" actId="208"/>
          <ac:spMkLst>
            <pc:docMk/>
            <pc:sldMk cId="0" sldId="322"/>
            <ac:spMk id="244" creationId="{00000000-0000-0000-0000-000000000000}"/>
          </ac:spMkLst>
        </pc:spChg>
        <pc:spChg chg="mod">
          <ac:chgData name="최보열" userId="f2a832e0-cee1-420e-9a03-93bf093b046e" providerId="ADAL" clId="{FDF381B3-CA02-4B1F-AC7A-83B7A11C1D1B}" dt="2026-10-16T10:52:24.127" v="15"/>
          <ac:spMkLst>
            <pc:docMk/>
            <pc:sldMk cId="0" sldId="322"/>
            <ac:spMk id="291" creationId="{00000000-0000-0000-0000-000000000000}"/>
          </ac:spMkLst>
        </pc:spChg>
        <pc:cxnChg chg="mod">
          <ac:chgData name="최보열" userId="f2a832e0-cee1-420e-9a03-93bf093b046e" providerId="ADAL" clId="{FDF381B3-CA02-4B1F-AC7A-83B7A11C1D1B}" dt="2026-10-16T11:15:50.846" v="126" actId="208"/>
          <ac:cxnSpMkLst>
            <pc:docMk/>
            <pc:sldMk cId="0" sldId="322"/>
            <ac:cxnSpMk id="186" creationId="{00000000-0000-0000-0000-000000000000}"/>
          </ac:cxnSpMkLst>
        </pc:cxnChg>
        <pc:cxnChg chg="mod">
          <ac:chgData name="최보열" userId="f2a832e0-cee1-420e-9a03-93bf093b046e" providerId="ADAL" clId="{FDF381B3-CA02-4B1F-AC7A-83B7A11C1D1B}" dt="2026-10-16T11:15:50.846" v="126" actId="208"/>
          <ac:cxnSpMkLst>
            <pc:docMk/>
            <pc:sldMk cId="0" sldId="322"/>
            <ac:cxnSpMk id="227" creationId="{00000000-0000-0000-0000-000000000000}"/>
          </ac:cxnSpMkLst>
        </pc:cxnChg>
      </pc:sldChg>
    </pc:docChg>
  </pc:docChgLst>
  <pc:docChgLst>
    <pc:chgData name="최보열" userId="f2a832e0-cee1-420e-9a03-93bf093b046e" providerId="ADAL" clId="{1192C3B9-4B1F-4CC7-B9AC-61DDA8DF4815}"/>
    <pc:docChg chg="undo custSel addSld delSld modSld modSection">
      <pc:chgData name="최보열" userId="f2a832e0-cee1-420e-9a03-93bf093b046e" providerId="ADAL" clId="{1192C3B9-4B1F-4CC7-B9AC-61DDA8DF4815}" dt="2026-10-18T12:51:46.194" v="11711" actId="20577"/>
      <pc:docMkLst>
        <pc:docMk/>
      </pc:docMkLst>
      <pc:sldChg chg="addSp delSp mod modNotesTx">
        <pc:chgData name="최보열" userId="f2a832e0-cee1-420e-9a03-93bf093b046e" providerId="ADAL" clId="{1192C3B9-4B1F-4CC7-B9AC-61DDA8DF4815}" dt="2026-10-18T09:10:35.590" v="9966" actId="20577"/>
        <pc:sldMkLst>
          <pc:docMk/>
          <pc:sldMk cId="0" sldId="256"/>
        </pc:sldMkLst>
        <pc:spChg chg="add del">
          <ac:chgData name="최보열" userId="f2a832e0-cee1-420e-9a03-93bf093b046e" providerId="ADAL" clId="{1192C3B9-4B1F-4CC7-B9AC-61DDA8DF4815}" dt="2026-10-18T08:44:14.389" v="9400" actId="22"/>
          <ac:spMkLst>
            <pc:docMk/>
            <pc:sldMk cId="0" sldId="256"/>
            <ac:spMk id="10" creationId="{B48F4530-7142-F038-2899-C23832686CF2}"/>
          </ac:spMkLst>
        </pc:spChg>
      </pc:sldChg>
      <pc:sldChg chg="add del">
        <pc:chgData name="최보열" userId="f2a832e0-cee1-420e-9a03-93bf093b046e" providerId="ADAL" clId="{1192C3B9-4B1F-4CC7-B9AC-61DDA8DF4815}" dt="2026-10-18T06:49:22.724" v="7548" actId="47"/>
        <pc:sldMkLst>
          <pc:docMk/>
          <pc:sldMk cId="0" sldId="269"/>
        </pc:sldMkLst>
      </pc:sldChg>
      <pc:sldChg chg="modSp modNotesTx">
        <pc:chgData name="최보열" userId="f2a832e0-cee1-420e-9a03-93bf093b046e" providerId="ADAL" clId="{1192C3B9-4B1F-4CC7-B9AC-61DDA8DF4815}" dt="2026-10-18T11:52:11.053" v="11393" actId="20577"/>
        <pc:sldMkLst>
          <pc:docMk/>
          <pc:sldMk cId="0" sldId="270"/>
        </pc:sldMkLst>
        <pc:spChg chg="mod">
          <ac:chgData name="최보열" userId="f2a832e0-cee1-420e-9a03-93bf093b046e" providerId="ADAL" clId="{1192C3B9-4B1F-4CC7-B9AC-61DDA8DF4815}" dt="2026-10-18T06:53:51.412" v="7550" actId="20577"/>
          <ac:spMkLst>
            <pc:docMk/>
            <pc:sldMk cId="0" sldId="270"/>
            <ac:spMk id="8" creationId="{00000000-0000-0000-0000-000000000000}"/>
          </ac:spMkLst>
        </pc:spChg>
        <pc:spChg chg="mod">
          <ac:chgData name="최보열" userId="f2a832e0-cee1-420e-9a03-93bf093b046e" providerId="ADAL" clId="{1192C3B9-4B1F-4CC7-B9AC-61DDA8DF4815}" dt="2026-10-18T11:51:34.812" v="11366" actId="20577"/>
          <ac:spMkLst>
            <pc:docMk/>
            <pc:sldMk cId="0" sldId="270"/>
            <ac:spMk id="32" creationId="{00000000-0000-0000-0000-000000000000}"/>
          </ac:spMkLst>
        </pc:spChg>
      </pc:sldChg>
      <pc:sldChg chg="modNotesTx">
        <pc:chgData name="최보열" userId="f2a832e0-cee1-420e-9a03-93bf093b046e" providerId="ADAL" clId="{1192C3B9-4B1F-4CC7-B9AC-61DDA8DF4815}" dt="2026-10-18T11:57:32.489" v="11490" actId="20577"/>
        <pc:sldMkLst>
          <pc:docMk/>
          <pc:sldMk cId="0" sldId="271"/>
        </pc:sldMkLst>
      </pc:sldChg>
      <pc:sldChg chg="addSp delSp mod modNotesTx">
        <pc:chgData name="최보열" userId="f2a832e0-cee1-420e-9a03-93bf093b046e" providerId="ADAL" clId="{1192C3B9-4B1F-4CC7-B9AC-61DDA8DF4815}" dt="2026-10-18T12:00:27.844" v="11585" actId="20577"/>
        <pc:sldMkLst>
          <pc:docMk/>
          <pc:sldMk cId="0" sldId="272"/>
        </pc:sldMkLst>
        <pc:spChg chg="add del">
          <ac:chgData name="최보열" userId="f2a832e0-cee1-420e-9a03-93bf093b046e" providerId="ADAL" clId="{1192C3B9-4B1F-4CC7-B9AC-61DDA8DF4815}" dt="2026-10-18T07:05:22.135" v="7612" actId="22"/>
          <ac:spMkLst>
            <pc:docMk/>
            <pc:sldMk cId="0" sldId="272"/>
            <ac:spMk id="17" creationId="{FB1FDA77-E302-7101-C5D6-15165712EE25}"/>
          </ac:spMkLst>
        </pc:spChg>
      </pc:sldChg>
      <pc:sldChg chg="addSp delSp modSp mod modNotesTx">
        <pc:chgData name="최보열" userId="f2a832e0-cee1-420e-9a03-93bf093b046e" providerId="ADAL" clId="{1192C3B9-4B1F-4CC7-B9AC-61DDA8DF4815}" dt="2026-10-18T09:09:23.237" v="9946" actId="113"/>
        <pc:sldMkLst>
          <pc:docMk/>
          <pc:sldMk cId="0" sldId="275"/>
        </pc:sldMkLst>
        <pc:spChg chg="add del mod">
          <ac:chgData name="최보열" userId="f2a832e0-cee1-420e-9a03-93bf093b046e" providerId="ADAL" clId="{1192C3B9-4B1F-4CC7-B9AC-61DDA8DF4815}" dt="2026-10-18T09:09:10.600" v="9890" actId="478"/>
          <ac:spMkLst>
            <pc:docMk/>
            <pc:sldMk cId="0" sldId="275"/>
            <ac:spMk id="12" creationId="{361DEFB9-DC54-BB31-4578-3083A5B6F43F}"/>
          </ac:spMkLst>
        </pc:spChg>
        <pc:spChg chg="mod">
          <ac:chgData name="최보열" userId="f2a832e0-cee1-420e-9a03-93bf093b046e" providerId="ADAL" clId="{1192C3B9-4B1F-4CC7-B9AC-61DDA8DF4815}" dt="2026-10-18T09:09:23.237" v="9946" actId="113"/>
          <ac:spMkLst>
            <pc:docMk/>
            <pc:sldMk cId="0" sldId="275"/>
            <ac:spMk id="25" creationId="{00000000-0000-0000-0000-000000000000}"/>
          </ac:spMkLst>
        </pc:spChg>
      </pc:sldChg>
      <pc:sldChg chg="addSp delSp modSp mod modNotesTx">
        <pc:chgData name="최보열" userId="f2a832e0-cee1-420e-9a03-93bf093b046e" providerId="ADAL" clId="{1192C3B9-4B1F-4CC7-B9AC-61DDA8DF4815}" dt="2026-10-18T11:25:43.568" v="10811" actId="20577"/>
        <pc:sldMkLst>
          <pc:docMk/>
          <pc:sldMk cId="275167481" sldId="296"/>
        </pc:sldMkLst>
        <pc:spChg chg="add del mod">
          <ac:chgData name="최보열" userId="f2a832e0-cee1-420e-9a03-93bf093b046e" providerId="ADAL" clId="{1192C3B9-4B1F-4CC7-B9AC-61DDA8DF4815}" dt="2026-10-18T08:20:15.298" v="8079"/>
          <ac:spMkLst>
            <pc:docMk/>
            <pc:sldMk cId="275167481" sldId="296"/>
            <ac:spMk id="10" creationId="{FE0772B2-4E11-08CF-F6BB-5BE7727B4A6F}"/>
          </ac:spMkLst>
        </pc:spChg>
        <pc:spChg chg="add del mod">
          <ac:chgData name="최보열" userId="f2a832e0-cee1-420e-9a03-93bf093b046e" providerId="ADAL" clId="{1192C3B9-4B1F-4CC7-B9AC-61DDA8DF4815}" dt="2026-10-17T07:34:25.195" v="364" actId="478"/>
          <ac:spMkLst>
            <pc:docMk/>
            <pc:sldMk cId="275167481" sldId="296"/>
            <ac:spMk id="11" creationId="{DB65A580-3D51-1794-C652-134A0E774E0A}"/>
          </ac:spMkLst>
        </pc:spChg>
        <pc:spChg chg="add mod">
          <ac:chgData name="최보열" userId="f2a832e0-cee1-420e-9a03-93bf093b046e" providerId="ADAL" clId="{1192C3B9-4B1F-4CC7-B9AC-61DDA8DF4815}" dt="2026-10-17T07:35:51.571" v="373"/>
          <ac:spMkLst>
            <pc:docMk/>
            <pc:sldMk cId="275167481" sldId="296"/>
            <ac:spMk id="13" creationId="{C832AB87-2A4E-482D-21BD-D0D040E26EB3}"/>
          </ac:spMkLst>
        </pc:spChg>
        <pc:spChg chg="add del mod">
          <ac:chgData name="최보열" userId="f2a832e0-cee1-420e-9a03-93bf093b046e" providerId="ADAL" clId="{1192C3B9-4B1F-4CC7-B9AC-61DDA8DF4815}" dt="2026-10-17T07:34:46.395" v="370"/>
          <ac:spMkLst>
            <pc:docMk/>
            <pc:sldMk cId="275167481" sldId="296"/>
            <ac:spMk id="14" creationId="{E1140F87-6464-6521-7C96-E6F384A30961}"/>
          </ac:spMkLst>
        </pc:spChg>
        <pc:spChg chg="del mod">
          <ac:chgData name="최보열" userId="f2a832e0-cee1-420e-9a03-93bf093b046e" providerId="ADAL" clId="{1192C3B9-4B1F-4CC7-B9AC-61DDA8DF4815}" dt="2026-10-17T07:34:07.333" v="363" actId="478"/>
          <ac:spMkLst>
            <pc:docMk/>
            <pc:sldMk cId="275167481" sldId="296"/>
            <ac:spMk id="106" creationId="{00000000-0000-0000-0000-000000000000}"/>
          </ac:spMkLst>
        </pc:spChg>
      </pc:sldChg>
      <pc:sldChg chg="modNotesTx">
        <pc:chgData name="최보열" userId="f2a832e0-cee1-420e-9a03-93bf093b046e" providerId="ADAL" clId="{1192C3B9-4B1F-4CC7-B9AC-61DDA8DF4815}" dt="2026-10-18T08:26:42.853" v="8133" actId="20577"/>
        <pc:sldMkLst>
          <pc:docMk/>
          <pc:sldMk cId="366013601" sldId="299"/>
        </pc:sldMkLst>
      </pc:sldChg>
      <pc:sldChg chg="modAnim modNotesTx">
        <pc:chgData name="최보열" userId="f2a832e0-cee1-420e-9a03-93bf093b046e" providerId="ADAL" clId="{1192C3B9-4B1F-4CC7-B9AC-61DDA8DF4815}" dt="2026-10-18T11:20:59.419" v="10782"/>
        <pc:sldMkLst>
          <pc:docMk/>
          <pc:sldMk cId="1466750462" sldId="303"/>
        </pc:sldMkLst>
      </pc:sldChg>
      <pc:sldChg chg="modNotesTx">
        <pc:chgData name="최보열" userId="f2a832e0-cee1-420e-9a03-93bf093b046e" providerId="ADAL" clId="{1192C3B9-4B1F-4CC7-B9AC-61DDA8DF4815}" dt="2026-10-18T09:13:22.388" v="9977" actId="20577"/>
        <pc:sldMkLst>
          <pc:docMk/>
          <pc:sldMk cId="3892739647" sldId="307"/>
        </pc:sldMkLst>
      </pc:sldChg>
      <pc:sldChg chg="modNotesTx">
        <pc:chgData name="최보열" userId="f2a832e0-cee1-420e-9a03-93bf093b046e" providerId="ADAL" clId="{1192C3B9-4B1F-4CC7-B9AC-61DDA8DF4815}" dt="2026-10-18T11:25:54.915" v="10813" actId="20577"/>
        <pc:sldMkLst>
          <pc:docMk/>
          <pc:sldMk cId="4102120251" sldId="311"/>
        </pc:sldMkLst>
      </pc:sldChg>
      <pc:sldChg chg="modSp mod modNotesTx">
        <pc:chgData name="최보열" userId="f2a832e0-cee1-420e-9a03-93bf093b046e" providerId="ADAL" clId="{1192C3B9-4B1F-4CC7-B9AC-61DDA8DF4815}" dt="2026-10-18T09:37:06.033" v="10735" actId="20577"/>
        <pc:sldMkLst>
          <pc:docMk/>
          <pc:sldMk cId="0" sldId="312"/>
        </pc:sldMkLst>
        <pc:spChg chg="mod">
          <ac:chgData name="최보열" userId="f2a832e0-cee1-420e-9a03-93bf093b046e" providerId="ADAL" clId="{1192C3B9-4B1F-4CC7-B9AC-61DDA8DF4815}" dt="2026-10-17T07:36:13.969" v="380" actId="20577"/>
          <ac:spMkLst>
            <pc:docMk/>
            <pc:sldMk cId="0" sldId="312"/>
            <ac:spMk id="23" creationId="{00000000-0000-0000-0000-000000000000}"/>
          </ac:spMkLst>
        </pc:spChg>
        <pc:spChg chg="mod">
          <ac:chgData name="최보열" userId="f2a832e0-cee1-420e-9a03-93bf093b046e" providerId="ADAL" clId="{1192C3B9-4B1F-4CC7-B9AC-61DDA8DF4815}" dt="2026-10-18T09:35:13.483" v="10722" actId="20577"/>
          <ac:spMkLst>
            <pc:docMk/>
            <pc:sldMk cId="0" sldId="312"/>
            <ac:spMk id="38" creationId="{00000000-0000-0000-0000-000000000000}"/>
          </ac:spMkLst>
        </pc:spChg>
      </pc:sldChg>
      <pc:sldChg chg="delSp mod delAnim modNotesTx">
        <pc:chgData name="최보열" userId="f2a832e0-cee1-420e-9a03-93bf093b046e" providerId="ADAL" clId="{1192C3B9-4B1F-4CC7-B9AC-61DDA8DF4815}" dt="2026-10-18T11:28:55.870" v="10814" actId="478"/>
        <pc:sldMkLst>
          <pc:docMk/>
          <pc:sldMk cId="0" sldId="313"/>
        </pc:sldMkLst>
        <pc:spChg chg="del">
          <ac:chgData name="최보열" userId="f2a832e0-cee1-420e-9a03-93bf093b046e" providerId="ADAL" clId="{1192C3B9-4B1F-4CC7-B9AC-61DDA8DF4815}" dt="2026-10-18T11:28:55.870" v="10814" actId="478"/>
          <ac:spMkLst>
            <pc:docMk/>
            <pc:sldMk cId="0" sldId="313"/>
            <ac:spMk id="21" creationId="{00000000-0000-0000-0000-000000000000}"/>
          </ac:spMkLst>
        </pc:spChg>
        <pc:cxnChg chg="del">
          <ac:chgData name="최보열" userId="f2a832e0-cee1-420e-9a03-93bf093b046e" providerId="ADAL" clId="{1192C3B9-4B1F-4CC7-B9AC-61DDA8DF4815}" dt="2026-10-18T11:28:55.870" v="10814" actId="478"/>
          <ac:cxnSpMkLst>
            <pc:docMk/>
            <pc:sldMk cId="0" sldId="313"/>
            <ac:cxnSpMk id="18" creationId="{00000000-0000-0000-0000-000000000000}"/>
          </ac:cxnSpMkLst>
        </pc:cxnChg>
      </pc:sldChg>
      <pc:sldChg chg="delSp mod modNotesTx">
        <pc:chgData name="최보열" userId="f2a832e0-cee1-420e-9a03-93bf093b046e" providerId="ADAL" clId="{1192C3B9-4B1F-4CC7-B9AC-61DDA8DF4815}" dt="2026-10-18T11:36:44.068" v="10973" actId="20577"/>
        <pc:sldMkLst>
          <pc:docMk/>
          <pc:sldMk cId="0" sldId="314"/>
        </pc:sldMkLst>
        <pc:cxnChg chg="del">
          <ac:chgData name="최보열" userId="f2a832e0-cee1-420e-9a03-93bf093b046e" providerId="ADAL" clId="{1192C3B9-4B1F-4CC7-B9AC-61DDA8DF4815}" dt="2026-10-17T08:36:19.911" v="3585" actId="478"/>
          <ac:cxnSpMkLst>
            <pc:docMk/>
            <pc:sldMk cId="0" sldId="314"/>
            <ac:cxnSpMk id="77" creationId="{00000000-0000-0000-0000-000000000000}"/>
          </ac:cxnSpMkLst>
        </pc:cxnChg>
      </pc:sldChg>
      <pc:sldChg chg="delSp modSp mod modNotesTx">
        <pc:chgData name="최보열" userId="f2a832e0-cee1-420e-9a03-93bf093b046e" providerId="ADAL" clId="{1192C3B9-4B1F-4CC7-B9AC-61DDA8DF4815}" dt="2026-10-18T11:42:48.335" v="11154" actId="20577"/>
        <pc:sldMkLst>
          <pc:docMk/>
          <pc:sldMk cId="0" sldId="315"/>
        </pc:sldMkLst>
        <pc:spChg chg="mod">
          <ac:chgData name="최보열" userId="f2a832e0-cee1-420e-9a03-93bf093b046e" providerId="ADAL" clId="{1192C3B9-4B1F-4CC7-B9AC-61DDA8DF4815}" dt="2026-10-18T07:28:55.368" v="7991" actId="1076"/>
          <ac:spMkLst>
            <pc:docMk/>
            <pc:sldMk cId="0" sldId="315"/>
            <ac:spMk id="20" creationId="{00000000-0000-0000-0000-000000000000}"/>
          </ac:spMkLst>
        </pc:spChg>
        <pc:cxnChg chg="del">
          <ac:chgData name="최보열" userId="f2a832e0-cee1-420e-9a03-93bf093b046e" providerId="ADAL" clId="{1192C3B9-4B1F-4CC7-B9AC-61DDA8DF4815}" dt="2026-10-17T08:36:30.725" v="3586" actId="478"/>
          <ac:cxnSpMkLst>
            <pc:docMk/>
            <pc:sldMk cId="0" sldId="315"/>
            <ac:cxnSpMk id="171" creationId="{00000000-0000-0000-0000-000000000000}"/>
          </ac:cxnSpMkLst>
        </pc:cxnChg>
      </pc:sldChg>
      <pc:sldChg chg="addSp modSp modNotesTx">
        <pc:chgData name="최보열" userId="f2a832e0-cee1-420e-9a03-93bf093b046e" providerId="ADAL" clId="{1192C3B9-4B1F-4CC7-B9AC-61DDA8DF4815}" dt="2026-10-18T11:49:49.415" v="11263" actId="767"/>
        <pc:sldMkLst>
          <pc:docMk/>
          <pc:sldMk cId="0" sldId="316"/>
        </pc:sldMkLst>
        <pc:spChg chg="add mod">
          <ac:chgData name="최보열" userId="f2a832e0-cee1-420e-9a03-93bf093b046e" providerId="ADAL" clId="{1192C3B9-4B1F-4CC7-B9AC-61DDA8DF4815}" dt="2026-10-18T11:49:49.415" v="11263" actId="767"/>
          <ac:spMkLst>
            <pc:docMk/>
            <pc:sldMk cId="0" sldId="316"/>
            <ac:spMk id="4" creationId="{F6C0AD9D-6D32-83B6-BCDE-E7849DE01463}"/>
          </ac:spMkLst>
        </pc:spChg>
        <pc:spChg chg="mod">
          <ac:chgData name="최보열" userId="f2a832e0-cee1-420e-9a03-93bf093b046e" providerId="ADAL" clId="{1192C3B9-4B1F-4CC7-B9AC-61DDA8DF4815}" dt="2026-10-18T11:49:31.900" v="11262" actId="113"/>
          <ac:spMkLst>
            <pc:docMk/>
            <pc:sldMk cId="0" sldId="316"/>
            <ac:spMk id="58" creationId="{00000000-0000-0000-0000-000000000000}"/>
          </ac:spMkLst>
        </pc:spChg>
      </pc:sldChg>
      <pc:sldChg chg="modNotesTx">
        <pc:chgData name="최보열" userId="f2a832e0-cee1-420e-9a03-93bf093b046e" providerId="ADAL" clId="{1192C3B9-4B1F-4CC7-B9AC-61DDA8DF4815}" dt="2026-10-18T12:01:56.613" v="11649" actId="20577"/>
        <pc:sldMkLst>
          <pc:docMk/>
          <pc:sldMk cId="0" sldId="317"/>
        </pc:sldMkLst>
      </pc:sldChg>
      <pc:sldChg chg="modNotesTx">
        <pc:chgData name="최보열" userId="f2a832e0-cee1-420e-9a03-93bf093b046e" providerId="ADAL" clId="{1192C3B9-4B1F-4CC7-B9AC-61DDA8DF4815}" dt="2026-10-18T12:03:03.147" v="11709" actId="20577"/>
        <pc:sldMkLst>
          <pc:docMk/>
          <pc:sldMk cId="0" sldId="318"/>
        </pc:sldMkLst>
      </pc:sldChg>
      <pc:sldChg chg="addSp delSp modSp mod addAnim delAnim modNotesTx">
        <pc:chgData name="최보열" userId="f2a832e0-cee1-420e-9a03-93bf093b046e" providerId="ADAL" clId="{1192C3B9-4B1F-4CC7-B9AC-61DDA8DF4815}" dt="2026-10-18T12:51:46.194" v="11711" actId="20577"/>
        <pc:sldMkLst>
          <pc:docMk/>
          <pc:sldMk cId="0" sldId="321"/>
        </pc:sldMkLst>
        <pc:spChg chg="add del">
          <ac:chgData name="최보열" userId="f2a832e0-cee1-420e-9a03-93bf093b046e" providerId="ADAL" clId="{1192C3B9-4B1F-4CC7-B9AC-61DDA8DF4815}" dt="2026-10-17T08:36:54.422" v="3589" actId="22"/>
          <ac:spMkLst>
            <pc:docMk/>
            <pc:sldMk cId="0" sldId="321"/>
            <ac:spMk id="12" creationId="{768ACD0B-C490-D0ED-03A3-0F0B19B58B4D}"/>
          </ac:spMkLst>
        </pc:spChg>
        <pc:spChg chg="mod">
          <ac:chgData name="최보열" userId="f2a832e0-cee1-420e-9a03-93bf093b046e" providerId="ADAL" clId="{1192C3B9-4B1F-4CC7-B9AC-61DDA8DF4815}" dt="2026-10-18T12:51:46.194" v="11711" actId="20577"/>
          <ac:spMkLst>
            <pc:docMk/>
            <pc:sldMk cId="0" sldId="321"/>
            <ac:spMk id="222" creationId="{00000000-0000-0000-0000-000000000000}"/>
          </ac:spMkLst>
        </pc:spChg>
        <pc:spChg chg="mod">
          <ac:chgData name="최보열" userId="f2a832e0-cee1-420e-9a03-93bf093b046e" providerId="ADAL" clId="{1192C3B9-4B1F-4CC7-B9AC-61DDA8DF4815}" dt="2026-10-18T11:33:28.895" v="10922" actId="14100"/>
          <ac:spMkLst>
            <pc:docMk/>
            <pc:sldMk cId="0" sldId="321"/>
            <ac:spMk id="253" creationId="{00000000-0000-0000-0000-000000000000}"/>
          </ac:spMkLst>
        </pc:spChg>
        <pc:cxnChg chg="del">
          <ac:chgData name="최보열" userId="f2a832e0-cee1-420e-9a03-93bf093b046e" providerId="ADAL" clId="{1192C3B9-4B1F-4CC7-B9AC-61DDA8DF4815}" dt="2026-10-17T08:36:16.716" v="3584" actId="478"/>
          <ac:cxnSpMkLst>
            <pc:docMk/>
            <pc:sldMk cId="0" sldId="321"/>
            <ac:cxnSpMk id="287" creationId="{00000000-0000-0000-0000-000000000000}"/>
          </ac:cxnSpMkLst>
        </pc:cxnChg>
      </pc:sldChg>
      <pc:sldChg chg="addSp delSp modSp mod addAnim delAnim modAnim modNotesTx">
        <pc:chgData name="최보열" userId="f2a832e0-cee1-420e-9a03-93bf093b046e" providerId="ADAL" clId="{1192C3B9-4B1F-4CC7-B9AC-61DDA8DF4815}" dt="2026-10-18T11:46:11.829" v="11158"/>
        <pc:sldMkLst>
          <pc:docMk/>
          <pc:sldMk cId="0" sldId="322"/>
        </pc:sldMkLst>
        <pc:spChg chg="add del mod">
          <ac:chgData name="최보열" userId="f2a832e0-cee1-420e-9a03-93bf093b046e" providerId="ADAL" clId="{1192C3B9-4B1F-4CC7-B9AC-61DDA8DF4815}" dt="2026-10-18T07:28:09.277" v="7949"/>
          <ac:spMkLst>
            <pc:docMk/>
            <pc:sldMk cId="0" sldId="322"/>
            <ac:spMk id="7" creationId="{F51D6E91-9C4C-6067-BD06-B75021642F42}"/>
          </ac:spMkLst>
        </pc:spChg>
        <pc:spChg chg="mod">
          <ac:chgData name="최보열" userId="f2a832e0-cee1-420e-9a03-93bf093b046e" providerId="ADAL" clId="{1192C3B9-4B1F-4CC7-B9AC-61DDA8DF4815}" dt="2026-10-18T07:28:18.413" v="7971" actId="20577"/>
          <ac:spMkLst>
            <pc:docMk/>
            <pc:sldMk cId="0" sldId="322"/>
            <ac:spMk id="158" creationId="{00000000-0000-0000-0000-000000000000}"/>
          </ac:spMkLst>
        </pc:spChg>
        <pc:spChg chg="mod">
          <ac:chgData name="최보열" userId="f2a832e0-cee1-420e-9a03-93bf093b046e" providerId="ADAL" clId="{1192C3B9-4B1F-4CC7-B9AC-61DDA8DF4815}" dt="2026-10-18T07:28:07.110" v="7946" actId="113"/>
          <ac:spMkLst>
            <pc:docMk/>
            <pc:sldMk cId="0" sldId="322"/>
            <ac:spMk id="160" creationId="{00000000-0000-0000-0000-000000000000}"/>
          </ac:spMkLst>
        </pc:spChg>
        <pc:cxnChg chg="del">
          <ac:chgData name="최보열" userId="f2a832e0-cee1-420e-9a03-93bf093b046e" providerId="ADAL" clId="{1192C3B9-4B1F-4CC7-B9AC-61DDA8DF4815}" dt="2026-10-17T08:36:35.708" v="3587" actId="478"/>
          <ac:cxnSpMkLst>
            <pc:docMk/>
            <pc:sldMk cId="0" sldId="322"/>
            <ac:cxnSpMk id="112" creationId="{00000000-0000-0000-0000-000000000000}"/>
          </ac:cxnSpMkLst>
        </pc:cxn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manualLayout>
          <c:layoutTarget val="inner"/>
          <c:xMode val="edge"/>
          <c:yMode val="edge"/>
          <c:x val="0.1"/>
          <c:y val="0.04"/>
          <c:w val="0.8"/>
          <c:h val="0.84"/>
        </c:manualLayout>
      </c:layout>
      <c:scatterChart>
        <c:scatterStyle val="lineMarker"/>
        <c:varyColors val="0"/>
        <c:ser>
          <c:idx val="0"/>
          <c:order val="0"/>
          <c:tx>
            <c:strRef>
              <c:f>Sheet1!$B$1</c:f>
              <c:strCache>
                <c:ptCount val="1"/>
                <c:pt idx="0">
                  <c:v>GPU memory (one device)</c:v>
                </c:pt>
              </c:strCache>
            </c:strRef>
          </c:tx>
          <c:spPr>
            <a:ln w="34925" cap="rnd">
              <a:solidFill>
                <a:srgbClr val="548235"/>
              </a:solidFill>
              <a:prstDash val="solid"/>
              <a:round/>
            </a:ln>
            <a:effectLst/>
          </c:spPr>
          <c:marker>
            <c:symbol val="circle"/>
            <c:size val="10"/>
            <c:spPr>
              <a:solidFill>
                <a:srgbClr val="548235"/>
              </a:solidFill>
              <a:ln w="12700">
                <a:solidFill>
                  <a:srgbClr val="FFFFFF"/>
                </a:solidFill>
              </a:ln>
            </c:spPr>
          </c:marker>
          <c:xVal>
            <c:numRef>
              <c:f>Sheet1!$A$2:$A$8</c:f>
              <c:numCache>
                <c:formatCode>General</c:formatCode>
                <c:ptCount val="7"/>
                <c:pt idx="0">
                  <c:v>2016.3</c:v>
                </c:pt>
                <c:pt idx="1">
                  <c:v>2018.2</c:v>
                </c:pt>
                <c:pt idx="2">
                  <c:v>2020.9</c:v>
                </c:pt>
                <c:pt idx="3">
                  <c:v>2022.3</c:v>
                </c:pt>
                <c:pt idx="4">
                  <c:v>2023.9</c:v>
                </c:pt>
                <c:pt idx="5">
                  <c:v>2024.2</c:v>
                </c:pt>
                <c:pt idx="6">
                  <c:v>2025.2</c:v>
                </c:pt>
              </c:numCache>
            </c:numRef>
          </c:xVal>
          <c:yVal>
            <c:numRef>
              <c:f>Sheet1!$B$2:$B$8</c:f>
              <c:numCache>
                <c:formatCode>General</c:formatCode>
                <c:ptCount val="7"/>
                <c:pt idx="0">
                  <c:v>16</c:v>
                </c:pt>
                <c:pt idx="1">
                  <c:v>32</c:v>
                </c:pt>
                <c:pt idx="2">
                  <c:v>80</c:v>
                </c:pt>
                <c:pt idx="3">
                  <c:v>80</c:v>
                </c:pt>
                <c:pt idx="4">
                  <c:v>141</c:v>
                </c:pt>
                <c:pt idx="5">
                  <c:v>192</c:v>
                </c:pt>
                <c:pt idx="6">
                  <c:v>288</c:v>
                </c:pt>
              </c:numCache>
            </c:numRef>
          </c:yVal>
          <c:smooth val="0"/>
          <c:extLst>
            <c:ext xmlns:c16="http://schemas.microsoft.com/office/drawing/2014/chart" uri="{C3380CC4-5D6E-409C-BE32-E72D297353CC}">
              <c16:uniqueId val="{00000000-7FB6-4B10-A75B-C7C5B54A9BE5}"/>
            </c:ext>
          </c:extLst>
        </c:ser>
        <c:ser>
          <c:idx val="1"/>
          <c:order val="1"/>
          <c:tx>
            <c:strRef>
              <c:f>Sheet1!$C$1</c:f>
              <c:strCache>
                <c:ptCount val="1"/>
                <c:pt idx="0">
                  <c:v>SQL analytics</c:v>
                </c:pt>
              </c:strCache>
            </c:strRef>
          </c:tx>
          <c:spPr>
            <a:ln w="28575">
              <a:noFill/>
            </a:ln>
            <a:effectLst/>
          </c:spPr>
          <c:marker>
            <c:symbol val="circle"/>
            <c:size val="10"/>
            <c:spPr>
              <a:solidFill>
                <a:srgbClr val="CF4548"/>
              </a:solidFill>
              <a:ln w="12700">
                <a:solidFill>
                  <a:srgbClr val="FFFFFF"/>
                </a:solidFill>
              </a:ln>
            </c:spPr>
          </c:marker>
          <c:xVal>
            <c:numRef>
              <c:f>Sheet1!$A$9</c:f>
              <c:numCache>
                <c:formatCode>General</c:formatCode>
                <c:ptCount val="1"/>
                <c:pt idx="0">
                  <c:v>2024</c:v>
                </c:pt>
              </c:numCache>
            </c:numRef>
          </c:xVal>
          <c:yVal>
            <c:numRef>
              <c:f>Sheet1!$C$9</c:f>
              <c:numCache>
                <c:formatCode>General</c:formatCode>
                <c:ptCount val="1"/>
                <c:pt idx="0">
                  <c:v>1000</c:v>
                </c:pt>
              </c:numCache>
            </c:numRef>
          </c:yVal>
          <c:smooth val="0"/>
          <c:extLst>
            <c:ext xmlns:c16="http://schemas.microsoft.com/office/drawing/2014/chart" uri="{C3380CC4-5D6E-409C-BE32-E72D297353CC}">
              <c16:uniqueId val="{00000001-7FB6-4B10-A75B-C7C5B54A9BE5}"/>
            </c:ext>
          </c:extLst>
        </c:ser>
        <c:ser>
          <c:idx val="2"/>
          <c:order val="2"/>
          <c:tx>
            <c:strRef>
              <c:f>Sheet1!$D$1</c:f>
              <c:strCache>
                <c:ptCount val="1"/>
                <c:pt idx="0">
                  <c:v>Graph analytics</c:v>
                </c:pt>
              </c:strCache>
            </c:strRef>
          </c:tx>
          <c:spPr>
            <a:ln w="28575">
              <a:noFill/>
            </a:ln>
            <a:effectLst/>
          </c:spPr>
          <c:marker>
            <c:symbol val="circle"/>
            <c:size val="10"/>
            <c:spPr>
              <a:solidFill>
                <a:srgbClr val="CF4548"/>
              </a:solidFill>
              <a:ln w="12700">
                <a:solidFill>
                  <a:srgbClr val="FFFFFF"/>
                </a:solidFill>
              </a:ln>
            </c:spPr>
          </c:marker>
          <c:xVal>
            <c:numRef>
              <c:f>Sheet1!$A$10</c:f>
              <c:numCache>
                <c:formatCode>General</c:formatCode>
                <c:ptCount val="1"/>
                <c:pt idx="0">
                  <c:v>2019</c:v>
                </c:pt>
              </c:numCache>
            </c:numRef>
          </c:xVal>
          <c:yVal>
            <c:numRef>
              <c:f>Sheet1!$D$10</c:f>
              <c:numCache>
                <c:formatCode>General</c:formatCode>
                <c:ptCount val="1"/>
                <c:pt idx="0">
                  <c:v>540</c:v>
                </c:pt>
              </c:numCache>
            </c:numRef>
          </c:yVal>
          <c:smooth val="0"/>
          <c:extLst>
            <c:ext xmlns:c16="http://schemas.microsoft.com/office/drawing/2014/chart" uri="{C3380CC4-5D6E-409C-BE32-E72D297353CC}">
              <c16:uniqueId val="{00000002-7FB6-4B10-A75B-C7C5B54A9BE5}"/>
            </c:ext>
          </c:extLst>
        </c:ser>
        <c:ser>
          <c:idx val="3"/>
          <c:order val="3"/>
          <c:tx>
            <c:strRef>
              <c:f>Sheet1!$E$1</c:f>
              <c:strCache>
                <c:ptCount val="1"/>
                <c:pt idx="0">
                  <c:v>Vector search</c:v>
                </c:pt>
              </c:strCache>
            </c:strRef>
          </c:tx>
          <c:spPr>
            <a:ln w="28575">
              <a:noFill/>
            </a:ln>
            <a:effectLst/>
          </c:spPr>
          <c:marker>
            <c:symbol val="circle"/>
            <c:size val="10"/>
            <c:spPr>
              <a:solidFill>
                <a:srgbClr val="CF4548"/>
              </a:solidFill>
              <a:ln w="12700">
                <a:solidFill>
                  <a:srgbClr val="FFFFFF"/>
                </a:solidFill>
              </a:ln>
            </c:spPr>
          </c:marker>
          <c:xVal>
            <c:numRef>
              <c:f>Sheet1!$A$11</c:f>
              <c:numCache>
                <c:formatCode>General</c:formatCode>
                <c:ptCount val="1"/>
                <c:pt idx="0">
                  <c:v>2017</c:v>
                </c:pt>
              </c:numCache>
            </c:numRef>
          </c:xVal>
          <c:yVal>
            <c:numRef>
              <c:f>Sheet1!$E$11</c:f>
              <c:numCache>
                <c:formatCode>General</c:formatCode>
                <c:ptCount val="1"/>
                <c:pt idx="0">
                  <c:v>384</c:v>
                </c:pt>
              </c:numCache>
            </c:numRef>
          </c:yVal>
          <c:smooth val="0"/>
          <c:extLst>
            <c:ext xmlns:c16="http://schemas.microsoft.com/office/drawing/2014/chart" uri="{C3380CC4-5D6E-409C-BE32-E72D297353CC}">
              <c16:uniqueId val="{00000003-7FB6-4B10-A75B-C7C5B54A9BE5}"/>
            </c:ext>
          </c:extLst>
        </c:ser>
        <c:ser>
          <c:idx val="4"/>
          <c:order val="4"/>
          <c:tx>
            <c:strRef>
              <c:f>Sheet1!$F$1</c:f>
              <c:strCache>
                <c:ptCount val="1"/>
                <c:pt idx="0">
                  <c:v>LLM weights (BF16)</c:v>
                </c:pt>
              </c:strCache>
            </c:strRef>
          </c:tx>
          <c:spPr>
            <a:ln w="28575">
              <a:noFill/>
            </a:ln>
            <a:effectLst/>
          </c:spPr>
          <c:marker>
            <c:symbol val="diamond"/>
            <c:size val="11"/>
            <c:spPr>
              <a:solidFill>
                <a:srgbClr val="7760A8"/>
              </a:solidFill>
              <a:ln w="12700">
                <a:solidFill>
                  <a:srgbClr val="FFFFFF"/>
                </a:solidFill>
              </a:ln>
            </c:spPr>
          </c:marker>
          <c:xVal>
            <c:numRef>
              <c:f>Sheet1!$A$12:$A$14</c:f>
              <c:numCache>
                <c:formatCode>General</c:formatCode>
                <c:ptCount val="3"/>
                <c:pt idx="0">
                  <c:v>2020.41</c:v>
                </c:pt>
                <c:pt idx="1">
                  <c:v>2022.26</c:v>
                </c:pt>
                <c:pt idx="2">
                  <c:v>2024.98</c:v>
                </c:pt>
              </c:numCache>
            </c:numRef>
          </c:xVal>
          <c:yVal>
            <c:numRef>
              <c:f>Sheet1!$F$12:$F$14</c:f>
              <c:numCache>
                <c:formatCode>General</c:formatCode>
                <c:ptCount val="3"/>
                <c:pt idx="0">
                  <c:v>350</c:v>
                </c:pt>
                <c:pt idx="1">
                  <c:v>1080</c:v>
                </c:pt>
                <c:pt idx="2">
                  <c:v>1342</c:v>
                </c:pt>
              </c:numCache>
            </c:numRef>
          </c:yVal>
          <c:smooth val="0"/>
          <c:extLst>
            <c:ext xmlns:c16="http://schemas.microsoft.com/office/drawing/2014/chart" uri="{C3380CC4-5D6E-409C-BE32-E72D297353CC}">
              <c16:uniqueId val="{00000004-7FB6-4B10-A75B-C7C5B54A9BE5}"/>
            </c:ext>
          </c:extLst>
        </c:ser>
        <c:dLbls>
          <c:showLegendKey val="0"/>
          <c:showVal val="0"/>
          <c:showCatName val="0"/>
          <c:showSerName val="0"/>
          <c:showPercent val="0"/>
          <c:showBubbleSize val="0"/>
        </c:dLbls>
        <c:axId val="2094734554"/>
        <c:axId val="2094734552"/>
      </c:scatterChart>
      <c:valAx>
        <c:axId val="2094734554"/>
        <c:scaling>
          <c:orientation val="minMax"/>
          <c:max val="2026"/>
          <c:min val="2016"/>
        </c:scaling>
        <c:delete val="0"/>
        <c:axPos val="b"/>
        <c:numFmt formatCode="[=10]&quot;&quot;;General" sourceLinked="0"/>
        <c:majorTickMark val="none"/>
        <c:minorTickMark val="none"/>
        <c:tickLblPos val="nextTo"/>
        <c:spPr>
          <a:ln w="12700" cap="flat">
            <a:solidFill>
              <a:srgbClr val="ADB5BD"/>
            </a:solidFill>
            <a:prstDash val="solid"/>
            <a:round/>
          </a:ln>
        </c:spPr>
        <c:txPr>
          <a:bodyPr/>
          <a:lstStyle/>
          <a:p>
            <a:pPr>
              <a:defRPr sz="1500" b="1" i="0" u="none" strike="noStrike">
                <a:solidFill>
                  <a:srgbClr val="152B43"/>
                </a:solidFill>
                <a:latin typeface="+mn-lt"/>
              </a:defRPr>
            </a:pPr>
            <a:endParaRPr lang="en-US"/>
          </a:p>
        </c:txPr>
        <c:crossAx val="2094734552"/>
        <c:crosses val="autoZero"/>
        <c:crossBetween val="midCat"/>
        <c:majorUnit val="2"/>
      </c:valAx>
      <c:valAx>
        <c:axId val="2094734552"/>
        <c:scaling>
          <c:logBase val="10"/>
          <c:orientation val="minMax"/>
          <c:max val="2000"/>
          <c:min val="10"/>
        </c:scaling>
        <c:delete val="0"/>
        <c:axPos val="l"/>
        <c:majorGridlines>
          <c:spPr>
            <a:ln w="12700" cap="flat">
              <a:solidFill>
                <a:srgbClr val="DCE2E8"/>
              </a:solidFill>
              <a:prstDash val="solid"/>
              <a:round/>
            </a:ln>
          </c:spPr>
        </c:majorGridlines>
        <c:title>
          <c:tx>
            <c:rich>
              <a:bodyPr/>
              <a:lstStyle/>
              <a:p>
                <a:pPr>
                  <a:defRPr sz="1400" b="1" i="0" u="none" strike="noStrike">
                    <a:solidFill>
                      <a:srgbClr val="586B7D"/>
                    </a:solidFill>
                    <a:latin typeface="+mn-lt"/>
                  </a:defRPr>
                </a:pPr>
                <a:r>
                  <a:rPr lang="en-US" sz="1400" b="1" i="0" u="none" strike="noStrike">
                    <a:solidFill>
                      <a:srgbClr val="586B7D"/>
                    </a:solidFill>
                    <a:latin typeface="+mn-lt"/>
                  </a:rPr>
                  <a:t>GB (log scale)</a:t>
                </a:r>
              </a:p>
            </c:rich>
          </c:tx>
          <c:overlay val="0"/>
        </c:title>
        <c:numFmt formatCode="[=10]&quot;&quot;;General" sourceLinked="0"/>
        <c:majorTickMark val="none"/>
        <c:minorTickMark val="none"/>
        <c:tickLblPos val="nextTo"/>
        <c:spPr>
          <a:ln w="12700" cap="flat">
            <a:noFill/>
            <a:prstDash val="solid"/>
            <a:round/>
          </a:ln>
        </c:spPr>
        <c:txPr>
          <a:bodyPr/>
          <a:lstStyle/>
          <a:p>
            <a:pPr>
              <a:defRPr sz="1400" b="0" i="0" u="none" strike="noStrike">
                <a:solidFill>
                  <a:srgbClr val="586B7D"/>
                </a:solidFill>
                <a:latin typeface="+mn-lt"/>
              </a:defRPr>
            </a:pPr>
            <a:endParaRPr lang="en-US"/>
          </a:p>
        </c:txPr>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manualLayout>
          <c:layoutTarget val="inner"/>
          <c:xMode val="edge"/>
          <c:yMode val="edge"/>
          <c:x val="8.5000000000000006E-2"/>
          <c:y val="0.13"/>
          <c:w val="0.9"/>
          <c:h val="0.72"/>
        </c:manualLayout>
      </c:layout>
      <c:barChart>
        <c:barDir val="col"/>
        <c:grouping val="clustered"/>
        <c:varyColors val="0"/>
        <c:ser>
          <c:idx val="0"/>
          <c:order val="0"/>
          <c:tx>
            <c:strRef>
              <c:f>Sheet1!$B$1</c:f>
              <c:strCache>
                <c:ptCount val="1"/>
                <c:pt idx="0">
                  <c:v>2MBE</c:v>
                </c:pt>
              </c:strCache>
            </c:strRef>
          </c:tx>
          <c:spPr>
            <a:solidFill>
              <a:srgbClr val="ADB5BD"/>
            </a:solidFill>
            <a:ln w="12700">
              <a:solidFill>
                <a:schemeClr val="accent6">
                  <a:lumMod val="50000"/>
                </a:schemeClr>
              </a:solidFill>
            </a:ln>
            <a:effectLst/>
          </c:spPr>
          <c:invertIfNegative val="0"/>
          <c:dLbls>
            <c:numFmt formatCode="0.00" sourceLinked="0"/>
            <c:spPr>
              <a:noFill/>
              <a:ln>
                <a:noFill/>
              </a:ln>
              <a:effectLst/>
            </c:spPr>
            <c:txPr>
              <a:bodyPr/>
              <a:lstStyle/>
              <a:p>
                <a:pPr>
                  <a:defRPr sz="1200" b="1"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R90</c:v>
                </c:pt>
                <c:pt idx="1">
                  <c:v>R75</c:v>
                </c:pt>
                <c:pt idx="2">
                  <c:v>R50</c:v>
                </c:pt>
                <c:pt idx="3">
                  <c:v>R35</c:v>
                </c:pt>
              </c:strCache>
            </c:strRef>
          </c:cat>
          <c:val>
            <c:numRef>
              <c:f>Sheet1!$B$2:$B$5</c:f>
              <c:numCache>
                <c:formatCode>General</c:formatCode>
                <c:ptCount val="4"/>
                <c:pt idx="0">
                  <c:v>0.97</c:v>
                </c:pt>
                <c:pt idx="1">
                  <c:v>0.93</c:v>
                </c:pt>
                <c:pt idx="2">
                  <c:v>0.97</c:v>
                </c:pt>
                <c:pt idx="3">
                  <c:v>0.34</c:v>
                </c:pt>
              </c:numCache>
            </c:numRef>
          </c:val>
          <c:extLst>
            <c:ext xmlns:c16="http://schemas.microsoft.com/office/drawing/2014/chart" uri="{C3380CC4-5D6E-409C-BE32-E72D297353CC}">
              <c16:uniqueId val="{00000000-7D51-4A3A-81E4-B440F29480B4}"/>
            </c:ext>
          </c:extLst>
        </c:ser>
        <c:ser>
          <c:idx val="1"/>
          <c:order val="1"/>
          <c:tx>
            <c:strRef>
              <c:f>Sheet1!$C$1</c:f>
              <c:strCache>
                <c:ptCount val="1"/>
                <c:pt idx="0">
                  <c:v>TBNE</c:v>
                </c:pt>
              </c:strCache>
            </c:strRef>
          </c:tx>
          <c:spPr>
            <a:solidFill>
              <a:srgbClr val="7760A8"/>
            </a:solidFill>
            <a:ln w="12700">
              <a:solidFill>
                <a:schemeClr val="accent6">
                  <a:lumMod val="50000"/>
                </a:schemeClr>
              </a:solidFill>
            </a:ln>
            <a:effectLst/>
          </c:spPr>
          <c:invertIfNegative val="0"/>
          <c:dLbls>
            <c:numFmt formatCode="0.00" sourceLinked="0"/>
            <c:spPr>
              <a:noFill/>
              <a:ln>
                <a:noFill/>
              </a:ln>
              <a:effectLst/>
            </c:spPr>
            <c:txPr>
              <a:bodyPr/>
              <a:lstStyle/>
              <a:p>
                <a:pPr>
                  <a:defRPr sz="1200" b="1"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R90</c:v>
                </c:pt>
                <c:pt idx="1">
                  <c:v>R75</c:v>
                </c:pt>
                <c:pt idx="2">
                  <c:v>R50</c:v>
                </c:pt>
                <c:pt idx="3">
                  <c:v>R35</c:v>
                </c:pt>
              </c:strCache>
            </c:strRef>
          </c:cat>
          <c:val>
            <c:numRef>
              <c:f>Sheet1!$C$2:$C$5</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1-7D51-4A3A-81E4-B440F29480B4}"/>
            </c:ext>
          </c:extLst>
        </c:ser>
        <c:ser>
          <c:idx val="2"/>
          <c:order val="2"/>
          <c:tx>
            <c:strRef>
              <c:f>Sheet1!$D$1</c:f>
              <c:strCache>
                <c:ptCount val="1"/>
                <c:pt idx="0">
                  <c:v>UVMMU</c:v>
                </c:pt>
              </c:strCache>
            </c:strRef>
          </c:tx>
          <c:spPr>
            <a:solidFill>
              <a:srgbClr val="2469C7"/>
            </a:solidFill>
            <a:ln w="12700">
              <a:solidFill>
                <a:schemeClr val="accent6">
                  <a:lumMod val="50000"/>
                </a:schemeClr>
              </a:solidFill>
            </a:ln>
            <a:effectLst/>
          </c:spPr>
          <c:invertIfNegative val="0"/>
          <c:dLbls>
            <c:numFmt formatCode="0.00" sourceLinked="0"/>
            <c:spPr>
              <a:noFill/>
              <a:ln>
                <a:noFill/>
              </a:ln>
              <a:effectLst/>
            </c:spPr>
            <c:txPr>
              <a:bodyPr/>
              <a:lstStyle/>
              <a:p>
                <a:pPr>
                  <a:defRPr sz="1200" b="1"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R90</c:v>
                </c:pt>
                <c:pt idx="1">
                  <c:v>R75</c:v>
                </c:pt>
                <c:pt idx="2">
                  <c:v>R50</c:v>
                </c:pt>
                <c:pt idx="3">
                  <c:v>R35</c:v>
                </c:pt>
              </c:strCache>
            </c:strRef>
          </c:cat>
          <c:val>
            <c:numRef>
              <c:f>Sheet1!$D$2:$D$5</c:f>
              <c:numCache>
                <c:formatCode>General</c:formatCode>
                <c:ptCount val="4"/>
                <c:pt idx="0">
                  <c:v>1.2</c:v>
                </c:pt>
                <c:pt idx="1">
                  <c:v>1.17</c:v>
                </c:pt>
                <c:pt idx="2">
                  <c:v>1.1000000000000001</c:v>
                </c:pt>
                <c:pt idx="3">
                  <c:v>0.94</c:v>
                </c:pt>
              </c:numCache>
            </c:numRef>
          </c:val>
          <c:extLst>
            <c:ext xmlns:c16="http://schemas.microsoft.com/office/drawing/2014/chart" uri="{C3380CC4-5D6E-409C-BE32-E72D297353CC}">
              <c16:uniqueId val="{00000002-7D51-4A3A-81E4-B440F29480B4}"/>
            </c:ext>
          </c:extLst>
        </c:ser>
        <c:ser>
          <c:idx val="3"/>
          <c:order val="3"/>
          <c:tx>
            <c:strRef>
              <c:f>Sheet1!$E$1</c:f>
              <c:strCache>
                <c:ptCount val="1"/>
                <c:pt idx="0">
                  <c:v>GZswap</c:v>
                </c:pt>
              </c:strCache>
            </c:strRef>
          </c:tx>
          <c:spPr>
            <a:solidFill>
              <a:srgbClr val="548235"/>
            </a:solidFill>
            <a:ln w="12700">
              <a:solidFill>
                <a:schemeClr val="accent6">
                  <a:lumMod val="50000"/>
                </a:schemeClr>
              </a:solidFill>
            </a:ln>
            <a:effectLst/>
          </c:spPr>
          <c:invertIfNegative val="0"/>
          <c:dLbls>
            <c:numFmt formatCode="0.00" sourceLinked="0"/>
            <c:spPr>
              <a:noFill/>
              <a:ln>
                <a:noFill/>
              </a:ln>
              <a:effectLst/>
            </c:spPr>
            <c:txPr>
              <a:bodyPr/>
              <a:lstStyle/>
              <a:p>
                <a:pPr>
                  <a:defRPr sz="1200" b="1"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R90</c:v>
                </c:pt>
                <c:pt idx="1">
                  <c:v>R75</c:v>
                </c:pt>
                <c:pt idx="2">
                  <c:v>R50</c:v>
                </c:pt>
                <c:pt idx="3">
                  <c:v>R35</c:v>
                </c:pt>
              </c:strCache>
            </c:strRef>
          </c:cat>
          <c:val>
            <c:numRef>
              <c:f>Sheet1!$E$2:$E$5</c:f>
              <c:numCache>
                <c:formatCode>General</c:formatCode>
                <c:ptCount val="4"/>
                <c:pt idx="0">
                  <c:v>1.32</c:v>
                </c:pt>
                <c:pt idx="1">
                  <c:v>1.44</c:v>
                </c:pt>
                <c:pt idx="2">
                  <c:v>1.56</c:v>
                </c:pt>
                <c:pt idx="3">
                  <c:v>1.59</c:v>
                </c:pt>
              </c:numCache>
            </c:numRef>
          </c:val>
          <c:extLst>
            <c:ext xmlns:c16="http://schemas.microsoft.com/office/drawing/2014/chart" uri="{C3380CC4-5D6E-409C-BE32-E72D297353CC}">
              <c16:uniqueId val="{00000003-7D51-4A3A-81E4-B440F29480B4}"/>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ADB5BD"/>
            </a:solidFill>
            <a:prstDash val="solid"/>
            <a:round/>
          </a:ln>
        </c:spPr>
        <c:txPr>
          <a:bodyPr/>
          <a:lstStyle/>
          <a:p>
            <a:pPr>
              <a:defRPr sz="1700" b="1" i="0" u="none" strike="noStrike">
                <a:solidFill>
                  <a:srgbClr val="152B43"/>
                </a:solidFill>
                <a:latin typeface="+mn-lt"/>
              </a:defRPr>
            </a:pPr>
            <a:endParaRPr lang="en-US"/>
          </a:p>
        </c:txPr>
        <c:crossAx val="2094734552"/>
        <c:crosses val="autoZero"/>
        <c:auto val="1"/>
        <c:lblAlgn val="ctr"/>
        <c:lblOffset val="100"/>
        <c:noMultiLvlLbl val="1"/>
      </c:catAx>
      <c:valAx>
        <c:axId val="2094734552"/>
        <c:scaling>
          <c:orientation val="minMax"/>
          <c:max val="2"/>
          <c:min val="0"/>
        </c:scaling>
        <c:delete val="0"/>
        <c:axPos val="l"/>
        <c:majorGridlines>
          <c:spPr>
            <a:ln w="12700" cap="flat">
              <a:solidFill>
                <a:srgbClr val="DCE2E8"/>
              </a:solidFill>
              <a:prstDash val="solid"/>
              <a:round/>
            </a:ln>
          </c:spPr>
        </c:majorGridlines>
        <c:title>
          <c:tx>
            <c:rich>
              <a:bodyPr/>
              <a:lstStyle/>
              <a:p>
                <a:pPr>
                  <a:defRPr sz="1600">
                    <a:latin typeface="+mj-lt"/>
                  </a:defRPr>
                </a:pPr>
                <a:r>
                  <a:rPr lang="en-US" altLang="ko-KR" sz="1600">
                    <a:latin typeface="+mj-lt"/>
                  </a:rPr>
                  <a:t>Relative</a:t>
                </a:r>
                <a:r>
                  <a:rPr lang="en-US" altLang="ko-KR" sz="1600" baseline="0">
                    <a:latin typeface="+mj-lt"/>
                  </a:rPr>
                  <a:t> Performance</a:t>
                </a:r>
                <a:endParaRPr lang="ko-KR" altLang="en-US" sz="1600">
                  <a:latin typeface="+mj-lt"/>
                </a:endParaRPr>
              </a:p>
            </c:rich>
          </c:tx>
          <c:overlay val="0"/>
        </c:title>
        <c:numFmt formatCode="0.0" sourceLinked="0"/>
        <c:majorTickMark val="out"/>
        <c:minorTickMark val="none"/>
        <c:tickLblPos val="nextTo"/>
        <c:spPr>
          <a:ln w="12700" cap="flat">
            <a:noFill/>
            <a:prstDash val="solid"/>
            <a:round/>
          </a:ln>
        </c:spPr>
        <c:txPr>
          <a:bodyPr/>
          <a:lstStyle/>
          <a:p>
            <a:pPr>
              <a:defRPr sz="1400" b="0" i="0" u="none" strike="noStrike">
                <a:solidFill>
                  <a:schemeClr val="accent6">
                    <a:lumMod val="50000"/>
                  </a:schemeClr>
                </a:solidFill>
                <a:latin typeface="+mn-lt"/>
              </a:defRPr>
            </a:pPr>
            <a:endParaRPr lang="en-US"/>
          </a:p>
        </c:txPr>
        <c:crossAx val="2094734554"/>
        <c:crosses val="autoZero"/>
        <c:crossBetween val="between"/>
        <c:majorUnit val="0.4"/>
      </c:valAx>
      <c:spPr>
        <a:noFill/>
        <a:ln>
          <a:noFill/>
        </a:ln>
        <a:effectLst/>
      </c:spPr>
    </c:plotArea>
    <c:legend>
      <c:legendPos val="t"/>
      <c:overlay val="0"/>
      <c:txPr>
        <a:bodyPr/>
        <a:lstStyle/>
        <a:p>
          <a:pPr>
            <a:defRPr sz="1500">
              <a:solidFill>
                <a:srgbClr val="152B43"/>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0"/>
        <c:ser>
          <c:idx val="0"/>
          <c:order val="0"/>
          <c:tx>
            <c:strRef>
              <c:f>Sheet1!$B$1</c:f>
              <c:strCache>
                <c:ptCount val="1"/>
                <c:pt idx="0">
                  <c:v>io</c:v>
                </c:pt>
              </c:strCache>
            </c:strRef>
          </c:tx>
          <c:spPr>
            <a:solidFill>
              <a:srgbClr val="ADB5BD"/>
            </a:solidFill>
            <a:ln w="12700">
              <a:solidFill>
                <a:schemeClr val="accent6">
                  <a:lumMod val="50000"/>
                </a:schemeClr>
              </a:solidFill>
            </a:ln>
            <a:effectLst/>
          </c:spPr>
          <c:invertIfNegative val="0"/>
          <c:dPt>
            <c:idx val="0"/>
            <c:invertIfNegative val="0"/>
            <c:bubble3D val="0"/>
            <c:extLst>
              <c:ext xmlns:c16="http://schemas.microsoft.com/office/drawing/2014/chart" uri="{C3380CC4-5D6E-409C-BE32-E72D297353CC}">
                <c16:uniqueId val="{00000001-EDFB-4B6D-B82E-4E53385EECB3}"/>
              </c:ext>
            </c:extLst>
          </c:dPt>
          <c:dPt>
            <c:idx val="1"/>
            <c:invertIfNegative val="0"/>
            <c:bubble3D val="0"/>
            <c:spPr>
              <a:solidFill>
                <a:srgbClr val="7760A8"/>
              </a:solidFill>
              <a:ln w="12700">
                <a:solidFill>
                  <a:schemeClr val="accent6">
                    <a:lumMod val="50000"/>
                  </a:schemeClr>
                </a:solidFill>
              </a:ln>
              <a:effectLst/>
            </c:spPr>
            <c:extLst>
              <c:ext xmlns:c16="http://schemas.microsoft.com/office/drawing/2014/chart" uri="{C3380CC4-5D6E-409C-BE32-E72D297353CC}">
                <c16:uniqueId val="{00000003-EDFB-4B6D-B82E-4E53385EECB3}"/>
              </c:ext>
            </c:extLst>
          </c:dPt>
          <c:dPt>
            <c:idx val="2"/>
            <c:invertIfNegative val="0"/>
            <c:bubble3D val="0"/>
            <c:spPr>
              <a:solidFill>
                <a:srgbClr val="2469C7"/>
              </a:solidFill>
              <a:ln w="12700">
                <a:solidFill>
                  <a:schemeClr val="accent6">
                    <a:lumMod val="50000"/>
                  </a:schemeClr>
                </a:solidFill>
              </a:ln>
              <a:effectLst/>
            </c:spPr>
            <c:extLst>
              <c:ext xmlns:c16="http://schemas.microsoft.com/office/drawing/2014/chart" uri="{C3380CC4-5D6E-409C-BE32-E72D297353CC}">
                <c16:uniqueId val="{00000005-EDFB-4B6D-B82E-4E53385EECB3}"/>
              </c:ext>
            </c:extLst>
          </c:dPt>
          <c:dPt>
            <c:idx val="3"/>
            <c:invertIfNegative val="0"/>
            <c:bubble3D val="0"/>
            <c:spPr>
              <a:solidFill>
                <a:srgbClr val="548235"/>
              </a:solidFill>
              <a:ln w="28575">
                <a:solidFill>
                  <a:schemeClr val="accent6">
                    <a:lumMod val="50000"/>
                  </a:schemeClr>
                </a:solidFill>
              </a:ln>
              <a:effectLst/>
            </c:spPr>
            <c:extLst>
              <c:ext xmlns:c16="http://schemas.microsoft.com/office/drawing/2014/chart" uri="{C3380CC4-5D6E-409C-BE32-E72D297353CC}">
                <c16:uniqueId val="{00000007-EDFB-4B6D-B82E-4E53385EECB3}"/>
              </c:ext>
            </c:extLst>
          </c:dPt>
          <c:dLbls>
            <c:numFmt formatCode="0.00" sourceLinked="0"/>
            <c:spPr>
              <a:noFill/>
              <a:ln>
                <a:noFill/>
              </a:ln>
              <a:effectLst/>
            </c:spPr>
            <c:txPr>
              <a:bodyPr/>
              <a:lstStyle/>
              <a:p>
                <a:pPr>
                  <a:defRPr sz="1500" b="1"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2MBE</c:v>
                </c:pt>
                <c:pt idx="1">
                  <c:v>TBNE</c:v>
                </c:pt>
                <c:pt idx="2">
                  <c:v>UVMMU</c:v>
                </c:pt>
                <c:pt idx="3">
                  <c:v>GZswap</c:v>
                </c:pt>
              </c:strCache>
            </c:strRef>
          </c:cat>
          <c:val>
            <c:numRef>
              <c:f>Sheet1!$B$2:$B$5</c:f>
              <c:numCache>
                <c:formatCode>General</c:formatCode>
                <c:ptCount val="4"/>
                <c:pt idx="0">
                  <c:v>1.3533990659055526</c:v>
                </c:pt>
                <c:pt idx="1">
                  <c:v>1</c:v>
                </c:pt>
                <c:pt idx="2">
                  <c:v>1.2317073170731707</c:v>
                </c:pt>
                <c:pt idx="3">
                  <c:v>0.45277633627400105</c:v>
                </c:pt>
              </c:numCache>
            </c:numRef>
          </c:val>
          <c:extLst>
            <c:ext xmlns:c16="http://schemas.microsoft.com/office/drawing/2014/chart" uri="{C3380CC4-5D6E-409C-BE32-E72D297353CC}">
              <c16:uniqueId val="{00000008-EDFB-4B6D-B82E-4E53385EECB3}"/>
            </c:ext>
          </c:extLst>
        </c:ser>
        <c:dLbls>
          <c:showLegendKey val="0"/>
          <c:showVal val="1"/>
          <c:showCatName val="0"/>
          <c:showSerName val="0"/>
          <c:showPercent val="0"/>
          <c:showBubbleSize val="0"/>
        </c:dLbls>
        <c:gapWidth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ADB5BD"/>
            </a:solidFill>
            <a:prstDash val="solid"/>
            <a:round/>
          </a:ln>
        </c:spPr>
        <c:txPr>
          <a:bodyPr/>
          <a:lstStyle/>
          <a:p>
            <a:pPr>
              <a:defRPr sz="1600" b="0" i="0" u="none" strike="noStrike">
                <a:solidFill>
                  <a:srgbClr val="152B43"/>
                </a:solidFill>
                <a:latin typeface="+mn-lt"/>
              </a:defRPr>
            </a:pPr>
            <a:endParaRPr lang="en-US"/>
          </a:p>
        </c:txPr>
        <c:crossAx val="2094734552"/>
        <c:crosses val="autoZero"/>
        <c:auto val="1"/>
        <c:lblAlgn val="ctr"/>
        <c:lblOffset val="100"/>
        <c:noMultiLvlLbl val="1"/>
      </c:catAx>
      <c:valAx>
        <c:axId val="2094734552"/>
        <c:scaling>
          <c:orientation val="minMax"/>
          <c:max val="2"/>
          <c:min val="0"/>
        </c:scaling>
        <c:delete val="0"/>
        <c:axPos val="l"/>
        <c:majorGridlines>
          <c:spPr>
            <a:ln w="12700" cap="flat">
              <a:solidFill>
                <a:srgbClr val="DCE2E8"/>
              </a:solidFill>
              <a:prstDash val="solid"/>
              <a:round/>
            </a:ln>
          </c:spPr>
        </c:majorGridlines>
        <c:numFmt formatCode="0.0" sourceLinked="0"/>
        <c:majorTickMark val="out"/>
        <c:minorTickMark val="none"/>
        <c:tickLblPos val="nextTo"/>
        <c:spPr>
          <a:ln w="12700" cap="flat">
            <a:noFill/>
            <a:prstDash val="solid"/>
            <a:round/>
          </a:ln>
        </c:spPr>
        <c:txPr>
          <a:bodyPr/>
          <a:lstStyle/>
          <a:p>
            <a:pPr>
              <a:defRPr sz="1600" b="1" i="0" u="none" strike="noStrike">
                <a:solidFill>
                  <a:schemeClr val="accent6">
                    <a:lumMod val="50000"/>
                  </a:schemeClr>
                </a:solidFill>
                <a:latin typeface="+mn-lt"/>
              </a:defRPr>
            </a:pPr>
            <a:endParaRPr lang="en-US"/>
          </a:p>
        </c:txPr>
        <c:crossAx val="2094734554"/>
        <c:crosses val="autoZero"/>
        <c:crossBetween val="between"/>
        <c:majorUnit val="0.4"/>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0"/>
        <c:ser>
          <c:idx val="0"/>
          <c:order val="0"/>
          <c:tx>
            <c:strRef>
              <c:f>Sheet1!$B$1</c:f>
              <c:strCache>
                <c:ptCount val="1"/>
                <c:pt idx="0">
                  <c:v>energy</c:v>
                </c:pt>
              </c:strCache>
            </c:strRef>
          </c:tx>
          <c:spPr>
            <a:solidFill>
              <a:srgbClr val="ADB5BD"/>
            </a:solidFill>
            <a:ln w="12700">
              <a:solidFill>
                <a:schemeClr val="accent6">
                  <a:lumMod val="50000"/>
                </a:schemeClr>
              </a:solidFill>
            </a:ln>
            <a:effectLst/>
          </c:spPr>
          <c:invertIfNegative val="0"/>
          <c:dPt>
            <c:idx val="0"/>
            <c:invertIfNegative val="0"/>
            <c:bubble3D val="0"/>
            <c:extLst>
              <c:ext xmlns:c16="http://schemas.microsoft.com/office/drawing/2014/chart" uri="{C3380CC4-5D6E-409C-BE32-E72D297353CC}">
                <c16:uniqueId val="{00000001-7DDE-4F9D-B982-5D0FEC37BB14}"/>
              </c:ext>
            </c:extLst>
          </c:dPt>
          <c:dPt>
            <c:idx val="1"/>
            <c:invertIfNegative val="0"/>
            <c:bubble3D val="0"/>
            <c:spPr>
              <a:solidFill>
                <a:srgbClr val="7760A8"/>
              </a:solidFill>
              <a:ln w="12700">
                <a:solidFill>
                  <a:schemeClr val="accent6">
                    <a:lumMod val="50000"/>
                  </a:schemeClr>
                </a:solidFill>
              </a:ln>
              <a:effectLst/>
            </c:spPr>
            <c:extLst>
              <c:ext xmlns:c16="http://schemas.microsoft.com/office/drawing/2014/chart" uri="{C3380CC4-5D6E-409C-BE32-E72D297353CC}">
                <c16:uniqueId val="{00000003-7DDE-4F9D-B982-5D0FEC37BB14}"/>
              </c:ext>
            </c:extLst>
          </c:dPt>
          <c:dPt>
            <c:idx val="2"/>
            <c:invertIfNegative val="0"/>
            <c:bubble3D val="0"/>
            <c:spPr>
              <a:solidFill>
                <a:srgbClr val="2469C7"/>
              </a:solidFill>
              <a:ln w="12700">
                <a:solidFill>
                  <a:schemeClr val="accent6">
                    <a:lumMod val="50000"/>
                  </a:schemeClr>
                </a:solidFill>
              </a:ln>
              <a:effectLst/>
            </c:spPr>
            <c:extLst>
              <c:ext xmlns:c16="http://schemas.microsoft.com/office/drawing/2014/chart" uri="{C3380CC4-5D6E-409C-BE32-E72D297353CC}">
                <c16:uniqueId val="{00000005-7DDE-4F9D-B982-5D0FEC37BB14}"/>
              </c:ext>
            </c:extLst>
          </c:dPt>
          <c:dPt>
            <c:idx val="3"/>
            <c:invertIfNegative val="0"/>
            <c:bubble3D val="0"/>
            <c:spPr>
              <a:solidFill>
                <a:srgbClr val="548235"/>
              </a:solidFill>
              <a:ln w="28575">
                <a:solidFill>
                  <a:schemeClr val="accent6">
                    <a:lumMod val="50000"/>
                  </a:schemeClr>
                </a:solidFill>
              </a:ln>
              <a:effectLst/>
            </c:spPr>
            <c:extLst>
              <c:ext xmlns:c16="http://schemas.microsoft.com/office/drawing/2014/chart" uri="{C3380CC4-5D6E-409C-BE32-E72D297353CC}">
                <c16:uniqueId val="{00000007-7DDE-4F9D-B982-5D0FEC37BB14}"/>
              </c:ext>
            </c:extLst>
          </c:dPt>
          <c:dLbls>
            <c:numFmt formatCode="0.00" sourceLinked="0"/>
            <c:spPr>
              <a:noFill/>
              <a:ln>
                <a:noFill/>
              </a:ln>
              <a:effectLst/>
            </c:spPr>
            <c:txPr>
              <a:bodyPr/>
              <a:lstStyle/>
              <a:p>
                <a:pPr>
                  <a:defRPr sz="1500" b="1"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2MBE</c:v>
                </c:pt>
                <c:pt idx="1">
                  <c:v>TBNE</c:v>
                </c:pt>
                <c:pt idx="2">
                  <c:v>UVMMU</c:v>
                </c:pt>
                <c:pt idx="3">
                  <c:v>GZswap</c:v>
                </c:pt>
              </c:strCache>
            </c:strRef>
          </c:cat>
          <c:val>
            <c:numRef>
              <c:f>Sheet1!$B$2:$B$5</c:f>
              <c:numCache>
                <c:formatCode>General</c:formatCode>
                <c:ptCount val="4"/>
                <c:pt idx="0">
                  <c:v>1.93</c:v>
                </c:pt>
                <c:pt idx="1">
                  <c:v>1</c:v>
                </c:pt>
                <c:pt idx="2">
                  <c:v>1.17</c:v>
                </c:pt>
                <c:pt idx="3">
                  <c:v>0.76</c:v>
                </c:pt>
              </c:numCache>
            </c:numRef>
          </c:val>
          <c:extLst>
            <c:ext xmlns:c16="http://schemas.microsoft.com/office/drawing/2014/chart" uri="{C3380CC4-5D6E-409C-BE32-E72D297353CC}">
              <c16:uniqueId val="{00000008-7DDE-4F9D-B982-5D0FEC37BB14}"/>
            </c:ext>
          </c:extLst>
        </c:ser>
        <c:dLbls>
          <c:showLegendKey val="0"/>
          <c:showVal val="1"/>
          <c:showCatName val="0"/>
          <c:showSerName val="0"/>
          <c:showPercent val="0"/>
          <c:showBubbleSize val="0"/>
        </c:dLbls>
        <c:gapWidth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ADB5BD"/>
            </a:solidFill>
            <a:prstDash val="solid"/>
            <a:round/>
          </a:ln>
        </c:spPr>
        <c:txPr>
          <a:bodyPr/>
          <a:lstStyle/>
          <a:p>
            <a:pPr>
              <a:defRPr sz="1600" b="0" i="0" u="none" strike="noStrike">
                <a:solidFill>
                  <a:srgbClr val="152B43"/>
                </a:solidFill>
                <a:latin typeface="+mn-lt"/>
              </a:defRPr>
            </a:pPr>
            <a:endParaRPr lang="en-US"/>
          </a:p>
        </c:txPr>
        <c:crossAx val="2094734552"/>
        <c:crosses val="autoZero"/>
        <c:auto val="1"/>
        <c:lblAlgn val="ctr"/>
        <c:lblOffset val="100"/>
        <c:noMultiLvlLbl val="1"/>
      </c:catAx>
      <c:valAx>
        <c:axId val="2094734552"/>
        <c:scaling>
          <c:orientation val="minMax"/>
          <c:max val="2"/>
          <c:min val="0"/>
        </c:scaling>
        <c:delete val="0"/>
        <c:axPos val="l"/>
        <c:majorGridlines>
          <c:spPr>
            <a:ln w="12700" cap="flat">
              <a:solidFill>
                <a:srgbClr val="DCE2E8"/>
              </a:solidFill>
              <a:prstDash val="solid"/>
              <a:round/>
            </a:ln>
          </c:spPr>
        </c:majorGridlines>
        <c:numFmt formatCode="0.0" sourceLinked="0"/>
        <c:majorTickMark val="out"/>
        <c:minorTickMark val="none"/>
        <c:tickLblPos val="nextTo"/>
        <c:spPr>
          <a:ln w="12700" cap="flat">
            <a:noFill/>
            <a:prstDash val="solid"/>
            <a:round/>
          </a:ln>
        </c:spPr>
        <c:txPr>
          <a:bodyPr/>
          <a:lstStyle/>
          <a:p>
            <a:pPr>
              <a:defRPr sz="1600" b="1" i="0" u="none" strike="noStrike">
                <a:solidFill>
                  <a:schemeClr val="accent6">
                    <a:lumMod val="50000"/>
                  </a:schemeClr>
                </a:solidFill>
                <a:latin typeface="+mn-lt"/>
              </a:defRPr>
            </a:pPr>
            <a:endParaRPr lang="en-US"/>
          </a:p>
        </c:txPr>
        <c:crossAx val="2094734554"/>
        <c:crosses val="autoZero"/>
        <c:crossBetween val="between"/>
        <c:majorUnit val="0.4"/>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1"/>
        <c:ser>
          <c:idx val="0"/>
          <c:order val="0"/>
          <c:tx>
            <c:strRef>
              <c:f>Sheet1!$B$1</c:f>
              <c:strCache>
                <c:ptCount val="1"/>
                <c:pt idx="0">
                  <c:v>IPC</c:v>
                </c:pt>
              </c:strCache>
            </c:strRef>
          </c:tx>
          <c:invertIfNegative val="1"/>
          <c:dPt>
            <c:idx val="0"/>
            <c:invertIfNegative val="1"/>
            <c:bubble3D val="0"/>
            <c:spPr>
              <a:solidFill>
                <a:srgbClr val="ADB5BD"/>
              </a:solidFill>
              <a:ln>
                <a:noFill/>
              </a:ln>
            </c:spPr>
            <c:extLst>
              <c:ext xmlns:c16="http://schemas.microsoft.com/office/drawing/2014/chart" uri="{C3380CC4-5D6E-409C-BE32-E72D297353CC}">
                <c16:uniqueId val="{00000001-7012-493D-9BF7-724D18054D70}"/>
              </c:ext>
            </c:extLst>
          </c:dPt>
          <c:dPt>
            <c:idx val="1"/>
            <c:invertIfNegative val="1"/>
            <c:bubble3D val="0"/>
            <c:spPr>
              <a:solidFill>
                <a:srgbClr val="2469C7"/>
              </a:solidFill>
              <a:ln>
                <a:noFill/>
              </a:ln>
            </c:spPr>
            <c:extLst>
              <c:ext xmlns:c16="http://schemas.microsoft.com/office/drawing/2014/chart" uri="{C3380CC4-5D6E-409C-BE32-E72D297353CC}">
                <c16:uniqueId val="{00000003-7012-493D-9BF7-724D18054D70}"/>
              </c:ext>
            </c:extLst>
          </c:dPt>
          <c:dPt>
            <c:idx val="2"/>
            <c:invertIfNegative val="1"/>
            <c:bubble3D val="0"/>
            <c:spPr>
              <a:solidFill>
                <a:srgbClr val="2469C7"/>
              </a:solidFill>
              <a:ln>
                <a:noFill/>
              </a:ln>
            </c:spPr>
            <c:extLst>
              <c:ext xmlns:c16="http://schemas.microsoft.com/office/drawing/2014/chart" uri="{C3380CC4-5D6E-409C-BE32-E72D297353CC}">
                <c16:uniqueId val="{00000005-7012-493D-9BF7-724D18054D70}"/>
              </c:ext>
            </c:extLst>
          </c:dPt>
          <c:dPt>
            <c:idx val="3"/>
            <c:invertIfNegative val="1"/>
            <c:bubble3D val="0"/>
            <c:spPr>
              <a:solidFill>
                <a:srgbClr val="2469C7"/>
              </a:solidFill>
              <a:ln w="28575">
                <a:solidFill>
                  <a:srgbClr val="152B43"/>
                </a:solidFill>
              </a:ln>
            </c:spPr>
            <c:extLst>
              <c:ext xmlns:c16="http://schemas.microsoft.com/office/drawing/2014/chart" uri="{C3380CC4-5D6E-409C-BE32-E72D297353CC}">
                <c16:uniqueId val="{00000007-7012-493D-9BF7-724D18054D70}"/>
              </c:ext>
            </c:extLst>
          </c:dPt>
          <c:dLbls>
            <c:numFmt formatCode="0.00" sourceLinked="0"/>
            <c:spPr>
              <a:noFill/>
              <a:ln>
                <a:noFill/>
              </a:ln>
              <a:effectLst/>
            </c:spPr>
            <c:txPr>
              <a:bodyPr/>
              <a:lstStyle/>
              <a:p>
                <a:pPr>
                  <a:defRPr sz="1400" b="1">
                    <a:solidFill>
                      <a:srgbClr val="152B43"/>
                    </a:solidFill>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c:v>
                </c:pt>
                <c:pt idx="1">
                  <c:v>40%</c:v>
                </c:pt>
                <c:pt idx="2">
                  <c:v>60%</c:v>
                </c:pt>
                <c:pt idx="3">
                  <c:v>80%</c:v>
                </c:pt>
              </c:strCache>
            </c:strRef>
          </c:cat>
          <c:val>
            <c:numRef>
              <c:f>Sheet1!$B$2:$B$5</c:f>
              <c:numCache>
                <c:formatCode>General</c:formatCode>
                <c:ptCount val="4"/>
                <c:pt idx="0">
                  <c:v>1</c:v>
                </c:pt>
                <c:pt idx="1">
                  <c:v>1.29</c:v>
                </c:pt>
                <c:pt idx="2">
                  <c:v>1.67</c:v>
                </c:pt>
                <c:pt idx="3">
                  <c:v>3.1</c:v>
                </c:pt>
              </c:numCache>
            </c:numRef>
          </c:val>
          <c:extLst>
            <c:ext xmlns:c16="http://schemas.microsoft.com/office/drawing/2014/chart" uri="{C3380CC4-5D6E-409C-BE32-E72D297353CC}">
              <c16:uniqueId val="{00000008-7012-493D-9BF7-724D18054D70}"/>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586B7D"/>
            </a:solidFill>
          </a:ln>
        </c:spPr>
        <c:txPr>
          <a:bodyPr/>
          <a:lstStyle/>
          <a:p>
            <a:pPr>
              <a:defRPr sz="1400" b="1"/>
            </a:pPr>
            <a:endParaRPr lang="ko-KR"/>
          </a:p>
        </c:txPr>
        <c:crossAx val="-2113994440"/>
        <c:crosses val="autoZero"/>
        <c:auto val="1"/>
        <c:lblAlgn val="ctr"/>
        <c:lblOffset val="100"/>
        <c:noMultiLvlLbl val="0"/>
      </c:catAx>
      <c:valAx>
        <c:axId val="-2113994440"/>
        <c:scaling>
          <c:orientation val="minMax"/>
          <c:max val="3.6"/>
          <c:min val="0"/>
        </c:scaling>
        <c:delete val="0"/>
        <c:axPos val="l"/>
        <c:majorGridlines>
          <c:spPr>
            <a:ln w="9525">
              <a:solidFill>
                <a:srgbClr val="D3DAE1"/>
              </a:solidFill>
            </a:ln>
          </c:spPr>
        </c:majorGridlines>
        <c:numFmt formatCode="0.0" sourceLinked="0"/>
        <c:majorTickMark val="out"/>
        <c:minorTickMark val="none"/>
        <c:tickLblPos val="nextTo"/>
        <c:spPr>
          <a:ln>
            <a:noFill/>
          </a:ln>
        </c:spPr>
        <c:txPr>
          <a:bodyPr/>
          <a:lstStyle/>
          <a:p>
            <a:pPr>
              <a:defRPr sz="1200" b="1">
                <a:solidFill>
                  <a:srgbClr val="586B7D"/>
                </a:solidFill>
              </a:defRPr>
            </a:pPr>
            <a:endParaRPr lang="ko-KR"/>
          </a:p>
        </c:txPr>
        <c:crossAx val="-2068027336"/>
        <c:crosses val="autoZero"/>
        <c:crossBetween val="between"/>
        <c:majorUnit val="1"/>
      </c:valAx>
    </c:plotArea>
    <c:plotVisOnly val="1"/>
    <c:dispBlanksAs val="gap"/>
    <c:showDLblsOverMax val="1"/>
  </c:chart>
  <c:txPr>
    <a:bodyPr/>
    <a:lstStyle/>
    <a:p>
      <a:pPr>
        <a:defRPr sz="1300">
          <a:solidFill>
            <a:srgbClr val="152B43"/>
          </a:solidFill>
          <a:latin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1"/>
        <c:ser>
          <c:idx val="0"/>
          <c:order val="0"/>
          <c:tx>
            <c:strRef>
              <c:f>Sheet1!$B$1</c:f>
              <c:strCache>
                <c:ptCount val="1"/>
                <c:pt idx="0">
                  <c:v>IPC</c:v>
                </c:pt>
              </c:strCache>
            </c:strRef>
          </c:tx>
          <c:invertIfNegative val="1"/>
          <c:dPt>
            <c:idx val="0"/>
            <c:invertIfNegative val="1"/>
            <c:bubble3D val="0"/>
            <c:spPr>
              <a:solidFill>
                <a:srgbClr val="ADB5BD"/>
              </a:solidFill>
              <a:ln w="28575">
                <a:solidFill>
                  <a:srgbClr val="152B43"/>
                </a:solidFill>
              </a:ln>
            </c:spPr>
            <c:extLst>
              <c:ext xmlns:c16="http://schemas.microsoft.com/office/drawing/2014/chart" uri="{C3380CC4-5D6E-409C-BE32-E72D297353CC}">
                <c16:uniqueId val="{00000001-6530-45B5-815F-4779430F311F}"/>
              </c:ext>
            </c:extLst>
          </c:dPt>
          <c:dPt>
            <c:idx val="1"/>
            <c:invertIfNegative val="1"/>
            <c:bubble3D val="0"/>
            <c:spPr>
              <a:solidFill>
                <a:srgbClr val="CF4548"/>
              </a:solidFill>
              <a:ln>
                <a:noFill/>
              </a:ln>
            </c:spPr>
            <c:extLst>
              <c:ext xmlns:c16="http://schemas.microsoft.com/office/drawing/2014/chart" uri="{C3380CC4-5D6E-409C-BE32-E72D297353CC}">
                <c16:uniqueId val="{00000003-6530-45B5-815F-4779430F311F}"/>
              </c:ext>
            </c:extLst>
          </c:dPt>
          <c:dPt>
            <c:idx val="2"/>
            <c:invertIfNegative val="1"/>
            <c:bubble3D val="0"/>
            <c:spPr>
              <a:solidFill>
                <a:srgbClr val="CF4548"/>
              </a:solidFill>
              <a:ln>
                <a:noFill/>
              </a:ln>
            </c:spPr>
            <c:extLst>
              <c:ext xmlns:c16="http://schemas.microsoft.com/office/drawing/2014/chart" uri="{C3380CC4-5D6E-409C-BE32-E72D297353CC}">
                <c16:uniqueId val="{00000005-6530-45B5-815F-4779430F311F}"/>
              </c:ext>
            </c:extLst>
          </c:dPt>
          <c:dPt>
            <c:idx val="3"/>
            <c:invertIfNegative val="1"/>
            <c:bubble3D val="0"/>
            <c:spPr>
              <a:solidFill>
                <a:srgbClr val="CF4548"/>
              </a:solidFill>
              <a:ln>
                <a:noFill/>
              </a:ln>
            </c:spPr>
            <c:extLst>
              <c:ext xmlns:c16="http://schemas.microsoft.com/office/drawing/2014/chart" uri="{C3380CC4-5D6E-409C-BE32-E72D297353CC}">
                <c16:uniqueId val="{00000007-6530-45B5-815F-4779430F311F}"/>
              </c:ext>
            </c:extLst>
          </c:dPt>
          <c:dLbls>
            <c:numFmt formatCode="0.00" sourceLinked="0"/>
            <c:spPr>
              <a:noFill/>
              <a:ln>
                <a:noFill/>
              </a:ln>
              <a:effectLst/>
            </c:spPr>
            <c:txPr>
              <a:bodyPr/>
              <a:lstStyle/>
              <a:p>
                <a:pPr>
                  <a:defRPr sz="1400" b="1">
                    <a:solidFill>
                      <a:srgbClr val="152B43"/>
                    </a:solidFill>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c:v>
                </c:pt>
                <c:pt idx="1">
                  <c:v>40%</c:v>
                </c:pt>
                <c:pt idx="2">
                  <c:v>60%</c:v>
                </c:pt>
                <c:pt idx="3">
                  <c:v>80%</c:v>
                </c:pt>
              </c:strCache>
            </c:strRef>
          </c:cat>
          <c:val>
            <c:numRef>
              <c:f>Sheet1!$B$2:$B$5</c:f>
              <c:numCache>
                <c:formatCode>General</c:formatCode>
                <c:ptCount val="4"/>
                <c:pt idx="0">
                  <c:v>1</c:v>
                </c:pt>
                <c:pt idx="1">
                  <c:v>0.81</c:v>
                </c:pt>
                <c:pt idx="2">
                  <c:v>0.54</c:v>
                </c:pt>
                <c:pt idx="3">
                  <c:v>0.36</c:v>
                </c:pt>
              </c:numCache>
            </c:numRef>
          </c:val>
          <c:extLst>
            <c:ext xmlns:c16="http://schemas.microsoft.com/office/drawing/2014/chart" uri="{C3380CC4-5D6E-409C-BE32-E72D297353CC}">
              <c16:uniqueId val="{00000008-6530-45B5-815F-4779430F311F}"/>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586B7D"/>
            </a:solidFill>
          </a:ln>
        </c:spPr>
        <c:txPr>
          <a:bodyPr/>
          <a:lstStyle/>
          <a:p>
            <a:pPr>
              <a:defRPr sz="1400" b="1"/>
            </a:pPr>
            <a:endParaRPr lang="ko-KR"/>
          </a:p>
        </c:txPr>
        <c:crossAx val="-2113994440"/>
        <c:crosses val="autoZero"/>
        <c:auto val="1"/>
        <c:lblAlgn val="ctr"/>
        <c:lblOffset val="100"/>
        <c:noMultiLvlLbl val="0"/>
      </c:catAx>
      <c:valAx>
        <c:axId val="-2113994440"/>
        <c:scaling>
          <c:orientation val="minMax"/>
          <c:max val="3.6"/>
          <c:min val="0"/>
        </c:scaling>
        <c:delete val="0"/>
        <c:axPos val="l"/>
        <c:majorGridlines>
          <c:spPr>
            <a:ln w="9525">
              <a:solidFill>
                <a:srgbClr val="D3DAE1"/>
              </a:solidFill>
            </a:ln>
          </c:spPr>
        </c:majorGridlines>
        <c:numFmt formatCode="0.0" sourceLinked="0"/>
        <c:majorTickMark val="out"/>
        <c:minorTickMark val="none"/>
        <c:tickLblPos val="nextTo"/>
        <c:spPr>
          <a:ln>
            <a:noFill/>
          </a:ln>
        </c:spPr>
        <c:txPr>
          <a:bodyPr/>
          <a:lstStyle/>
          <a:p>
            <a:pPr>
              <a:defRPr sz="1200" b="1">
                <a:solidFill>
                  <a:srgbClr val="586B7D"/>
                </a:solidFill>
              </a:defRPr>
            </a:pPr>
            <a:endParaRPr lang="ko-KR"/>
          </a:p>
        </c:txPr>
        <c:crossAx val="-2068027336"/>
        <c:crosses val="autoZero"/>
        <c:crossBetween val="between"/>
        <c:majorUnit val="1"/>
      </c:valAx>
    </c:plotArea>
    <c:plotVisOnly val="1"/>
    <c:dispBlanksAs val="gap"/>
    <c:showDLblsOverMax val="1"/>
  </c:chart>
  <c:txPr>
    <a:bodyPr/>
    <a:lstStyle/>
    <a:p>
      <a:pPr>
        <a:defRPr sz="1300">
          <a:solidFill>
            <a:srgbClr val="152B43"/>
          </a:solidFill>
          <a:latin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1"/>
        <c:ser>
          <c:idx val="0"/>
          <c:order val="0"/>
          <c:tx>
            <c:strRef>
              <c:f>Sheet1!$B$1</c:f>
              <c:strCache>
                <c:ptCount val="1"/>
                <c:pt idx="0">
                  <c:v>IPC</c:v>
                </c:pt>
              </c:strCache>
            </c:strRef>
          </c:tx>
          <c:spPr>
            <a:solidFill>
              <a:srgbClr val="00B050"/>
            </a:solidFill>
          </c:spPr>
          <c:invertIfNegative val="1"/>
          <c:dPt>
            <c:idx val="0"/>
            <c:invertIfNegative val="1"/>
            <c:bubble3D val="0"/>
            <c:spPr>
              <a:solidFill>
                <a:srgbClr val="ADB5BD"/>
              </a:solidFill>
              <a:ln>
                <a:noFill/>
              </a:ln>
            </c:spPr>
            <c:extLst>
              <c:ext xmlns:c16="http://schemas.microsoft.com/office/drawing/2014/chart" uri="{C3380CC4-5D6E-409C-BE32-E72D297353CC}">
                <c16:uniqueId val="{00000001-8628-42F0-9ED9-77162F9F1804}"/>
              </c:ext>
            </c:extLst>
          </c:dPt>
          <c:dPt>
            <c:idx val="1"/>
            <c:invertIfNegative val="1"/>
            <c:bubble3D val="0"/>
            <c:spPr>
              <a:solidFill>
                <a:srgbClr val="00B050"/>
              </a:solidFill>
              <a:ln>
                <a:noFill/>
              </a:ln>
            </c:spPr>
            <c:extLst>
              <c:ext xmlns:c16="http://schemas.microsoft.com/office/drawing/2014/chart" uri="{C3380CC4-5D6E-409C-BE32-E72D297353CC}">
                <c16:uniqueId val="{00000003-8628-42F0-9ED9-77162F9F1804}"/>
              </c:ext>
            </c:extLst>
          </c:dPt>
          <c:dPt>
            <c:idx val="2"/>
            <c:invertIfNegative val="1"/>
            <c:bubble3D val="0"/>
            <c:spPr>
              <a:solidFill>
                <a:srgbClr val="00B050"/>
              </a:solidFill>
              <a:ln w="28575">
                <a:solidFill>
                  <a:srgbClr val="152B43"/>
                </a:solidFill>
              </a:ln>
            </c:spPr>
            <c:extLst>
              <c:ext xmlns:c16="http://schemas.microsoft.com/office/drawing/2014/chart" uri="{C3380CC4-5D6E-409C-BE32-E72D297353CC}">
                <c16:uniqueId val="{00000005-8628-42F0-9ED9-77162F9F1804}"/>
              </c:ext>
            </c:extLst>
          </c:dPt>
          <c:dPt>
            <c:idx val="3"/>
            <c:invertIfNegative val="1"/>
            <c:bubble3D val="0"/>
            <c:spPr>
              <a:solidFill>
                <a:srgbClr val="00B050"/>
              </a:solidFill>
              <a:ln>
                <a:noFill/>
              </a:ln>
            </c:spPr>
            <c:extLst>
              <c:ext xmlns:c16="http://schemas.microsoft.com/office/drawing/2014/chart" uri="{C3380CC4-5D6E-409C-BE32-E72D297353CC}">
                <c16:uniqueId val="{00000007-8628-42F0-9ED9-77162F9F1804}"/>
              </c:ext>
            </c:extLst>
          </c:dPt>
          <c:dLbls>
            <c:numFmt formatCode="0.00" sourceLinked="0"/>
            <c:spPr>
              <a:noFill/>
              <a:ln>
                <a:noFill/>
              </a:ln>
              <a:effectLst/>
            </c:spPr>
            <c:txPr>
              <a:bodyPr/>
              <a:lstStyle/>
              <a:p>
                <a:pPr>
                  <a:defRPr sz="1400" b="1">
                    <a:solidFill>
                      <a:srgbClr val="152B43"/>
                    </a:solidFill>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c:v>
                </c:pt>
                <c:pt idx="1">
                  <c:v>40%</c:v>
                </c:pt>
                <c:pt idx="2">
                  <c:v>60%</c:v>
                </c:pt>
                <c:pt idx="3">
                  <c:v>80%</c:v>
                </c:pt>
              </c:strCache>
            </c:strRef>
          </c:cat>
          <c:val>
            <c:numRef>
              <c:f>Sheet1!$B$2:$B$5</c:f>
              <c:numCache>
                <c:formatCode>General</c:formatCode>
                <c:ptCount val="4"/>
                <c:pt idx="0">
                  <c:v>1</c:v>
                </c:pt>
                <c:pt idx="1">
                  <c:v>2.06</c:v>
                </c:pt>
                <c:pt idx="2">
                  <c:v>2.4700000000000002</c:v>
                </c:pt>
                <c:pt idx="3">
                  <c:v>1.71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8-8628-42F0-9ED9-77162F9F1804}"/>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586B7D"/>
            </a:solidFill>
          </a:ln>
        </c:spPr>
        <c:txPr>
          <a:bodyPr/>
          <a:lstStyle/>
          <a:p>
            <a:pPr>
              <a:defRPr sz="1400" b="1"/>
            </a:pPr>
            <a:endParaRPr lang="ko-KR"/>
          </a:p>
        </c:txPr>
        <c:crossAx val="-2113994440"/>
        <c:crosses val="autoZero"/>
        <c:auto val="1"/>
        <c:lblAlgn val="ctr"/>
        <c:lblOffset val="100"/>
        <c:noMultiLvlLbl val="0"/>
      </c:catAx>
      <c:valAx>
        <c:axId val="-2113994440"/>
        <c:scaling>
          <c:orientation val="minMax"/>
          <c:max val="3.6"/>
          <c:min val="0"/>
        </c:scaling>
        <c:delete val="0"/>
        <c:axPos val="l"/>
        <c:majorGridlines>
          <c:spPr>
            <a:ln w="9525">
              <a:solidFill>
                <a:srgbClr val="D3DAE1"/>
              </a:solidFill>
            </a:ln>
          </c:spPr>
        </c:majorGridlines>
        <c:numFmt formatCode="0.0" sourceLinked="0"/>
        <c:majorTickMark val="out"/>
        <c:minorTickMark val="none"/>
        <c:tickLblPos val="nextTo"/>
        <c:spPr>
          <a:ln>
            <a:noFill/>
          </a:ln>
        </c:spPr>
        <c:txPr>
          <a:bodyPr/>
          <a:lstStyle/>
          <a:p>
            <a:pPr>
              <a:defRPr sz="1200" b="1">
                <a:solidFill>
                  <a:srgbClr val="586B7D"/>
                </a:solidFill>
              </a:defRPr>
            </a:pPr>
            <a:endParaRPr lang="ko-KR"/>
          </a:p>
        </c:txPr>
        <c:crossAx val="-2068027336"/>
        <c:crosses val="autoZero"/>
        <c:crossBetween val="between"/>
        <c:majorUnit val="1"/>
      </c:valAx>
    </c:plotArea>
    <c:plotVisOnly val="1"/>
    <c:dispBlanksAs val="gap"/>
    <c:showDLblsOverMax val="1"/>
  </c:chart>
  <c:txPr>
    <a:bodyPr/>
    <a:lstStyle/>
    <a:p>
      <a:pPr>
        <a:defRPr sz="1300">
          <a:solidFill>
            <a:srgbClr val="152B43"/>
          </a:solidFill>
          <a:latin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0"/>
        <c:ser>
          <c:idx val="0"/>
          <c:order val="0"/>
          <c:tx>
            <c:strRef>
              <c:f>Sheet1!$B$1</c:f>
              <c:strCache>
                <c:ptCount val="1"/>
                <c:pt idx="0">
                  <c:v>Compressed capacity</c:v>
                </c:pt>
              </c:strCache>
            </c:strRef>
          </c:tx>
          <c:spPr>
            <a:solidFill>
              <a:srgbClr val="ADB5BD"/>
            </a:solidFill>
            <a:effectLst/>
          </c:spPr>
          <c:invertIfNegative val="0"/>
          <c:dPt>
            <c:idx val="0"/>
            <c:invertIfNegative val="0"/>
            <c:bubble3D val="0"/>
            <c:extLst>
              <c:ext xmlns:c16="http://schemas.microsoft.com/office/drawing/2014/chart" uri="{C3380CC4-5D6E-409C-BE32-E72D297353CC}">
                <c16:uniqueId val="{00000001-FF4A-4691-AE14-969A054B6FC7}"/>
              </c:ext>
            </c:extLst>
          </c:dPt>
          <c:dPt>
            <c:idx val="1"/>
            <c:invertIfNegative val="0"/>
            <c:bubble3D val="0"/>
            <c:extLst>
              <c:ext xmlns:c16="http://schemas.microsoft.com/office/drawing/2014/chart" uri="{C3380CC4-5D6E-409C-BE32-E72D297353CC}">
                <c16:uniqueId val="{00000003-FF4A-4691-AE14-969A054B6FC7}"/>
              </c:ext>
            </c:extLst>
          </c:dPt>
          <c:dPt>
            <c:idx val="2"/>
            <c:invertIfNegative val="0"/>
            <c:bubble3D val="0"/>
            <c:spPr>
              <a:solidFill>
                <a:srgbClr val="548235"/>
              </a:solidFill>
              <a:effectLst/>
            </c:spPr>
            <c:extLst>
              <c:ext xmlns:c16="http://schemas.microsoft.com/office/drawing/2014/chart" uri="{C3380CC4-5D6E-409C-BE32-E72D297353CC}">
                <c16:uniqueId val="{00000005-FF4A-4691-AE14-969A054B6FC7}"/>
              </c:ext>
            </c:extLst>
          </c:dPt>
          <c:dPt>
            <c:idx val="3"/>
            <c:invertIfNegative val="0"/>
            <c:bubble3D val="0"/>
            <c:extLst>
              <c:ext xmlns:c16="http://schemas.microsoft.com/office/drawing/2014/chart" uri="{C3380CC4-5D6E-409C-BE32-E72D297353CC}">
                <c16:uniqueId val="{00000007-FF4A-4691-AE14-969A054B6FC7}"/>
              </c:ext>
            </c:extLst>
          </c:dPt>
          <c:dLbls>
            <c:numFmt formatCode="0.0" sourceLinked="0"/>
            <c:spPr>
              <a:noFill/>
              <a:ln>
                <a:noFill/>
              </a:ln>
              <a:effectLst/>
            </c:spPr>
            <c:txPr>
              <a:bodyPr/>
              <a:lstStyle/>
              <a:p>
                <a:pPr>
                  <a:defRPr sz="1600" b="0" i="0" u="none" strike="noStrike">
                    <a:solidFill>
                      <a:srgbClr val="152B43"/>
                    </a:solidFill>
                    <a:latin typeface="+mn-lt"/>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64 B</c:v>
                </c:pt>
                <c:pt idx="1">
                  <c:v>128 B</c:v>
                </c:pt>
                <c:pt idx="2">
                  <c:v>256 B</c:v>
                </c:pt>
                <c:pt idx="3">
                  <c:v>512 B</c:v>
                </c:pt>
              </c:strCache>
            </c:strRef>
          </c:cat>
          <c:val>
            <c:numRef>
              <c:f>Sheet1!$B$2:$B$5</c:f>
              <c:numCache>
                <c:formatCode>General</c:formatCode>
                <c:ptCount val="4"/>
                <c:pt idx="0">
                  <c:v>82.7</c:v>
                </c:pt>
                <c:pt idx="1">
                  <c:v>82.1</c:v>
                </c:pt>
                <c:pt idx="2">
                  <c:v>80.099999999999994</c:v>
                </c:pt>
                <c:pt idx="3">
                  <c:v>72.7</c:v>
                </c:pt>
              </c:numCache>
            </c:numRef>
          </c:val>
          <c:extLst>
            <c:ext xmlns:c16="http://schemas.microsoft.com/office/drawing/2014/chart" uri="{C3380CC4-5D6E-409C-BE32-E72D297353CC}">
              <c16:uniqueId val="{00000008-FF4A-4691-AE14-969A054B6FC7}"/>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ADB5BD"/>
            </a:solidFill>
            <a:prstDash val="solid"/>
            <a:round/>
          </a:ln>
        </c:spPr>
        <c:txPr>
          <a:bodyPr/>
          <a:lstStyle/>
          <a:p>
            <a:pPr>
              <a:defRPr sz="1600" b="0" i="0" u="none" strike="noStrike">
                <a:solidFill>
                  <a:srgbClr val="152B43"/>
                </a:solidFill>
                <a:latin typeface="+mn-lt"/>
              </a:defRPr>
            </a:pPr>
            <a:endParaRPr lang="en-US"/>
          </a:p>
        </c:txPr>
        <c:crossAx val="2094734552"/>
        <c:crosses val="autoZero"/>
        <c:auto val="1"/>
        <c:lblAlgn val="ctr"/>
        <c:lblOffset val="100"/>
        <c:noMultiLvlLbl val="1"/>
      </c:catAx>
      <c:valAx>
        <c:axId val="2094734552"/>
        <c:scaling>
          <c:orientation val="minMax"/>
          <c:max val="90"/>
          <c:min val="60"/>
        </c:scaling>
        <c:delete val="0"/>
        <c:axPos val="l"/>
        <c:majorGridlines>
          <c:spPr>
            <a:ln w="12700" cap="flat">
              <a:solidFill>
                <a:srgbClr val="DCE2E8"/>
              </a:solidFill>
              <a:prstDash val="solid"/>
              <a:round/>
            </a:ln>
          </c:spPr>
        </c:majorGridlines>
        <c:title>
          <c:tx>
            <c:rich>
              <a:bodyPr/>
              <a:lstStyle/>
              <a:p>
                <a:pPr>
                  <a:defRPr sz="1400" b="0" i="0" u="none" strike="noStrike">
                    <a:solidFill>
                      <a:srgbClr val="586B7D"/>
                    </a:solidFill>
                    <a:latin typeface="+mn-lt"/>
                  </a:defRPr>
                </a:pPr>
                <a:r>
                  <a:rPr lang="en-US" sz="1400" b="0" i="0" u="none" strike="noStrike">
                    <a:solidFill>
                      <a:srgbClr val="586B7D"/>
                    </a:solidFill>
                    <a:latin typeface="+mn-lt"/>
                  </a:rPr>
                  <a:t>Compressed capacity (%)</a:t>
                </a:r>
              </a:p>
            </c:rich>
          </c:tx>
          <c:overlay val="0"/>
        </c:title>
        <c:numFmt formatCode="0&quot;%&quot;" sourceLinked="0"/>
        <c:majorTickMark val="out"/>
        <c:minorTickMark val="none"/>
        <c:tickLblPos val="nextTo"/>
        <c:spPr>
          <a:ln w="12700" cap="flat">
            <a:noFill/>
            <a:prstDash val="solid"/>
            <a:round/>
          </a:ln>
        </c:spPr>
        <c:txPr>
          <a:bodyPr/>
          <a:lstStyle/>
          <a:p>
            <a:pPr>
              <a:defRPr sz="1400" b="0" i="0" u="none" strike="noStrike">
                <a:solidFill>
                  <a:srgbClr val="586B7D"/>
                </a:solidFill>
                <a:latin typeface="+mn-lt"/>
              </a:defRPr>
            </a:pPr>
            <a:endParaRPr lang="en-US"/>
          </a:p>
        </c:txPr>
        <c:crossAx val="2094734554"/>
        <c:crosses val="autoZero"/>
        <c:crossBetween val="between"/>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42954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Hello everyone. I’m Boyeol Choi from Sungkyunkwan University, and today I’ll present GZswap</a:t>
            </a:r>
            <a:r>
              <a:rPr lang="en-US" altLang="ko-KR"/>
              <a:t>, hardware-managed compressed swap for GPU memory oversubscription. </a:t>
            </a: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The pyramid on the right shows the main idea. GZswap uses part of GPU memory as a compressed pool, the Zpool.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Evicted pages stay there in compressed form. When they are needed, hardware brings them back, without the CPU driver </a:t>
            </a:r>
            <a:r>
              <a:rPr lang="en-US" altLang="ko-KR"/>
              <a:t>handling </a:t>
            </a:r>
            <a:r>
              <a:rPr lang="ko-KR" altLang="ko-KR"/>
              <a:t>or PCIe</a:t>
            </a:r>
            <a:r>
              <a:rPr lang="en-US" altLang="ko-KR"/>
              <a:t> traffic</a:t>
            </a:r>
            <a:r>
              <a:rPr lang="ko-KR" altLang="ko-KR"/>
              <a:t>.</a:t>
            </a:r>
          </a:p>
          <a:p>
            <a:endParaRP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8AE3-17D5-D191-C686-4F914A5C7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E1522-986D-BAEF-2939-F099E7979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563BA-263D-8E19-F175-D17240C9080B}"/>
              </a:ext>
            </a:extLst>
          </p:cNvPr>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GPUs are now used for much more </a:t>
            </a:r>
            <a:r>
              <a:rPr lang="en-US" altLang="ko-KR"/>
              <a:t>broadly </a:t>
            </a:r>
            <a:r>
              <a:rPr lang="ko-KR" altLang="ko-KR"/>
              <a:t>than AI. SQL</a:t>
            </a:r>
            <a:r>
              <a:rPr lang="en-US" altLang="ko-KR"/>
              <a:t> / </a:t>
            </a:r>
            <a:r>
              <a:rPr lang="ko-KR" altLang="ko-KR"/>
              <a:t>graph analytics and vector search all run on GPUs.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GPU memory grows only about 2x every two years, </a:t>
            </a:r>
            <a:r>
              <a:rPr lang="en-US" altLang="ko-KR"/>
              <a:t>s</a:t>
            </a:r>
            <a:r>
              <a:rPr lang="ko-KR" altLang="ko-KR"/>
              <a:t>till these datasets are already larger than the GPU</a:t>
            </a:r>
            <a:r>
              <a:rPr lang="en-US" altLang="ko-KR"/>
              <a:t> memory</a:t>
            </a:r>
            <a:r>
              <a:rPr lang="ko-KR" altLang="ko-KR"/>
              <a:t>.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And of course, large language models are also huge. So how can a GPU run a workload larger than its memory?</a:t>
            </a:r>
          </a:p>
          <a:p>
            <a:pPr rtl="0"/>
            <a:endParaRPr lang="ko-KR" altLang="ko-KR"/>
          </a:p>
        </p:txBody>
      </p:sp>
      <p:sp>
        <p:nvSpPr>
          <p:cNvPr id="4" name="Slide Number Placeholder 3">
            <a:extLst>
              <a:ext uri="{FF2B5EF4-FFF2-40B4-BE49-F238E27FC236}">
                <a16:creationId xmlns:a16="http://schemas.microsoft.com/office/drawing/2014/main" id="{F466C552-2ADC-BC2C-3EF3-32C9B0DD4AE5}"/>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31442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0AA10-4C18-B3E4-BEC0-933F7E711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BF038C-74B8-4FF1-95FB-A36505DF76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E730A-9034-BE4E-5F21-30074CC1F1CF}"/>
              </a:ext>
            </a:extLst>
          </p:cNvPr>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There are three options.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First, data partitioning splits the data across multiple GPUs. But then you buy more GPUs, even when you only need more memory.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Second, sequential execution processes the data chunk by chunk on one GPU.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But the programmer must split and copy every chunk by hand. And some workloads, like graph analytics, do not split cleanly.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Third, Unified Memory combines GPU and the larger CPU memory </a:t>
            </a:r>
            <a:r>
              <a:rPr lang="en-US" altLang="ko-KR"/>
              <a:t>as </a:t>
            </a:r>
            <a:r>
              <a:rPr lang="ko-KR" altLang="ko-KR"/>
              <a:t>one space.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It is transparent and works for many workloads. But its performance is limited by page migration.</a:t>
            </a:r>
          </a:p>
          <a:p>
            <a:pPr marL="0" marR="0" lvl="0" indent="0" algn="l" defTabSz="914400" rtl="0" eaLnBrk="1" fontAlgn="auto" latinLnBrk="1" hangingPunct="1">
              <a:lnSpc>
                <a:spcPct val="100000"/>
              </a:lnSpc>
              <a:spcBef>
                <a:spcPts val="0"/>
              </a:spcBef>
              <a:spcAft>
                <a:spcPts val="0"/>
              </a:spcAft>
              <a:buClrTx/>
              <a:buSzTx/>
              <a:buFontTx/>
              <a:buNone/>
              <a:tabLst/>
              <a:defRPr/>
            </a:pPr>
            <a:endParaRPr lang="ko-KR" altLang="ko-KR"/>
          </a:p>
        </p:txBody>
      </p:sp>
      <p:sp>
        <p:nvSpPr>
          <p:cNvPr id="4" name="Slide Number Placeholder 3">
            <a:extLst>
              <a:ext uri="{FF2B5EF4-FFF2-40B4-BE49-F238E27FC236}">
                <a16:creationId xmlns:a16="http://schemas.microsoft.com/office/drawing/2014/main" id="{98E9F89B-6B1A-05A2-5611-56F34F8C76A5}"/>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4032421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5C7D-1774-9A7E-AD35-A65D39C59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1EDA4F-277F-4307-19F8-7574771E0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5902B-543C-E230-0F6C-027075AFCD26}"/>
              </a:ext>
            </a:extLst>
          </p:cNvPr>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Let’s look at Unified Memory more closely. UM gives the CPU and GPU one virtual address space.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CPU memory holds the whole dataset, and GPU memory holds only the pages in use.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Now, let’s see how a page fault is handled.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When the GPU accesses a page that is only in CPU memory, the TLB misses and the page walk raises a fault.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The UVM driver on the CPU handles this fault. If GPU memory is full, the driver first swaps out a victim</a:t>
            </a:r>
            <a:r>
              <a:rPr lang="en-US" altLang="ko-KR"/>
              <a:t> to CPU</a:t>
            </a:r>
            <a:r>
              <a:rPr lang="ko-KR" altLang="ko-KR"/>
              <a:t>.</a:t>
            </a:r>
            <a:r>
              <a:rPr lang="en-US" altLang="ko-KR"/>
              <a:t> </a:t>
            </a:r>
            <a:r>
              <a:rPr lang="ko-KR" altLang="ko-KR"/>
              <a:t> </a:t>
            </a:r>
            <a:endParaRPr lang="en-US" altLang="ko-KR"/>
          </a:p>
          <a:p>
            <a:pPr rtl="0"/>
            <a:r>
              <a:rPr lang="ko-KR" altLang="ko-KR"/>
              <a:t>Then it swaps in the faulting page </a:t>
            </a:r>
            <a:r>
              <a:rPr lang="en-US" altLang="ko-KR"/>
              <a:t>to GPU </a:t>
            </a:r>
            <a:r>
              <a:rPr lang="ko-KR" altLang="ko-KR"/>
              <a:t>and replays the access. </a:t>
            </a:r>
            <a:endParaRPr lang="en-US" altLang="ko-KR"/>
          </a:p>
          <a:p>
            <a:pPr rtl="0"/>
            <a:r>
              <a:rPr lang="ko-KR" altLang="ko-KR"/>
              <a:t>This is slow for three reasons. [click] First, the fault is handled in software on the CPU. Second, swap-out and swap-in are serialized. Third, both transfers cross the slow PCIe link.</a:t>
            </a:r>
          </a:p>
          <a:p>
            <a:pPr rtl="0"/>
            <a:endParaRPr lang="ko-KR" altLang="ko-KR"/>
          </a:p>
        </p:txBody>
      </p:sp>
      <p:sp>
        <p:nvSpPr>
          <p:cNvPr id="4" name="Slide Number Placeholder 3">
            <a:extLst>
              <a:ext uri="{FF2B5EF4-FFF2-40B4-BE49-F238E27FC236}">
                <a16:creationId xmlns:a16="http://schemas.microsoft.com/office/drawing/2014/main" id="{53005700-BD32-F4E4-7557-40A8D0CA3B3C}"/>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374789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11D2-0515-E7BE-A27A-1EB905D78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96875-01F8-DB35-FC95-5F3E9031E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48082-8747-5D85-BF40-25055504DE1F}"/>
              </a:ext>
            </a:extLst>
          </p:cNvPr>
          <p:cNvSpPr>
            <a:spLocks noGrp="1"/>
          </p:cNvSpPr>
          <p:nvPr>
            <p:ph type="body" idx="1"/>
          </p:nvPr>
        </p:nvSpPr>
        <p:spPr/>
        <p:txBody>
          <a:bodyPr/>
          <a:lstStyle/>
          <a:p>
            <a:pPr rtl="0"/>
            <a:r>
              <a:rPr lang="ko-KR" altLang="ko-KR"/>
              <a:t>Most prior work decides which pages stay on the GPU. </a:t>
            </a:r>
            <a:endParaRPr lang="en-US" altLang="ko-KR"/>
          </a:p>
          <a:p>
            <a:pPr rtl="0"/>
            <a:r>
              <a:rPr lang="en-US" altLang="ko-KR"/>
              <a:t>Data placement mainly focus on </a:t>
            </a:r>
            <a:r>
              <a:rPr lang="ko-KR" altLang="ko-KR"/>
              <a:t>keep</a:t>
            </a:r>
            <a:r>
              <a:rPr lang="en-US" altLang="ko-KR"/>
              <a:t>ing </a:t>
            </a:r>
            <a:r>
              <a:rPr lang="ko-KR" altLang="ko-KR"/>
              <a:t>hot pages in GPU memory and cold pages in CPU memory. </a:t>
            </a:r>
            <a:endParaRPr lang="en-US" altLang="ko-KR"/>
          </a:p>
          <a:p>
            <a:pPr rtl="0"/>
            <a:r>
              <a:rPr lang="ko-KR" altLang="ko-KR"/>
              <a:t>But when the working set is larger than GPU memory, there are no cold pages </a:t>
            </a:r>
            <a:r>
              <a:rPr lang="en-US" altLang="ko-KR"/>
              <a:t>left for eviction</a:t>
            </a:r>
            <a:r>
              <a:rPr lang="ko-KR" altLang="ko-KR"/>
              <a:t>. </a:t>
            </a:r>
            <a:endParaRPr lang="en-US" altLang="ko-KR"/>
          </a:p>
          <a:p>
            <a:pPr rtl="0"/>
            <a:r>
              <a:rPr lang="ko-KR" altLang="ko-KR"/>
              <a:t>Hot pages evict each other, and evicted pages come back </a:t>
            </a:r>
            <a:r>
              <a:rPr lang="en-US" altLang="ko-KR"/>
              <a:t>through </a:t>
            </a:r>
            <a:r>
              <a:rPr lang="ko-KR" altLang="ko-KR"/>
              <a:t>PCIe. </a:t>
            </a:r>
            <a:endParaRPr lang="en-US" altLang="ko-KR"/>
          </a:p>
          <a:p>
            <a:pPr rtl="0"/>
            <a:r>
              <a:rPr lang="ko-KR" altLang="ko-KR"/>
              <a:t>This is </a:t>
            </a:r>
            <a:r>
              <a:rPr lang="en-US" altLang="ko-KR"/>
              <a:t>called</a:t>
            </a:r>
            <a:r>
              <a:rPr lang="ko-KR" altLang="en-US"/>
              <a:t> </a:t>
            </a:r>
            <a:r>
              <a:rPr lang="ko-KR" altLang="ko-KR"/>
              <a:t>thrashing. In this case, placement alone is not enough. Capacity becomes the main </a:t>
            </a:r>
            <a:r>
              <a:rPr lang="en-US" altLang="ko-KR"/>
              <a:t>bottleneck</a:t>
            </a:r>
            <a:r>
              <a:rPr lang="ko-KR" altLang="ko-KR"/>
              <a:t>.</a:t>
            </a:r>
          </a:p>
        </p:txBody>
      </p:sp>
      <p:sp>
        <p:nvSpPr>
          <p:cNvPr id="4" name="Slide Number Placeholder 3">
            <a:extLst>
              <a:ext uri="{FF2B5EF4-FFF2-40B4-BE49-F238E27FC236}">
                <a16:creationId xmlns:a16="http://schemas.microsoft.com/office/drawing/2014/main" id="{5AD464CE-3836-5BF6-3554-E1DF0B397A67}"/>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309453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altLang="ko-KR"/>
              <a:t>Another way to get more GPU memory is compression. Prior GPU compression schemes with cacheline compression, it compresses each 128-byte line between L2 and HBM, and stores it in a fixed slot. But this has two limits. First, a 128-byte window is too small to compress well. Second, every line must fit its slot, or it becomes an exception. Because compression sits on the memory access path, exceptions directly slow down memory accesses. Both limits come from compressing small cachelines. So why not compress whole pages instead?</a:t>
            </a:r>
            <a:endParaRPr lang="ko-KR" altLang="ko-K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6B61E-3CFA-A6B9-03DD-AB6A003C4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E9A2D-57AB-3D14-9F8A-13D5C907A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8093C-97A9-3CF4-DC51-60AA2EDA816A}"/>
              </a:ext>
            </a:extLst>
          </p:cNvPr>
          <p:cNvSpPr>
            <a:spLocks noGrp="1"/>
          </p:cNvSpPr>
          <p:nvPr>
            <p:ph type="body" idx="1"/>
          </p:nvPr>
        </p:nvSpPr>
        <p:spPr/>
        <p:txBody>
          <a:bodyPr/>
          <a:lstStyle/>
          <a:p>
            <a:pPr rtl="0"/>
            <a:r>
              <a:rPr lang="ko-KR" altLang="ko-KR"/>
              <a:t>Compressed swap already exists on CPUs. </a:t>
            </a:r>
            <a:endParaRPr lang="en-US" altLang="ko-KR"/>
          </a:p>
          <a:p>
            <a:pPr rtl="0"/>
            <a:r>
              <a:rPr lang="ko-KR" altLang="ko-KR"/>
              <a:t>Linux zswap adds a compressed pool in DRAM, between resident pages and the swap device. </a:t>
            </a:r>
            <a:endParaRPr lang="en-US" altLang="ko-KR"/>
          </a:p>
          <a:p>
            <a:pPr rtl="0"/>
            <a:r>
              <a:rPr lang="ko-KR" altLang="ko-KR"/>
              <a:t>An evicted page is compressed into this pool. On a later fault, the page comes back from this pool, not from the disk. </a:t>
            </a:r>
            <a:endParaRPr lang="en-US" altLang="ko-KR"/>
          </a:p>
          <a:p>
            <a:pPr rtl="0"/>
            <a:r>
              <a:rPr lang="ko-KR" altLang="ko-KR"/>
              <a:t>Google and Meta already use it in production</a:t>
            </a:r>
            <a:r>
              <a:rPr lang="en-US" altLang="ko-KR"/>
              <a:t> for reducing memory cost</a:t>
            </a:r>
            <a:r>
              <a:rPr lang="ko-KR" altLang="ko-KR"/>
              <a:t>. </a:t>
            </a:r>
            <a:endParaRPr lang="en-US" altLang="ko-KR"/>
          </a:p>
          <a:p>
            <a:pPr rtl="0"/>
            <a:r>
              <a:rPr lang="ko-KR" altLang="ko-KR"/>
              <a:t>But zswap cannot simply move to GPUs. First, thousands of GPU threads can fault at once, and a software fault path cannot keep up. </a:t>
            </a:r>
            <a:endParaRPr lang="en-US" altLang="ko-KR"/>
          </a:p>
          <a:p>
            <a:pPr rtl="0"/>
            <a:r>
              <a:rPr lang="ko-KR" altLang="ko-KR"/>
              <a:t>Second, there is no OS on the GPU side, but zswap needs the kernel to manage its pool. </a:t>
            </a:r>
            <a:endParaRPr lang="en-US" altLang="ko-KR"/>
          </a:p>
          <a:p>
            <a:pPr rtl="0"/>
            <a:r>
              <a:rPr lang="ko-KR" altLang="ko-KR"/>
              <a:t>So </a:t>
            </a:r>
            <a:r>
              <a:rPr lang="en-US" altLang="ko-KR"/>
              <a:t>its</a:t>
            </a:r>
            <a:r>
              <a:rPr lang="ko-KR" altLang="en-US"/>
              <a:t> </a:t>
            </a:r>
            <a:r>
              <a:rPr lang="en-US" altLang="ko-KR"/>
              <a:t>not simple just move zswap to gpu side</a:t>
            </a:r>
            <a:r>
              <a:rPr lang="ko-KR" altLang="ko-KR"/>
              <a:t>.</a:t>
            </a:r>
          </a:p>
        </p:txBody>
      </p:sp>
      <p:sp>
        <p:nvSpPr>
          <p:cNvPr id="4" name="Slide Number Placeholder 3">
            <a:extLst>
              <a:ext uri="{FF2B5EF4-FFF2-40B4-BE49-F238E27FC236}">
                <a16:creationId xmlns:a16="http://schemas.microsoft.com/office/drawing/2014/main" id="{3C6037DF-DF38-5962-7B72-4B4945FF33DE}"/>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49366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GZswap brings zswap to the GPU. Like CPU zswap, it reserves part of HBM as the Zpool. </a:t>
            </a:r>
            <a:endParaRPr lang="en-US" altLang="ko-KR"/>
          </a:p>
          <a:p>
            <a:pPr rtl="0"/>
            <a:r>
              <a:rPr lang="ko-KR" altLang="ko-KR"/>
              <a:t>Evicted pages stay there in compressed form, instead of going to CPU memory. </a:t>
            </a:r>
            <a:endParaRPr lang="en-US" altLang="ko-KR"/>
          </a:p>
          <a:p>
            <a:pPr rtl="0"/>
            <a:r>
              <a:rPr lang="ko-KR" altLang="ko-KR"/>
              <a:t>Zswap-out compresses a victim into the Zpool</a:t>
            </a:r>
            <a:r>
              <a:rPr lang="en-US" altLang="ko-KR"/>
              <a:t> and </a:t>
            </a:r>
            <a:r>
              <a:rPr lang="ko-KR" altLang="ko-KR"/>
              <a:t>Zswap-in decompresses it back to Local-UM on a fault.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Hardware </a:t>
            </a:r>
            <a:r>
              <a:rPr lang="en-US" altLang="ko-KR"/>
              <a:t>hanldes </a:t>
            </a:r>
            <a:r>
              <a:rPr lang="ko-KR" altLang="ko-KR"/>
              <a:t>page</a:t>
            </a:r>
            <a:r>
              <a:rPr lang="en-US" altLang="ko-KR"/>
              <a:t> movement </a:t>
            </a:r>
            <a:r>
              <a:rPr lang="ko-KR" altLang="ko-KR"/>
              <a:t>between Local-UM and the Zpool, and manages the free space in both. </a:t>
            </a:r>
            <a:endParaRPr lang="en-US" altLang="ko-KR"/>
          </a:p>
          <a:p>
            <a:pPr rtl="0"/>
            <a:r>
              <a:rPr lang="ko-KR" altLang="ko-KR"/>
              <a:t>So GZswap is </a:t>
            </a:r>
            <a:r>
              <a:rPr lang="en-US" altLang="ko-KR"/>
              <a:t>work about building </a:t>
            </a:r>
            <a:r>
              <a:rPr lang="ko-KR" altLang="ko-KR"/>
              <a:t>zswap on the GPU</a:t>
            </a:r>
            <a:r>
              <a:rPr lang="en-US" altLang="ko-KR"/>
              <a:t> side</a:t>
            </a:r>
            <a:r>
              <a:rPr lang="ko-KR" altLang="ko-KR"/>
              <a:t>, in hardware, with no CPU driver</a:t>
            </a:r>
            <a:r>
              <a:rPr lang="en-US" altLang="ko-KR"/>
              <a:t> intervention</a:t>
            </a:r>
            <a:r>
              <a:rPr lang="ko-KR" altLang="ko-KR"/>
              <a:t>. </a:t>
            </a:r>
            <a:endParaRPr lang="en-US" altLang="ko-KR"/>
          </a:p>
          <a:p>
            <a:pPr rtl="0"/>
            <a:r>
              <a:rPr lang="en-US" altLang="ko-KR"/>
              <a:t>It this presentation, I'll explain design point and overview of hardware offloading.</a:t>
            </a:r>
            <a:endParaRPr lang="ko-KR"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ko-KR"/>
              <a:t>Let’s start with the three design choices behind page compression. </a:t>
            </a:r>
            <a:endParaRPr lang="en-US" altLang="ko-KR"/>
          </a:p>
          <a:p>
            <a:endParaRPr lang="en-US" altLang="ko-KR"/>
          </a:p>
          <a:p>
            <a:pPr rtl="0"/>
            <a:r>
              <a:rPr lang="ko-KR" altLang="ko-KR"/>
              <a:t>First, Unified Memory moves data in 64 KB groups</a:t>
            </a:r>
            <a:r>
              <a:rPr lang="en-US" altLang="ko-KR"/>
              <a:t> for </a:t>
            </a:r>
            <a:r>
              <a:rPr lang="ko-KR" altLang="ko-KR"/>
              <a:t>PCIe and DMA </a:t>
            </a:r>
            <a:r>
              <a:rPr lang="en-US" altLang="ko-KR"/>
              <a:t>utilization</a:t>
            </a:r>
            <a:r>
              <a:rPr lang="ko-KR" altLang="ko-KR"/>
              <a:t>. </a:t>
            </a:r>
            <a:endParaRPr lang="en-US" altLang="ko-KR"/>
          </a:p>
          <a:p>
            <a:pPr rtl="0"/>
            <a:r>
              <a:rPr lang="ko-KR" altLang="ko-KR"/>
              <a:t>GZswap keeps the same 64 KB unit for Remote-UM, Local-UM and the Zpool. So it stays transparent to Unified Memory. </a:t>
            </a:r>
            <a:endParaRPr lang="en-US" altLang="ko-KR"/>
          </a:p>
          <a:p>
            <a:pPr rtl="0"/>
            <a:endParaRPr lang="en-US" altLang="ko-KR"/>
          </a:p>
          <a:p>
            <a:pPr rtl="0"/>
            <a:r>
              <a:rPr lang="ko-KR" altLang="ko-KR"/>
              <a:t>Second, compression works on </a:t>
            </a:r>
            <a:r>
              <a:rPr lang="en-US" altLang="ko-KR"/>
              <a:t>each </a:t>
            </a:r>
            <a:r>
              <a:rPr lang="ko-KR" altLang="ko-KR"/>
              <a:t>4 KB pages. If whole 64 KB group </a:t>
            </a:r>
            <a:r>
              <a:rPr lang="en-US" altLang="ko-KR"/>
              <a:t>is compressed at once</a:t>
            </a:r>
            <a:r>
              <a:rPr lang="ko-KR" altLang="ko-KR"/>
              <a:t>, the access must wait for</a:t>
            </a:r>
            <a:r>
              <a:rPr lang="en-US" altLang="ko-KR"/>
              <a:t> decompressing</a:t>
            </a:r>
            <a:r>
              <a:rPr lang="ko-KR" altLang="ko-KR"/>
              <a:t> all 16 pages. With </a:t>
            </a:r>
            <a:r>
              <a:rPr lang="en-US" altLang="ko-KR"/>
              <a:t>each </a:t>
            </a:r>
            <a:r>
              <a:rPr lang="ko-KR" altLang="ko-KR"/>
              <a:t>4 KB page</a:t>
            </a:r>
            <a:r>
              <a:rPr lang="en-US" altLang="ko-KR"/>
              <a:t> compression</a:t>
            </a:r>
            <a:r>
              <a:rPr lang="ko-KR" altLang="ko-KR"/>
              <a:t>, GZswap decompresses the faulting page first,</a:t>
            </a:r>
            <a:r>
              <a:rPr lang="en-US" altLang="ko-KR"/>
              <a:t> and</a:t>
            </a:r>
            <a:r>
              <a:rPr lang="ko-KR" altLang="ko-KR"/>
              <a:t> </a:t>
            </a:r>
            <a:r>
              <a:rPr lang="en-US" altLang="ko-KR"/>
              <a:t>the </a:t>
            </a:r>
            <a:r>
              <a:rPr lang="ko-KR" altLang="ko-KR"/>
              <a:t>rest of the </a:t>
            </a:r>
            <a:r>
              <a:rPr lang="en-US" altLang="ko-KR"/>
              <a:t>pages are decompressed </a:t>
            </a:r>
            <a:r>
              <a:rPr lang="ko-KR" altLang="ko-KR"/>
              <a:t>in the background. This gives fast replay. </a:t>
            </a:r>
            <a:endParaRPr lang="en-US" altLang="ko-KR"/>
          </a:p>
          <a:p>
            <a:pPr rtl="0"/>
            <a:endParaRPr lang="en-US" altLang="ko-KR"/>
          </a:p>
          <a:p>
            <a:pPr rtl="0"/>
            <a:r>
              <a:rPr lang="ko-KR" altLang="ko-KR"/>
              <a:t>Third, the compressed pages are packed into 4 KB zpages. </a:t>
            </a:r>
            <a:r>
              <a:rPr lang="en-US" altLang="ko-KR"/>
              <a:t>So e</a:t>
            </a:r>
            <a:r>
              <a:rPr lang="ko-KR" altLang="ko-KR"/>
              <a:t>ach page simply takes the space it needs</a:t>
            </a:r>
            <a:r>
              <a:rPr lang="en-US" altLang="ko-KR"/>
              <a:t> and </a:t>
            </a:r>
            <a:r>
              <a:rPr lang="ko-KR" altLang="ko-KR"/>
              <a:t>there is no exception, </a:t>
            </a:r>
            <a:r>
              <a:rPr lang="en-US" altLang="ko-KR"/>
              <a:t>with low fragmented </a:t>
            </a:r>
            <a:r>
              <a:rPr lang="ko-KR" altLang="ko-KR"/>
              <a:t>space. </a:t>
            </a:r>
            <a:endParaRPr lang="en-US" altLang="ko-KR"/>
          </a:p>
          <a:p>
            <a:pPr rtl="0"/>
            <a:endParaRPr lang="en-US" altLang="ko-KR"/>
          </a:p>
          <a:p>
            <a:pPr rtl="0"/>
            <a:r>
              <a:rPr lang="ko-KR" altLang="ko-KR"/>
              <a:t>In short: move 64 KB, compress 4 KB, and pack. GZswap is transparent, replays fast, and has no exception path.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Compare this with cacheline compression</a:t>
            </a:r>
            <a:r>
              <a:rPr lang="en-US" altLang="ko-KR"/>
              <a:t>, cacheline compression r</a:t>
            </a:r>
            <a:r>
              <a:rPr lang="ko-KR" altLang="ko-KR"/>
              <a:t>estoring a line fast</a:t>
            </a:r>
            <a:r>
              <a:rPr lang="en-US" altLang="ko-KR"/>
              <a:t>ly</a:t>
            </a:r>
            <a:r>
              <a:rPr lang="ko-KR" altLang="ko-KR"/>
              <a:t>, but the </a:t>
            </a:r>
            <a:r>
              <a:rPr lang="en-US" altLang="ko-KR"/>
              <a:t>compression </a:t>
            </a:r>
            <a:r>
              <a:rPr lang="ko-KR" altLang="ko-KR"/>
              <a:t>ratio is only 1.2 to 2.4x. </a:t>
            </a:r>
            <a:endParaRPr lang="en-US" altLang="ko-KR"/>
          </a:p>
          <a:p>
            <a:pPr rtl="0"/>
            <a:r>
              <a:rPr lang="ko-KR" altLang="ko-KR"/>
              <a:t>And a line that misses its target becomes an exception. </a:t>
            </a:r>
            <a:endParaRPr lang="en-US" altLang="ko-KR"/>
          </a:p>
          <a:p>
            <a:pPr rtl="0"/>
            <a:endParaRPr lang="en-US" altLang="ko-KR"/>
          </a:p>
          <a:p>
            <a:pPr rtl="0"/>
            <a:r>
              <a:rPr lang="ko-KR" altLang="ko-KR"/>
              <a:t>GZswap compresses each 4 KB page only once, at eviction. </a:t>
            </a:r>
            <a:endParaRPr lang="en-US" altLang="ko-KR"/>
          </a:p>
          <a:p>
            <a:pPr rtl="0"/>
            <a:r>
              <a:rPr lang="ko-KR" altLang="ko-KR"/>
              <a:t>The larger window gives 6.45x on average. </a:t>
            </a:r>
            <a:endParaRPr lang="en-US" altLang="ko-KR"/>
          </a:p>
          <a:p>
            <a:pPr rtl="0"/>
            <a:r>
              <a:rPr lang="ko-KR" altLang="ko-KR"/>
              <a:t>On a fault, only the faulting page is restored before replay. </a:t>
            </a:r>
            <a:endParaRPr lang="en-US" altLang="ko-KR"/>
          </a:p>
          <a:p>
            <a:pPr rtl="0"/>
            <a:r>
              <a:rPr lang="ko-KR" altLang="ko-KR"/>
              <a:t>There is no exception path </a:t>
            </a:r>
            <a:r>
              <a:rPr lang="en-US" altLang="ko-KR"/>
              <a:t>because </a:t>
            </a:r>
            <a:r>
              <a:rPr lang="ko-KR" altLang="ko-KR"/>
              <a:t>page that compresses poorly just takes more space. </a:t>
            </a:r>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altLang="ko-KR"/>
              <a:t>Now, we'll show how hardware offloading works through the decompression path. On the left is the baseline fault path from before. GZswap adds a one-bit flag, C, to the page-table entry. It marks a compressed page in the Zpool. If the page walk finds C is set, the Fault Management Unit in the GPU MMU handles the fault, and these steps are skipped. First, the FMU pops a free 64 KB frame from the candidate queue. Then it sends this frame and the group’s metadata to the Decompressor. The Decompressor restores the faulting page, P4, first. The metadata stores each page’s compressed length, so adding the lengths before P4 gives its location. Once P4 is restored, the access is replayed, and the rest of</a:t>
            </a:r>
            <a:r>
              <a:rPr lang="ko-KR" altLang="en-US"/>
              <a:t> </a:t>
            </a:r>
            <a:r>
              <a:rPr lang="en-US" altLang="ko-KR"/>
              <a:t>pages</a:t>
            </a:r>
            <a:r>
              <a:rPr lang="ko-KR" altLang="en-US"/>
              <a:t> </a:t>
            </a:r>
            <a:r>
              <a:rPr lang="en-US" altLang="ko-KR"/>
              <a:t>are decompressed in the background. So the fault is handled right away in GPU hardware, not by the CPU driver.</a:t>
            </a:r>
            <a:endParaRPr lang="ko-KR" altLang="ko-K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ko-KR"/>
              <a:t>Next, let me briefly explain how GZswap manages memory space inside the GPU. </a:t>
            </a:r>
            <a:endParaRPr lang="en-US" altLang="ko-KR"/>
          </a:p>
          <a:p>
            <a:r>
              <a:rPr lang="en-US" altLang="ko-KR"/>
              <a:t>There are two regions to manage: uncompressed Local-UM, kept as free 64 KB frames for page-fault handling, and the compressed Zpool, kept as free 4 KB zpages for packing compressed pages.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a:t>To manage these with hardware, </a:t>
            </a:r>
            <a:r>
              <a:rPr lang="ko-KR" altLang="ko-KR"/>
              <a:t>GZswap tracks free space with inverted page tables, one entry per frame or zpage.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The Available Region Manager, the ARM, reads these tables and pushes free entries into the queues.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To avoid full-table scans, the ARM keeps a small SRAM bitmap</a:t>
            </a:r>
            <a:r>
              <a:rPr lang="en-US" altLang="ko-KR"/>
              <a:t> that records whether each large region has any free entry.</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a:t>By doing so, </a:t>
            </a:r>
            <a:r>
              <a:rPr lang="ko-KR" altLang="ko-KR"/>
              <a:t>free frames and free zpages are always ready.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For more details, please see the paper.</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Now, the evaluation. The simulator combines Accel-Sim, UVMSmart and Ramulator. It is cycle-accurate, and models an A100-class GPU at one-fifth scale. </a:t>
            </a:r>
            <a:endParaRPr lang="en-US" altLang="ko-KR"/>
          </a:p>
          <a:p>
            <a:pPr rtl="0"/>
            <a:r>
              <a:rPr lang="ko-KR" altLang="ko-KR"/>
              <a:t>All schemes get the same memory, and GZswap uses 20% of it as the Zpool</a:t>
            </a:r>
            <a:r>
              <a:rPr lang="en-US" altLang="ko-KR"/>
              <a:t> like</a:t>
            </a:r>
            <a:r>
              <a:rPr lang="ko-KR" altLang="en-US"/>
              <a:t> </a:t>
            </a:r>
            <a:r>
              <a:rPr lang="en-US" altLang="ko-KR"/>
              <a:t>figure</a:t>
            </a:r>
            <a:r>
              <a:rPr lang="ko-KR" altLang="en-US"/>
              <a:t> </a:t>
            </a:r>
            <a:r>
              <a:rPr lang="en-US" altLang="ko-KR"/>
              <a:t>shows</a:t>
            </a:r>
            <a:r>
              <a:rPr lang="ko-KR" altLang="ko-KR"/>
              <a:t>. </a:t>
            </a:r>
            <a:endParaRPr lang="en-US" altLang="ko-KR"/>
          </a:p>
          <a:p>
            <a:pPr rtl="0"/>
            <a:r>
              <a:rPr lang="ko-KR" altLang="ko-KR"/>
              <a:t>There are 15 workloads from four suites, with compression ratios from 1.1 to 11.2x. </a:t>
            </a:r>
            <a:endParaRPr lang="en-US" altLang="ko-KR"/>
          </a:p>
          <a:p>
            <a:pPr rtl="0"/>
            <a:r>
              <a:rPr lang="en-US" altLang="ko-KR"/>
              <a:t>For observing memory capacity limitation, we shrink available gpu memory size, relative to gpu workload footprint.</a:t>
            </a:r>
          </a:p>
          <a:p>
            <a:pPr rtl="0"/>
            <a:r>
              <a:rPr lang="en-US" altLang="ko-KR"/>
              <a:t>For example, </a:t>
            </a:r>
            <a:r>
              <a:rPr lang="ko-KR" altLang="ko-KR"/>
              <a:t>at R50, GPU memory is half </a:t>
            </a:r>
            <a:r>
              <a:rPr lang="en-US" altLang="ko-KR"/>
              <a:t>of workload </a:t>
            </a:r>
            <a:r>
              <a:rPr lang="ko-KR" altLang="ko-KR"/>
              <a:t>footprint. </a:t>
            </a:r>
            <a:endParaRPr lang="en-US" altLang="ko-KR"/>
          </a:p>
          <a:p>
            <a:pPr rtl="0"/>
            <a:r>
              <a:rPr lang="ko-KR" altLang="ko-KR"/>
              <a:t>GZswap is compared with 2MBE</a:t>
            </a:r>
            <a:r>
              <a:rPr lang="en-US" altLang="ko-KR"/>
              <a:t> which shows NVIDIA UM</a:t>
            </a:r>
            <a:r>
              <a:rPr lang="ko-KR" altLang="ko-KR"/>
              <a:t>, TBNE</a:t>
            </a:r>
            <a:r>
              <a:rPr lang="en-US" altLang="ko-KR"/>
              <a:t> shows data placmenet</a:t>
            </a:r>
            <a:r>
              <a:rPr lang="ko-KR" altLang="ko-KR"/>
              <a:t>, UVMMU </a:t>
            </a:r>
            <a:r>
              <a:rPr lang="en-US" altLang="ko-KR"/>
              <a:t>hardare fault handling </a:t>
            </a:r>
            <a:r>
              <a:rPr lang="ko-KR" altLang="ko-KR"/>
              <a:t>and Buddy Compression</a:t>
            </a:r>
            <a:r>
              <a:rPr lang="en-US" altLang="ko-KR"/>
              <a:t> which shows cacheline compression</a:t>
            </a:r>
            <a:r>
              <a:rPr lang="ko-KR" altLang="ko-KR"/>
              <a:t>. </a:t>
            </a:r>
            <a:endParaRPr lang="en-US" altLang="ko-K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This </a:t>
            </a:r>
            <a:r>
              <a:rPr lang="en-US" altLang="ko-KR"/>
              <a:t>graph shows </a:t>
            </a:r>
            <a:r>
              <a:rPr lang="ko-KR" altLang="ko-KR"/>
              <a:t>geomean IPC, normalized to TBNE at the same memory pressure. </a:t>
            </a:r>
            <a:endParaRPr lang="en-US" altLang="ko-KR"/>
          </a:p>
          <a:p>
            <a:pPr rtl="0"/>
            <a:r>
              <a:rPr lang="ko-KR" altLang="ko-KR"/>
              <a:t>At R35, GZswap improves IPC by 59% over TBNE. </a:t>
            </a:r>
            <a:endParaRPr lang="en-US" altLang="ko-KR"/>
          </a:p>
          <a:p>
            <a:pPr rtl="0"/>
            <a:r>
              <a:rPr lang="ko-KR" altLang="ko-KR"/>
              <a:t>Compared with UVMMU, the gain is 69%. UVMMU has the same hardware fault path, but no Zpool. So this gap comes from keeping evicted pages compressed on the GPU. </a:t>
            </a:r>
            <a:endParaRPr lang="en-US" altLang="ko-KR"/>
          </a:p>
          <a:p>
            <a:pPr rtl="0"/>
            <a:r>
              <a:rPr lang="ko-KR" altLang="ko-KR"/>
              <a:t>Per workload, the gain follows the compression ratio. </a:t>
            </a:r>
            <a:endParaRPr lang="en-US" altLang="ko-KR"/>
          </a:p>
          <a:p>
            <a:pPr rtl="0"/>
            <a:r>
              <a:rPr lang="ko-KR" altLang="ko-KR"/>
              <a:t>Some workloads compress about 10x, like PO-MVT, PO-ATAX and RO-RA. They keep at least 92% of their </a:t>
            </a:r>
            <a:r>
              <a:rPr lang="en-US" altLang="ko-KR"/>
              <a:t>no oversubscription </a:t>
            </a:r>
            <a:r>
              <a:rPr lang="ko-KR" altLang="ko-KR"/>
              <a:t>IPC, even at R35</a:t>
            </a:r>
            <a:r>
              <a:rPr lang="en-US" altLang="ko-KR"/>
              <a:t>, </a:t>
            </a:r>
          </a:p>
          <a:p>
            <a:pPr rtl="0"/>
            <a:r>
              <a:rPr lang="ko-KR" altLang="ko-KR"/>
              <a:t>[click] PB-SGEM compresses only 1.13x. Its pages fill the Zpool quickly, so GZswap does no better than UVMMU. </a:t>
            </a:r>
            <a:endParaRPr lang="en-US" altLang="ko-KR"/>
          </a:p>
          <a:p>
            <a:pPr rtl="0"/>
            <a:r>
              <a:rPr lang="ko-KR" altLang="ko-KR"/>
              <a:t>[click] So the gain grows with memory pressure and with the compression ratio.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Next, I/O traffic and energy at R35, the highest memory pressure. GZswap </a:t>
            </a:r>
            <a:r>
              <a:rPr lang="en-US" altLang="ko-KR"/>
              <a:t>reduces </a:t>
            </a:r>
            <a:r>
              <a:rPr lang="ko-KR" altLang="ko-KR"/>
              <a:t>I/O traffic by 55%. It keeps recently evicted pages in the Zpool, so reused pages come back locally, not over PCIe. For energy, AccelWattch is extended with the compression engine, PCIe and CPU DRAM. Total energy drops by 24%. The shorter runtime saves static energy, and there is less PCIe traffic. Together, these save more energy than compression uses.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t>We also compare with Buddy Compression under the same memory budget. </a:t>
            </a:r>
            <a:endParaRPr lang="en-US"/>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The bars show Buddy’s IPC relative to GZswap. The red line is the </a:t>
            </a:r>
            <a:r>
              <a:rPr lang="en-US" altLang="ko-KR"/>
              <a:t>buddy's compression </a:t>
            </a:r>
            <a:r>
              <a:rPr lang="ko-KR" altLang="ko-KR"/>
              <a:t>success ratio</a:t>
            </a:r>
            <a:r>
              <a:rPr lang="en-US" altLang="ko-KR"/>
              <a:t> which means compressed result </a:t>
            </a:r>
            <a:r>
              <a:rPr lang="ko-KR" altLang="ko-KR"/>
              <a:t>fit fixed slot.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With a 2x target, almost all lines in BICG, ATAX and MVT fit</a:t>
            </a:r>
            <a:r>
              <a:rPr lang="en-US" altLang="ko-KR"/>
              <a:t> in, so </a:t>
            </a:r>
            <a:r>
              <a:rPr lang="ko-KR" altLang="ko-KR"/>
              <a:t>Buddy matches or beats GZswap.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With a 4x target at R25, each 128-byte line must fit in 32 bytes</a:t>
            </a:r>
            <a:r>
              <a:rPr lang="en-US" altLang="ko-KR"/>
              <a:t>, c</a:t>
            </a:r>
            <a:r>
              <a:rPr lang="ko-KR" altLang="ko-KR"/>
              <a:t>acheline compression rarely does that. </a:t>
            </a:r>
            <a:endParaRPr lang="en-US" altLang="ko-K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For the same three workloads, the success ratio drops below 1%</a:t>
            </a:r>
            <a:r>
              <a:rPr lang="en-US" altLang="ko-KR"/>
              <a:t>. </a:t>
            </a:r>
            <a:r>
              <a:rPr lang="ko-KR" altLang="ko-KR"/>
              <a:t>Almost every line overflows to host memory</a:t>
            </a:r>
            <a:r>
              <a:rPr lang="en-US" altLang="ko-KR"/>
              <a:t>. </a:t>
            </a: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a:t>So Buddy </a:t>
            </a:r>
            <a:r>
              <a:rPr lang="en-US" altLang="ko-KR"/>
              <a:t>work well </a:t>
            </a:r>
            <a:r>
              <a:rPr lang="ko-KR" altLang="ko-KR"/>
              <a:t>when its fixed target fits. GZswap has no target to miss</a:t>
            </a:r>
            <a:r>
              <a:rPr lang="en-US" altLang="ko-KR"/>
              <a:t> and work well.</a:t>
            </a:r>
            <a:endParaRPr lang="ko-KR" altLang="ko-KR"/>
          </a:p>
          <a:p>
            <a:endParaRP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The </a:t>
            </a:r>
            <a:r>
              <a:rPr lang="en-US" altLang="ko-KR"/>
              <a:t>GZswap carves portion of </a:t>
            </a:r>
            <a:r>
              <a:rPr lang="ko-KR" altLang="ko-KR"/>
              <a:t>GPU memory</a:t>
            </a:r>
            <a:r>
              <a:rPr lang="en-US" altLang="ko-KR"/>
              <a:t> as Zpool</a:t>
            </a:r>
            <a:r>
              <a:rPr lang="ko-KR" altLang="ko-KR"/>
              <a:t>. So a bigger Zpool gives more compressed space, but less memory for direct use. </a:t>
            </a:r>
            <a:r>
              <a:rPr lang="en-US" altLang="ko-KR"/>
              <a:t> </a:t>
            </a:r>
            <a:r>
              <a:rPr lang="ko-KR" altLang="ko-KR"/>
              <a:t>Here, </a:t>
            </a:r>
            <a:r>
              <a:rPr lang="en-US" altLang="ko-KR"/>
              <a:t>we also did zpool size sensitivity study </a:t>
            </a:r>
            <a:r>
              <a:rPr lang="ko-KR" altLang="ko-KR"/>
              <a:t>from 20% to 80%. </a:t>
            </a:r>
            <a:r>
              <a:rPr lang="en-US" altLang="ko-KR"/>
              <a:t>The result in this slide shows </a:t>
            </a:r>
            <a:r>
              <a:rPr lang="ko-KR" altLang="ko-KR"/>
              <a:t>IPC at R50, normalized to the default 20% Zpool. </a:t>
            </a:r>
            <a:endParaRPr lang="en-US" altLang="ko-KR"/>
          </a:p>
          <a:p>
            <a:pPr rtl="0"/>
            <a:endParaRPr lang="en-US" altLang="ko-KR"/>
          </a:p>
          <a:p>
            <a:pPr rtl="0"/>
            <a:r>
              <a:rPr lang="ko-KR" altLang="ko-KR"/>
              <a:t>RO-LUD keeps improving, up to 3.1x with an 80% Zpool. </a:t>
            </a:r>
            <a:endParaRPr lang="en-US" altLang="ko-KR"/>
          </a:p>
          <a:p>
            <a:pPr rtl="0"/>
            <a:r>
              <a:rPr lang="ko-KR" altLang="ko-KR"/>
              <a:t>PO-BICG is best at the default 20%. </a:t>
            </a:r>
            <a:endParaRPr lang="en-US" altLang="ko-KR"/>
          </a:p>
          <a:p>
            <a:pPr rtl="0"/>
            <a:r>
              <a:rPr lang="ko-KR" altLang="ko-KR"/>
              <a:t>GB-PRK is best in the middle, at 60%. </a:t>
            </a:r>
            <a:endParaRPr lang="en-US" altLang="ko-KR"/>
          </a:p>
          <a:p>
            <a:pPr rtl="0"/>
            <a:r>
              <a:rPr lang="ko-KR" altLang="ko-KR"/>
              <a:t>So the best size </a:t>
            </a:r>
            <a:r>
              <a:rPr lang="en-US" altLang="ko-KR"/>
              <a:t>of zpool </a:t>
            </a:r>
            <a:r>
              <a:rPr lang="ko-KR" altLang="ko-KR"/>
              <a:t>depends on both the compression ratio and the working-set size. Sizing the Zpool at runtime </a:t>
            </a:r>
            <a:r>
              <a:rPr lang="en-US" altLang="ko-KR"/>
              <a:t>left as </a:t>
            </a:r>
            <a:r>
              <a:rPr lang="ko-KR" altLang="ko-KR"/>
              <a:t>future work.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Finally</a:t>
            </a:r>
            <a:r>
              <a:rPr lang="en-US"/>
              <a:t> we shows overhead of GZswap based with </a:t>
            </a:r>
            <a:r>
              <a:t>full A100 with 80 GB of HBM. </a:t>
            </a:r>
            <a:endParaRPr lang="en-US"/>
          </a:p>
          <a:p>
            <a:r>
              <a:t>Even if we provision metadata as if the Zpool covered all of HBM, it takes only 1.81% of HBM, mostly the descriptor table. </a:t>
            </a:r>
            <a:endParaRPr lang="en-US"/>
          </a:p>
          <a:p>
            <a:r>
              <a:t>The </a:t>
            </a:r>
            <a:r>
              <a:rPr lang="en-US"/>
              <a:t>overall die area overhead with </a:t>
            </a:r>
            <a:r>
              <a:t>compression engine and the bitmaps take 0.26% of the</a:t>
            </a:r>
            <a:r>
              <a:rPr lang="en-US"/>
              <a:t> A100</a:t>
            </a:r>
            <a:r>
              <a:t> die. </a:t>
            </a:r>
            <a:endParaRPr lang="en-US"/>
          </a:p>
          <a:p>
            <a:r>
              <a:t>Metadata accesses stay under 0.5% of device-memory accesses even at R35, and all of them are charged in our simulation.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ko-KR" altLang="ko-KR"/>
              <a:t>To conclude, GZswap is a compressed swap space inside the GPU, built on two ideas. page compression</a:t>
            </a:r>
            <a:r>
              <a:rPr lang="en-US" altLang="ko-KR"/>
              <a:t> / </a:t>
            </a:r>
            <a:r>
              <a:rPr lang="ko-KR" altLang="ko-KR"/>
              <a:t>hardware offload</a:t>
            </a:r>
            <a:endParaRPr lang="en-US" altLang="ko-KR"/>
          </a:p>
          <a:p>
            <a:pPr rtl="0"/>
            <a:r>
              <a:rPr lang="ko-KR" altLang="ko-KR"/>
              <a:t>The result is 32 to 59% higher IPC, 36 to 55% less I/O traffic, and up to 29% less energy. </a:t>
            </a:r>
            <a:r>
              <a:rPr lang="en-US" altLang="ko-KR"/>
              <a:t>with negligible area and capacity overhead.</a:t>
            </a:r>
          </a:p>
          <a:p>
            <a:pPr rtl="0"/>
            <a:endParaRPr lang="en-US" altLang="ko-KR"/>
          </a:p>
          <a:p>
            <a:pPr rtl="0"/>
            <a:r>
              <a:rPr lang="ko-KR" altLang="ko-KR"/>
              <a:t>Thank you for listening. I’m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index, for Q&amp;A. Click a row, or type its slide number and press Enter, to jump there. On every backup slide, clicking the green label at the top left (for example BACKUP · DESIGN DETAILS) comes back to this index; typing 20 and Enter does the same.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motivation: measured on a real system, an RTX 3090 with an EPYC 7313 over PCIe 4.0 x16, running UVMBench. One: once R drops below a workload-specific point, IPC collapses while I/O traffic surges. Two: fault handling and I/O dominate the runtime as memory pressure grows. Three: DRAM bandwidth sits idle, because the GPU waits on the link. This is why GZswap removes both the software fault path and the PCIe transfers for evicted pages.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motivation: how compressible GPU memory is. We took 10 memory snapshots of each of 57 workloads with NVBit, excluding all-zero pages. Cacheline schemes, FPC, CPack, BDI, SC2 and GBDI, reach about 1 to 2.5x. BPC reaches 3.98x, because its bit-planes fit GPU structure-of-arrays data, and Deflate on whole pages reaches 4.07x thanks to the larger window. Taking the smaller of the two for each page gives 6.45x, which is what the GZswap compression engine does. BPC does well on PolyBench because its inputs are generated by simple formulas with small deltas between neighbors.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 is the whole architecture; the dark blocks are what GZswap adds. In GPU memory, part of HBM becomes the Zpool, which stores evicted pages compressed and packed into 4 KB zpages; the rest, Local-UM, holds ordinary pages. The page table gets one more flag, C, next to the aperture flag A: C=1 means the page is in the Zpool. Three metadata tables live in HBM: the ZDT describes each compressed group, and two inverted tables track who owns each frame. Inside the GMMU, next to the page-table walker, sits the GZswap Management Unit. Its Fault Management Unit serves faults, its Available Region Manager prepares free space, and two queues hold ready-to-use free space: PgCQ for free 64 KB Local-UM frames and ZCQ for free zpages. The compression engine, CDE, compresses and decompresses pages. Three operations: zswap-out compresses a victim into the Zpool instead of sending it over PCIe, zswap-in decompresses it on a fault, and preparation keeps free frames and zpages ready; when the Zpool is full, a group is reclaimed to host memory.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AAF0-5598-23D8-1F3B-7DE319D856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2B598-50DC-711B-9765-7A88D9B11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1E6C4-7E59-9912-D779-2C5D694CE381}"/>
              </a:ext>
            </a:extLst>
          </p:cNvPr>
          <p:cNvSpPr>
            <a:spLocks noGrp="1"/>
          </p:cNvSpPr>
          <p:nvPr>
            <p:ph type="body" idx="1"/>
          </p:nvPr>
        </p:nvSpPr>
        <p:spPr/>
        <p:txBody>
          <a:bodyPr/>
          <a:lstStyle/>
          <a:p>
            <a:r>
              <a:t>Operation one, zswap-out. When Local-UM needs space, the ARM picks a victim 64 KB page-group. The compression engine compresses each of its sixteen 4 KB pages independently, running BPC and Deflate in parallel and keeping the smaller result. The numbers are each page's compressed size in 256-byte chunks; sixteen chunks would be an uncompressed page. The compressed pages are then packed back to back into 4 KB zpages taken from the ZCQ, and a page may cross a zpage boundary. In this example sixteen pages fit into four zpages, a 4x saving. Why pack instead of giving each page a fixed slot? That is the next slide.</a:t>
            </a:r>
          </a:p>
        </p:txBody>
      </p:sp>
      <p:sp>
        <p:nvSpPr>
          <p:cNvPr id="4" name="Slide Number Placeholder 3">
            <a:extLst>
              <a:ext uri="{FF2B5EF4-FFF2-40B4-BE49-F238E27FC236}">
                <a16:creationId xmlns:a16="http://schemas.microsoft.com/office/drawing/2014/main" id="{287BA9A3-61C0-05CF-D3FF-55BC62B52FD6}"/>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842680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Why do we pack compressed pages back to back instead of giving each page a fixed slot? This is the page-group from the previous slide, stored two ways and drawn to the same scale. On top, fixed slots, like a cacheline scheme's target: every page gets 2 KB, a 2x target. P0 compresses only to 10 chunks, 2.5 KB, so it misses its slot and becomes an exception, while every smaller page leaves the rest of its slot unused: 67 of the 128 chunks are wasted, and the group still takes 32 KB. At the bottom, GZswap packs the same sixteen pages back to back in 256-byte chunks: they fit in four zpages, 16 KB, with one chunk to spare. Two properties follow. First, no exceptions: a compressed page is never larger than 4 KB, because a page that does not compress is stored as is, sixteen chunks, and zpages are 4 KB, so every page fits, at worst across two zpages. Second, little internal fragmentation: pages of any size share zpages, so only the tail of each page's last chunk and of the group's last zpage stay unused. The next slide shows that 256-byte chunks keep 80.1% compressed capacity, close to the 82.7% of 64-byte chunks.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design: the ZDE stores each page's length in chunks. Smaller chunks waste less space at the end of each page but need more length bits in every ZDE. Compressed capacity is 82.7% with 64-byte chunks, 82.1% with 128, 80.1% with 256 and 72.7% with 512. We use 256-byte chunks: they keep most of the benefit with modest metadata, so the space lost by rounding each page up to whole chunks stays small.</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15A9A-2A72-677D-D0E1-582AD02F8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F775D-F841-E203-F1C2-DAED85B91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ACE33-3D90-3A0C-4ABB-BBC8CB1408DA}"/>
              </a:ext>
            </a:extLst>
          </p:cNvPr>
          <p:cNvSpPr>
            <a:spLocks noGrp="1"/>
          </p:cNvSpPr>
          <p:nvPr>
            <p:ph type="body" idx="1"/>
          </p:nvPr>
        </p:nvSpPr>
        <p:spPr/>
        <p:txBody>
          <a:bodyPr/>
          <a:lstStyle/>
          <a:p>
            <a:r>
              <a:t>This is the same architecture as the overview; the orange path is one fault on a compressed page. One: a GPU access misses in the TLB and the page-table walker reads the PTE. Two: the PTE has C=1, so the fault is forwarded to the Fault Management Unit inside the GMMU, not to the driver on the CPU. Three: the FMU uses the ZDE index in the PTE's PFN field to read the page-group's descriptor, the ZDE, from the ZDT. Four: it pops a free 64 KB frame from the PgCQ, which the ARM keeps filled, and sends a decompression request to the CDE. Five: the CDE reads the compressed bytes from the Zpool and restores the faulting 4 KB page into Local-UM. Six: the FMU updates the PTE and replays the access. There is no driver and no PCIe transfer on this path.</a:t>
            </a:r>
          </a:p>
        </p:txBody>
      </p:sp>
      <p:sp>
        <p:nvSpPr>
          <p:cNvPr id="4" name="Slide Number Placeholder 3">
            <a:extLst>
              <a:ext uri="{FF2B5EF4-FFF2-40B4-BE49-F238E27FC236}">
                <a16:creationId xmlns:a16="http://schemas.microsoft.com/office/drawing/2014/main" id="{50550506-D8E4-6AF0-AA3C-0A9662DF4190}"/>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734026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AF12-7956-2ED4-01DF-A272E66F7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E81C7-7EF3-409E-1D8D-B17B87090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63A36C-E4E8-C20F-03FD-6D19F7C3641E}"/>
              </a:ext>
            </a:extLst>
          </p:cNvPr>
          <p:cNvSpPr>
            <a:spLocks noGrp="1"/>
          </p:cNvSpPr>
          <p:nvPr>
            <p:ph type="body" idx="1"/>
          </p:nvPr>
        </p:nvSpPr>
        <p:spPr/>
        <p:txBody>
          <a:bodyPr/>
          <a:lstStyle/>
          <a:p>
            <a:r>
              <a:t>How does the FMU find and restore only the faulting page? It starts from the PTE. When C is 1, the PFN field points to the group's ZDE in the ZDT, a table in HBM with one 64-byte ZDE per compressed page-group. The ZDE has two parts: the compressed length of each of the sixteen pages, in 256-byte chunks, and the ZPFNs, the zpages that hold the group in the Zpool, in packing order. Say the fault is on P4. The FMU adds the lengths of P0 to P3: 26 chunks, 6.5 KB. A zpage holds sixteen chunks, so P4 is in zpage 1, which the ZPFN list places at frame 0x94; it starts 10 chunks, 2.5 KB, into that zpage and is 6 chunks, 1.5 KB, long. A page that runs past the end of a zpage simply continues in the next ZPFN. The CDE decompresses only those bytes into a free frame from the PgCQ, the PTE is updated, and the access replays after one page, about 277 ns of decompression, instead of 4.4 microseconds for the whole group. The other fifteen pages are restored in the background.</a:t>
            </a:r>
          </a:p>
        </p:txBody>
      </p:sp>
      <p:sp>
        <p:nvSpPr>
          <p:cNvPr id="4" name="Slide Number Placeholder 3">
            <a:extLst>
              <a:ext uri="{FF2B5EF4-FFF2-40B4-BE49-F238E27FC236}">
                <a16:creationId xmlns:a16="http://schemas.microsoft.com/office/drawing/2014/main" id="{160A041E-783E-245A-22A0-3D33D79CF94E}"/>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003219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Setup in three parts. System: a cycle-accurate simulator built from Accel-Sim, UVMSmart and Ramulator, modelling an A100-class GPU at one-fifth scale. Fault latencies come from profiling real hardware: 26 microseconds for software handling, versus a 20-cycle hardware handler plus the same 8.23 microsecond unmapping. The compression engine is provisioned at a quarter of HBM bandwidth, and the Zpool is 20% of GPU memory. Benchmarks: 15 workloads from PolyBench, GraphBIG, Parboil and Rodinia, at memory-pressure levels from R90 down to R35, where R is GPU memory over the footprint. Every mechanism gets the same memory budget: where a baseline has 10 GB, GZswap has 8 GB of Local-UM plus a 2 GB Zpool. Targets: 2MBE models NVIDIA UM, TBNE is our software baseline, and UVMMU has hardware fault handling with the same 64 KB granularity and victim policy as GZswap but evicts to the host, so UVMMU versus GZswap isolates compressed residency. We also compare with Buddy Compression.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evaluation: per-workload IPC from R90 to R35, normalized to TBNE at R100; the numbers under the names are each workload's effective Zpool compression ratio. Highly compressible workloads gain the most: RO-RA, at 9.56x, keeps 92.3% of its IPC at R35, while all baselines fall below 12%. PB-SGEM compresses only 1.13x, so the Zpool fills quickly and the benefit is small. Overall, the gain depends on compressibility, reuse and page turnover.</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evaluation: per-workload versions of the I/O and energy results. Top: relocation I/O traffic from R90 to R35, normalized to TBNE at R100, on a log scale. Bottom: the energy breakdown at R50, normalized to TBNE, split into static and constant, compute, GPU memory, PCIe, compression and decompression, and CPU memory. Higher IPC shortens runtime and cuts static energy, and local HBM accesses replace PCIe and host-memory traffic; together they outweigh the energy of compression.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Because the Zpool is carved out of the same budget, a bigger Zpool means more compressed capacity but less directly accessible Local-UM. Each cell is IPC relative to the default 20% Zpool. RO-LUD wants more Zpool as pressure grows: 40% is best at R75, and 80% gives 3.1x at R50. PO-BICG is best at the default 20%, because losing direct capacity hurts more. GB-PRK is not monotonic: 60% is best at R50 and R35. So there is no single right size; sizing the Zpool at runtime is future work.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00800"/>
            <a:ext cx="3657600" cy="274320"/>
          </a:xfrm>
          <a:prstGeom prst="rect">
            <a:avLst/>
          </a:prstGeom>
          <a:noFill/>
          <a:ln/>
        </p:spPr>
        <p:txBody>
          <a:bodyPr wrap="square" lIns="0" tIns="0" rIns="0" bIns="0" rtlCol="0" anchor="ctr"/>
          <a:lstStyle/>
          <a:p>
            <a:pPr marL="0" indent="0">
              <a:buNone/>
            </a:pPr>
            <a:r>
              <a:rPr lang="en-US" sz="1200">
                <a:solidFill>
                  <a:srgbClr val="586B7D"/>
                </a:solidFill>
              </a:rPr>
              <a:t>GZswap  ·  PACT 2026  ·  Chicago, Illinois, USA</a:t>
            </a:r>
          </a:p>
        </p:txBody>
      </p:sp>
      <p:sp>
        <p:nvSpPr>
          <p:cNvPr id="3" name="Text 1"/>
          <p:cNvSpPr>
            <a:spLocks noGrp="1"/>
          </p:cNvSpPr>
          <p:nvPr>
            <p:ph type="body" idx="101" hasCustomPrompt="1"/>
          </p:nvPr>
        </p:nvSpPr>
        <p:spPr>
          <a:xfrm>
            <a:off x="548640" y="256032"/>
            <a:ext cx="9144000" cy="292608"/>
          </a:xfrm>
          <a:prstGeom prst="rect">
            <a:avLst/>
          </a:prstGeom>
          <a:noFill/>
          <a:ln/>
        </p:spPr>
        <p:txBody>
          <a:bodyPr wrap="square" rtlCol="0"/>
          <a:lstStyle>
            <a:lvl1pPr marL="0" indent="0" algn="l">
              <a:buNone/>
              <a:defRPr lang="en-US" sz="1400" b="1" kern="0" spc="100" dirty="0">
                <a:solidFill>
                  <a:schemeClr val="accent1"/>
                </a:solidFill>
              </a:defRPr>
            </a:lvl1pPr>
          </a:lstStyle>
          <a:p>
            <a:pPr marL="0" indent="0" algn="l">
              <a:buNone/>
            </a:pPr>
            <a:endParaRPr lang="en-US" sz="1400"/>
          </a:p>
        </p:txBody>
      </p:sp>
      <p:sp>
        <p:nvSpPr>
          <p:cNvPr id="4" name="Text 1"/>
          <p:cNvSpPr>
            <a:spLocks noGrp="1"/>
          </p:cNvSpPr>
          <p:nvPr>
            <p:ph type="title" idx="102" hasCustomPrompt="1"/>
          </p:nvPr>
        </p:nvSpPr>
        <p:spPr>
          <a:xfrm>
            <a:off x="548640" y="585216"/>
            <a:ext cx="11064240" cy="566928"/>
          </a:xfrm>
          <a:prstGeom prst="rect">
            <a:avLst/>
          </a:prstGeom>
          <a:noFill/>
          <a:ln/>
        </p:spPr>
        <p:txBody>
          <a:bodyPr wrap="square" rtlCol="0"/>
          <a:lstStyle>
            <a:lvl1pPr marL="0" indent="0" algn="l">
              <a:buNone/>
              <a:defRPr lang="en-US" sz="3000" b="1" dirty="0">
                <a:solidFill>
                  <a:schemeClr val="tx1"/>
                </a:solidFill>
              </a:defRPr>
            </a:lvl1pPr>
          </a:lstStyle>
          <a:p>
            <a:pPr marL="0" indent="0" algn="l">
              <a:buNone/>
            </a:pPr>
            <a:endParaRPr lang="en-US" sz="3000"/>
          </a:p>
        </p:txBody>
      </p:sp>
      <p:sp>
        <p:nvSpPr>
          <p:cNvPr id="5" name="Text 1"/>
          <p:cNvSpPr>
            <a:spLocks noGrp="1"/>
          </p:cNvSpPr>
          <p:nvPr>
            <p:ph type="body" idx="103" hasCustomPrompt="1"/>
          </p:nvPr>
        </p:nvSpPr>
        <p:spPr>
          <a:xfrm>
            <a:off x="548640" y="1170432"/>
            <a:ext cx="11064240" cy="384048"/>
          </a:xfrm>
          <a:prstGeom prst="rect">
            <a:avLst/>
          </a:prstGeom>
          <a:noFill/>
          <a:ln/>
        </p:spPr>
        <p:txBody>
          <a:bodyPr wrap="square" rtlCol="0"/>
          <a:lstStyle>
            <a:lvl1pPr marL="0" indent="0" algn="l">
              <a:buNone/>
              <a:defRPr lang="en-US" sz="1800" dirty="0">
                <a:solidFill>
                  <a:schemeClr val="tx2"/>
                </a:solidFill>
              </a:defRPr>
            </a:lvl1pPr>
          </a:lstStyle>
          <a:p>
            <a:pPr marL="0" indent="0" algn="l">
              <a:buNone/>
            </a:pPr>
            <a:endParaRPr lang="en-US" sz="18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a:t>
            </a:fld>
            <a:endParaRPr lang="en-US"/>
          </a:p>
        </p:txBody>
      </p:sp>
      <p:cxnSp>
        <p:nvCxnSpPr>
          <p:cNvPr id="6" name="직선 화살표 연결선 5">
            <a:extLst>
              <a:ext uri="{FF2B5EF4-FFF2-40B4-BE49-F238E27FC236}">
                <a16:creationId xmlns:a16="http://schemas.microsoft.com/office/drawing/2014/main" id="{7547A18D-921A-EBE5-460E-41FA1DFC81A9}"/>
              </a:ext>
            </a:extLst>
          </p:cNvPr>
          <p:cNvCxnSpPr>
            <a:cxnSpLocks/>
          </p:cNvCxnSpPr>
          <p:nvPr userDrawn="1"/>
        </p:nvCxnSpPr>
        <p:spPr>
          <a:xfrm>
            <a:off x="499872" y="6419850"/>
            <a:ext cx="11158728" cy="0"/>
          </a:xfrm>
          <a:prstGeom prst="straightConnector1">
            <a:avLst/>
          </a:prstGeom>
          <a:ln w="13335">
            <a:solidFill>
              <a:srgbClr val="D3DFE9"/>
            </a:solidFill>
            <a:prstDash val="soli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52B43"/>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051560"/>
            <a:ext cx="6583680" cy="914400"/>
          </a:xfrm>
          <a:prstGeom prst="rect">
            <a:avLst/>
          </a:prstGeom>
          <a:noFill/>
          <a:ln/>
        </p:spPr>
        <p:txBody>
          <a:bodyPr wrap="square" rtlCol="0"/>
          <a:lstStyle>
            <a:lvl1pPr marL="0" indent="0" algn="l">
              <a:buNone/>
              <a:defRPr lang="en-US" sz="6000" b="1" dirty="0">
                <a:solidFill>
                  <a:schemeClr val="bg1"/>
                </a:solidFill>
              </a:defRPr>
            </a:lvl1pPr>
          </a:lstStyle>
          <a:p>
            <a:pPr marL="0" indent="0" algn="l">
              <a:buNone/>
            </a:pPr>
            <a:endParaRPr lang="en-US" sz="6000"/>
          </a:p>
        </p:txBody>
      </p:sp>
      <p:sp>
        <p:nvSpPr>
          <p:cNvPr id="3" name="Text 0"/>
          <p:cNvSpPr>
            <a:spLocks noGrp="1"/>
          </p:cNvSpPr>
          <p:nvPr>
            <p:ph type="body" idx="101" hasCustomPrompt="1"/>
          </p:nvPr>
        </p:nvSpPr>
        <p:spPr>
          <a:xfrm>
            <a:off x="731520" y="2103120"/>
            <a:ext cx="6583680" cy="1005840"/>
          </a:xfrm>
          <a:prstGeom prst="rect">
            <a:avLst/>
          </a:prstGeom>
          <a:noFill/>
          <a:ln/>
        </p:spPr>
        <p:txBody>
          <a:bodyPr wrap="square" rtlCol="0"/>
          <a:lstStyle>
            <a:lvl1pPr marL="0" indent="0" algn="l">
              <a:buNone/>
              <a:defRPr lang="en-US" sz="2800" dirty="0">
                <a:solidFill>
                  <a:schemeClr val="bg1"/>
                </a:solidFill>
              </a:defRPr>
            </a:lvl1pPr>
          </a:lstStyle>
          <a:p>
            <a:pPr marL="0" indent="0" algn="l">
              <a:buNone/>
            </a:pPr>
            <a:endParaRPr lang="en-US" sz="2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52B43"/>
        </a:solidFill>
        <a:effectLst/>
      </p:bgPr>
    </p:bg>
    <p:spTree>
      <p:nvGrpSpPr>
        <p:cNvPr id="1" name=""/>
        <p:cNvGrpSpPr/>
        <p:nvPr/>
      </p:nvGrpSpPr>
      <p:grpSpPr>
        <a:xfrm>
          <a:off x="0" y="0"/>
          <a:ext cx="0" cy="0"/>
          <a:chOff x="0" y="0"/>
          <a:chExt cx="0" cy="0"/>
        </a:xfrm>
      </p:grpSpPr>
      <p:sp>
        <p:nvSpPr>
          <p:cNvPr id="2" name="Text 0"/>
          <p:cNvSpPr/>
          <p:nvPr/>
        </p:nvSpPr>
        <p:spPr>
          <a:xfrm>
            <a:off x="548640" y="6400800"/>
            <a:ext cx="3657600" cy="274320"/>
          </a:xfrm>
          <a:prstGeom prst="rect">
            <a:avLst/>
          </a:prstGeom>
          <a:noFill/>
          <a:ln/>
        </p:spPr>
        <p:txBody>
          <a:bodyPr wrap="square" lIns="0" tIns="0" rIns="0" bIns="0" rtlCol="0" anchor="ctr"/>
          <a:lstStyle/>
          <a:p>
            <a:pPr marL="0" indent="0">
              <a:buNone/>
            </a:pPr>
            <a:r>
              <a:rPr lang="en-US" sz="1200">
                <a:solidFill>
                  <a:srgbClr val="CED9E3"/>
                </a:solidFill>
              </a:rPr>
              <a:t>GZswap  ·  PACT 2026  ·  Chicago, Illinois, USA</a:t>
            </a:r>
          </a:p>
        </p:txBody>
      </p:sp>
      <p:sp>
        <p:nvSpPr>
          <p:cNvPr id="3" name="Text 1"/>
          <p:cNvSpPr>
            <a:spLocks noGrp="1"/>
          </p:cNvSpPr>
          <p:nvPr>
            <p:ph type="title" idx="101" hasCustomPrompt="1"/>
          </p:nvPr>
        </p:nvSpPr>
        <p:spPr>
          <a:xfrm>
            <a:off x="548640" y="548640"/>
            <a:ext cx="11064240" cy="640080"/>
          </a:xfrm>
          <a:prstGeom prst="rect">
            <a:avLst/>
          </a:prstGeom>
          <a:noFill/>
          <a:ln/>
        </p:spPr>
        <p:txBody>
          <a:bodyPr wrap="square" rtlCol="0"/>
          <a:lstStyle>
            <a:lvl1pPr marL="0" indent="0" algn="l">
              <a:buNone/>
              <a:defRPr lang="en-US" sz="3200" b="1" dirty="0">
                <a:solidFill>
                  <a:schemeClr val="bg1"/>
                </a:solidFill>
              </a:defRPr>
            </a:lvl1pPr>
          </a:lstStyle>
          <a:p>
            <a:pPr marL="0" indent="0" algn="l">
              <a:buNone/>
            </a:pPr>
            <a:endParaRPr lang="en-US" sz="3200"/>
          </a:p>
        </p:txBody>
      </p:sp>
      <p:sp>
        <p:nvSpPr>
          <p:cNvPr id="4" name="Text 1"/>
          <p:cNvSpPr>
            <a:spLocks noGrp="1"/>
          </p:cNvSpPr>
          <p:nvPr>
            <p:ph type="body" idx="102" hasCustomPrompt="1"/>
          </p:nvPr>
        </p:nvSpPr>
        <p:spPr>
          <a:xfrm>
            <a:off x="548640" y="1188720"/>
            <a:ext cx="11064240" cy="411480"/>
          </a:xfrm>
          <a:prstGeom prst="rect">
            <a:avLst/>
          </a:prstGeom>
          <a:noFill/>
          <a:ln/>
        </p:spPr>
        <p:txBody>
          <a:bodyPr wrap="square" rtlCol="0"/>
          <a:lstStyle>
            <a:lvl1pPr marL="0" indent="0" algn="l">
              <a:buNone/>
              <a:defRPr lang="en-US" sz="1800" dirty="0">
                <a:solidFill>
                  <a:srgbClr val="CED9E3"/>
                </a:solidFill>
              </a:defRPr>
            </a:lvl1pPr>
          </a:lstStyle>
          <a:p>
            <a:pPr marL="0" indent="0" algn="l">
              <a:buNone/>
            </a:pPr>
            <a:endParaRPr lang="en-US" sz="18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CED9E3"/>
                </a:solidFill>
              </a:defRPr>
            </a:lvl1pPr>
          </a:lstStyle>
          <a:p>
            <a:pPr algn="r"/>
            <a:fld id="{F7021451-1387-4CA6-816F-3879F97B5CBC}" type="slidenum">
              <a:rPr lang="en-US" b="0"/>
              <a:t>‹#›</a:t>
            </a:fld>
            <a:endParaRPr lang="en-US"/>
          </a:p>
        </p:txBody>
      </p:sp>
      <p:cxnSp>
        <p:nvCxnSpPr>
          <p:cNvPr id="5" name="직선 화살표 연결선 4">
            <a:extLst>
              <a:ext uri="{FF2B5EF4-FFF2-40B4-BE49-F238E27FC236}">
                <a16:creationId xmlns:a16="http://schemas.microsoft.com/office/drawing/2014/main" id="{545D3B53-EAD0-1453-AD3A-E6400A20EF7A}"/>
              </a:ext>
            </a:extLst>
          </p:cNvPr>
          <p:cNvCxnSpPr>
            <a:cxnSpLocks/>
          </p:cNvCxnSpPr>
          <p:nvPr userDrawn="1"/>
        </p:nvCxnSpPr>
        <p:spPr>
          <a:xfrm>
            <a:off x="499872" y="6419850"/>
            <a:ext cx="11158728" cy="0"/>
          </a:xfrm>
          <a:prstGeom prst="straightConnector1">
            <a:avLst/>
          </a:prstGeom>
          <a:ln w="13335">
            <a:solidFill>
              <a:srgbClr val="D3DFE9"/>
            </a:solidFill>
            <a:prstDash val="solid"/>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slide" Target="slide31.xml"/><Relationship Id="rId3" Type="http://schemas.openxmlformats.org/officeDocument/2006/relationships/slide" Target="slide21.xml"/><Relationship Id="rId7" Type="http://schemas.openxmlformats.org/officeDocument/2006/relationships/slide" Target="slide25.xml"/><Relationship Id="rId12" Type="http://schemas.openxmlformats.org/officeDocument/2006/relationships/slide" Target="slide30.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24.xml"/><Relationship Id="rId11" Type="http://schemas.openxmlformats.org/officeDocument/2006/relationships/slide" Target="slide29.xml"/><Relationship Id="rId5" Type="http://schemas.openxmlformats.org/officeDocument/2006/relationships/slide" Target="slide23.xml"/><Relationship Id="rId10" Type="http://schemas.openxmlformats.org/officeDocument/2006/relationships/slide" Target="slide28.xml"/><Relationship Id="rId4" Type="http://schemas.openxmlformats.org/officeDocument/2006/relationships/slide" Target="slide22.xml"/><Relationship Id="rId9" Type="http://schemas.openxmlformats.org/officeDocument/2006/relationships/slide" Target="slide27.xml"/><Relationship Id="rId14" Type="http://schemas.openxmlformats.org/officeDocument/2006/relationships/slide" Target="slide32.xml"/></Relationships>
</file>

<file path=ppt/slides/_rels/slide2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7.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051560"/>
            <a:ext cx="6583680" cy="914400"/>
          </a:xfrm>
          <a:prstGeom prst="rect">
            <a:avLst/>
          </a:prstGeom>
          <a:noFill/>
          <a:ln/>
        </p:spPr>
        <p:txBody>
          <a:bodyPr wrap="square" lIns="0" tIns="0" rIns="0" bIns="0" rtlCol="0" anchor="b"/>
          <a:lstStyle/>
          <a:p>
            <a:pPr marL="0" indent="0" algn="l">
              <a:buNone/>
            </a:pPr>
            <a:r>
              <a:rPr lang="en-US" sz="6000" b="1">
                <a:solidFill>
                  <a:schemeClr val="bg1"/>
                </a:solidFill>
              </a:rPr>
              <a:t>GZswap</a:t>
            </a:r>
            <a:endParaRPr lang="en-US" sz="6000"/>
          </a:p>
        </p:txBody>
      </p:sp>
      <p:sp>
        <p:nvSpPr>
          <p:cNvPr id="3" name="Text 0"/>
          <p:cNvSpPr>
            <a:spLocks noGrp="1"/>
          </p:cNvSpPr>
          <p:nvPr>
            <p:ph type="body" idx="101" hasCustomPrompt="1"/>
          </p:nvPr>
        </p:nvSpPr>
        <p:spPr>
          <a:xfrm>
            <a:off x="731520" y="2103120"/>
            <a:ext cx="6583680" cy="1005840"/>
          </a:xfrm>
          <a:prstGeom prst="rect">
            <a:avLst/>
          </a:prstGeom>
          <a:noFill/>
          <a:ln/>
        </p:spPr>
        <p:txBody>
          <a:bodyPr wrap="square" lIns="0" tIns="0" rIns="0" bIns="0" rtlCol="0" anchor="t"/>
          <a:lstStyle/>
          <a:p>
            <a:pPr marL="0" indent="0" algn="l">
              <a:buNone/>
            </a:pPr>
            <a:r>
              <a:rPr lang="en-US" sz="2800">
                <a:solidFill>
                  <a:schemeClr val="bg1"/>
                </a:solidFill>
              </a:rPr>
              <a:t>Hardware-Managed Compressed Swap</a:t>
            </a:r>
            <a:endParaRPr lang="en-US" sz="2800"/>
          </a:p>
          <a:p>
            <a:pPr marL="0" indent="0" algn="l">
              <a:buNone/>
            </a:pPr>
            <a:r>
              <a:rPr lang="en-US" sz="2800">
                <a:solidFill>
                  <a:schemeClr val="bg1"/>
                </a:solidFill>
              </a:rPr>
              <a:t>for GPU Memory Oversubscription</a:t>
            </a:r>
            <a:endParaRPr lang="en-US" sz="2800"/>
          </a:p>
        </p:txBody>
      </p:sp>
      <p:sp>
        <p:nvSpPr>
          <p:cNvPr id="4" name="Text 2"/>
          <p:cNvSpPr txBox="1"/>
          <p:nvPr/>
        </p:nvSpPr>
        <p:spPr>
          <a:xfrm>
            <a:off x="731520" y="3657600"/>
            <a:ext cx="6583680" cy="384048"/>
          </a:xfrm>
          <a:prstGeom prst="rect">
            <a:avLst/>
          </a:prstGeom>
          <a:noFill/>
          <a:ln/>
        </p:spPr>
        <p:txBody>
          <a:bodyPr wrap="square" lIns="0" tIns="0" rIns="0" bIns="0" rtlCol="0" anchor="t"/>
          <a:lstStyle/>
          <a:p>
            <a:pPr marL="0" indent="0">
              <a:buNone/>
            </a:pPr>
            <a:r>
              <a:rPr lang="en-US" sz="2000" b="1">
                <a:solidFill>
                  <a:srgbClr val="A9D18E"/>
                </a:solidFill>
              </a:rPr>
              <a:t>Boyeol Choi</a:t>
            </a:r>
            <a:r>
              <a:rPr lang="en-US" sz="2000" baseline="30000">
                <a:solidFill>
                  <a:srgbClr val="A9D18E"/>
                </a:solidFill>
              </a:rPr>
              <a:t>1</a:t>
            </a:r>
            <a:r>
              <a:rPr lang="en-US" sz="2000">
                <a:solidFill>
                  <a:schemeClr val="bg1"/>
                </a:solidFill>
              </a:rPr>
              <a:t>     </a:t>
            </a:r>
            <a:r>
              <a:rPr lang="en-US" sz="2000" b="1">
                <a:solidFill>
                  <a:srgbClr val="FFFFFF"/>
                </a:solidFill>
              </a:rPr>
              <a:t>Sanghyun Park</a:t>
            </a:r>
            <a:r>
              <a:rPr lang="en-US" sz="2000" baseline="30000">
                <a:solidFill>
                  <a:srgbClr val="FFFFFF"/>
                </a:solidFill>
              </a:rPr>
              <a:t>2</a:t>
            </a:r>
            <a:r>
              <a:rPr lang="en-US" sz="2000">
                <a:solidFill>
                  <a:schemeClr val="bg1"/>
                </a:solidFill>
              </a:rPr>
              <a:t>     </a:t>
            </a:r>
            <a:r>
              <a:rPr lang="en-US" sz="2000" b="1">
                <a:solidFill>
                  <a:srgbClr val="FFFFFF"/>
                </a:solidFill>
              </a:rPr>
              <a:t>Sanghyun Hong</a:t>
            </a:r>
            <a:r>
              <a:rPr lang="en-US" sz="2000" baseline="30000">
                <a:solidFill>
                  <a:srgbClr val="FFFFFF"/>
                </a:solidFill>
              </a:rPr>
              <a:t>3</a:t>
            </a:r>
            <a:endParaRPr lang="en-US" sz="2000"/>
          </a:p>
        </p:txBody>
      </p:sp>
      <p:sp>
        <p:nvSpPr>
          <p:cNvPr id="5" name="Text 3"/>
          <p:cNvSpPr txBox="1"/>
          <p:nvPr/>
        </p:nvSpPr>
        <p:spPr>
          <a:xfrm>
            <a:off x="731520" y="4078224"/>
            <a:ext cx="6583680" cy="384048"/>
          </a:xfrm>
          <a:prstGeom prst="rect">
            <a:avLst/>
          </a:prstGeom>
          <a:noFill/>
          <a:ln/>
        </p:spPr>
        <p:txBody>
          <a:bodyPr wrap="square" lIns="0" tIns="0" rIns="0" bIns="0" rtlCol="0" anchor="t"/>
          <a:lstStyle/>
          <a:p>
            <a:pPr marL="0" indent="0">
              <a:buNone/>
            </a:pPr>
            <a:r>
              <a:rPr lang="en-US" sz="2000" b="1">
                <a:solidFill>
                  <a:srgbClr val="FFFFFF"/>
                </a:solidFill>
              </a:rPr>
              <a:t>Seokin Hong</a:t>
            </a:r>
            <a:r>
              <a:rPr lang="en-US" sz="2000" baseline="30000">
                <a:solidFill>
                  <a:srgbClr val="FFFFFF"/>
                </a:solidFill>
              </a:rPr>
              <a:t>1</a:t>
            </a:r>
            <a:r>
              <a:rPr lang="en-US" sz="2000">
                <a:solidFill>
                  <a:schemeClr val="bg1"/>
                </a:solidFill>
              </a:rPr>
              <a:t>     </a:t>
            </a:r>
            <a:r>
              <a:rPr lang="en-US" sz="2000" b="1">
                <a:solidFill>
                  <a:srgbClr val="FFFFFF"/>
                </a:solidFill>
              </a:rPr>
              <a:t>Jungrae Kim</a:t>
            </a:r>
            <a:r>
              <a:rPr lang="en-US" sz="2000" baseline="30000">
                <a:solidFill>
                  <a:srgbClr val="FFFFFF"/>
                </a:solidFill>
              </a:rPr>
              <a:t>1</a:t>
            </a:r>
            <a:endParaRPr lang="en-US" sz="2000"/>
          </a:p>
        </p:txBody>
      </p:sp>
      <p:sp>
        <p:nvSpPr>
          <p:cNvPr id="6" name="Text 4"/>
          <p:cNvSpPr txBox="1"/>
          <p:nvPr/>
        </p:nvSpPr>
        <p:spPr>
          <a:xfrm>
            <a:off x="731520" y="4645152"/>
            <a:ext cx="6583680" cy="365760"/>
          </a:xfrm>
          <a:prstGeom prst="rect">
            <a:avLst/>
          </a:prstGeom>
          <a:noFill/>
          <a:ln/>
        </p:spPr>
        <p:txBody>
          <a:bodyPr wrap="square" lIns="0" tIns="0" rIns="0" bIns="0" rtlCol="0" anchor="t"/>
          <a:lstStyle/>
          <a:p>
            <a:pPr marL="0" indent="0">
              <a:buNone/>
            </a:pPr>
            <a:r>
              <a:rPr lang="en-US" sz="1600" baseline="30000">
                <a:solidFill>
                  <a:srgbClr val="CED9E3"/>
                </a:solidFill>
              </a:rPr>
              <a:t>1</a:t>
            </a:r>
            <a:r>
              <a:rPr lang="en-US" sz="1600">
                <a:solidFill>
                  <a:srgbClr val="CED9E3"/>
                </a:solidFill>
              </a:rPr>
              <a:t>Sungkyunkwan University      </a:t>
            </a:r>
            <a:r>
              <a:rPr lang="en-US" sz="1600" baseline="30000">
                <a:solidFill>
                  <a:srgbClr val="CED9E3"/>
                </a:solidFill>
              </a:rPr>
              <a:t>2</a:t>
            </a:r>
            <a:r>
              <a:rPr lang="en-US" sz="1600">
                <a:solidFill>
                  <a:srgbClr val="CED9E3"/>
                </a:solidFill>
              </a:rPr>
              <a:t>FuriosaAI      </a:t>
            </a:r>
            <a:r>
              <a:rPr lang="en-US" sz="1600" baseline="30000">
                <a:solidFill>
                  <a:srgbClr val="CED9E3"/>
                </a:solidFill>
              </a:rPr>
              <a:t>3</a:t>
            </a:r>
            <a:r>
              <a:rPr lang="en-US" sz="1600">
                <a:solidFill>
                  <a:srgbClr val="CED9E3"/>
                </a:solidFill>
              </a:rPr>
              <a:t>MangoBoost</a:t>
            </a:r>
            <a:endParaRPr lang="en-US" sz="1600"/>
          </a:p>
        </p:txBody>
      </p:sp>
      <p:sp>
        <p:nvSpPr>
          <p:cNvPr id="7" name="Text 5"/>
          <p:cNvSpPr txBox="1"/>
          <p:nvPr/>
        </p:nvSpPr>
        <p:spPr>
          <a:xfrm>
            <a:off x="731520" y="5969849"/>
            <a:ext cx="6583680" cy="411480"/>
          </a:xfrm>
          <a:prstGeom prst="rect">
            <a:avLst/>
          </a:prstGeom>
          <a:noFill/>
          <a:ln/>
        </p:spPr>
        <p:txBody>
          <a:bodyPr wrap="square" lIns="0" tIns="0" rIns="0" bIns="0" rtlCol="0" anchor="t"/>
          <a:lstStyle/>
          <a:p>
            <a:pPr marL="0" indent="0">
              <a:buNone/>
            </a:pPr>
            <a:r>
              <a:rPr lang="en-US" sz="1800" b="1">
                <a:solidFill>
                  <a:schemeClr val="bg1"/>
                </a:solidFill>
              </a:rPr>
              <a:t>PACT 2026  ·  Chicago, Illinois, USA</a:t>
            </a:r>
            <a:endParaRPr lang="en-US" sz="1800"/>
          </a:p>
        </p:txBody>
      </p:sp>
      <p:cxnSp>
        <p:nvCxnSpPr>
          <p:cNvPr id="8" name="직선 화살표 연결선 7">
            <a:extLst>
              <a:ext uri="{FF2B5EF4-FFF2-40B4-BE49-F238E27FC236}">
                <a16:creationId xmlns:a16="http://schemas.microsoft.com/office/drawing/2014/main" id="{563EF7D9-4AE6-B4B1-C7EC-52A9D94B819E}"/>
              </a:ext>
            </a:extLst>
          </p:cNvPr>
          <p:cNvCxnSpPr>
            <a:cxnSpLocks/>
          </p:cNvCxnSpPr>
          <p:nvPr/>
        </p:nvCxnSpPr>
        <p:spPr>
          <a:xfrm>
            <a:off x="499872" y="6419850"/>
            <a:ext cx="11158728" cy="0"/>
          </a:xfrm>
          <a:prstGeom prst="straightConnector1">
            <a:avLst/>
          </a:prstGeom>
          <a:ln w="13335">
            <a:solidFill>
              <a:srgbClr val="D3DFE9"/>
            </a:solidFill>
            <a:prstDash val="solid"/>
          </a:ln>
        </p:spPr>
      </p:cxnSp>
      <p:pic>
        <p:nvPicPr>
          <p:cNvPr id="14" name="그림 13">
            <a:extLst>
              <a:ext uri="{FF2B5EF4-FFF2-40B4-BE49-F238E27FC236}">
                <a16:creationId xmlns:a16="http://schemas.microsoft.com/office/drawing/2014/main" id="{9002570F-F23A-67A2-A066-CF55D87C8C41}"/>
              </a:ext>
            </a:extLst>
          </p:cNvPr>
          <p:cNvPicPr>
            <a:picLocks noChangeAspect="1"/>
          </p:cNvPicPr>
          <p:nvPr/>
        </p:nvPicPr>
        <p:blipFill>
          <a:blip r:embed="rId3"/>
          <a:stretch>
            <a:fillRect/>
          </a:stretch>
        </p:blipFill>
        <p:spPr>
          <a:xfrm>
            <a:off x="7315200" y="1618331"/>
            <a:ext cx="4590686" cy="36213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B316C-CBCD-6A5D-68BF-7E7D2DB66C54}"/>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DF1AF773-73E5-8B75-FFD4-F67A1AA854E7}"/>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sz="1400" b="1" kern="0" spc="100">
                <a:solidFill>
                  <a:schemeClr val="accent1"/>
                </a:solidFill>
              </a:rPr>
              <a:t>INTRODUCTION</a:t>
            </a:r>
            <a:endParaRPr lang="en-US" sz="1400"/>
          </a:p>
        </p:txBody>
      </p:sp>
      <p:sp>
        <p:nvSpPr>
          <p:cNvPr id="3" name="Text 1">
            <a:extLst>
              <a:ext uri="{FF2B5EF4-FFF2-40B4-BE49-F238E27FC236}">
                <a16:creationId xmlns:a16="http://schemas.microsoft.com/office/drawing/2014/main" id="{A1343B57-D6BF-84A5-BF03-7D2AE82D7433}"/>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GPU Memory </a:t>
            </a:r>
            <a:r>
              <a:rPr lang="en-US"/>
              <a:t>C</a:t>
            </a:r>
            <a:r>
              <a:rPr lang="en-US" sz="3000" b="1">
                <a:solidFill>
                  <a:schemeClr val="tx1"/>
                </a:solidFill>
              </a:rPr>
              <a:t>apacity </a:t>
            </a:r>
            <a:r>
              <a:rPr lang="en-US"/>
              <a:t>W</a:t>
            </a:r>
            <a:r>
              <a:rPr lang="en-US" sz="3000" b="1">
                <a:solidFill>
                  <a:schemeClr val="tx1"/>
                </a:solidFill>
              </a:rPr>
              <a:t>all</a:t>
            </a:r>
            <a:endParaRPr lang="en-US" sz="3000"/>
          </a:p>
        </p:txBody>
      </p:sp>
      <p:sp>
        <p:nvSpPr>
          <p:cNvPr id="4" name="Text 1">
            <a:extLst>
              <a:ext uri="{FF2B5EF4-FFF2-40B4-BE49-F238E27FC236}">
                <a16:creationId xmlns:a16="http://schemas.microsoft.com/office/drawing/2014/main" id="{54E2C8AE-BA2E-CE82-D91D-DB5C3D57EF90}"/>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GPU workloads already exceed the memory of a single GPU</a:t>
            </a:r>
            <a:endParaRPr lang="en-US" sz="1800"/>
          </a:p>
        </p:txBody>
      </p:sp>
      <p:graphicFrame>
        <p:nvGraphicFramePr>
          <p:cNvPr id="5" name="chart:capacity-wall">
            <a:extLst>
              <a:ext uri="{FF2B5EF4-FFF2-40B4-BE49-F238E27FC236}">
                <a16:creationId xmlns:a16="http://schemas.microsoft.com/office/drawing/2014/main" id="{8A373CC8-10D9-0960-46AD-0B3115B6A5F4}"/>
              </a:ext>
            </a:extLst>
          </p:cNvPr>
          <p:cNvGraphicFramePr/>
          <p:nvPr/>
        </p:nvGraphicFramePr>
        <p:xfrm>
          <a:off x="548640" y="1527048"/>
          <a:ext cx="827532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a:extLst>
              <a:ext uri="{FF2B5EF4-FFF2-40B4-BE49-F238E27FC236}">
                <a16:creationId xmlns:a16="http://schemas.microsoft.com/office/drawing/2014/main" id="{E37A9242-A0B9-3477-282B-B0A30E336CAA}"/>
              </a:ext>
            </a:extLst>
          </p:cNvPr>
          <p:cNvSpPr txBox="1"/>
          <p:nvPr/>
        </p:nvSpPr>
        <p:spPr>
          <a:xfrm>
            <a:off x="1700784" y="5020056"/>
            <a:ext cx="1325880" cy="274320"/>
          </a:xfrm>
          <a:prstGeom prst="rect">
            <a:avLst/>
          </a:prstGeom>
          <a:noFill/>
          <a:ln/>
        </p:spPr>
        <p:txBody>
          <a:bodyPr wrap="square" lIns="0" tIns="0" rIns="0" bIns="0" rtlCol="0" anchor="ctr"/>
          <a:lstStyle/>
          <a:p>
            <a:pPr marL="0" indent="0" algn="l">
              <a:buNone/>
            </a:pPr>
            <a:r>
              <a:rPr lang="en-US" sz="1400" b="1">
                <a:solidFill>
                  <a:schemeClr val="accent1"/>
                </a:solidFill>
              </a:rPr>
              <a:t>P100 · 16 GB</a:t>
            </a:r>
            <a:endParaRPr lang="en-US" sz="1400"/>
          </a:p>
        </p:txBody>
      </p:sp>
      <p:sp>
        <p:nvSpPr>
          <p:cNvPr id="7" name="Text 4">
            <a:extLst>
              <a:ext uri="{FF2B5EF4-FFF2-40B4-BE49-F238E27FC236}">
                <a16:creationId xmlns:a16="http://schemas.microsoft.com/office/drawing/2014/main" id="{D9D12ACD-308C-C8E8-64F5-7ABB368DAC78}"/>
              </a:ext>
            </a:extLst>
          </p:cNvPr>
          <p:cNvSpPr txBox="1"/>
          <p:nvPr/>
        </p:nvSpPr>
        <p:spPr>
          <a:xfrm>
            <a:off x="2944368" y="4562856"/>
            <a:ext cx="1325880" cy="274320"/>
          </a:xfrm>
          <a:prstGeom prst="rect">
            <a:avLst/>
          </a:prstGeom>
          <a:noFill/>
          <a:ln/>
        </p:spPr>
        <p:txBody>
          <a:bodyPr wrap="square" lIns="0" tIns="0" rIns="0" bIns="0" rtlCol="0" anchor="ctr"/>
          <a:lstStyle/>
          <a:p>
            <a:pPr marL="0" indent="0" algn="l">
              <a:buNone/>
            </a:pPr>
            <a:r>
              <a:rPr lang="en-US" sz="1400" b="1">
                <a:solidFill>
                  <a:schemeClr val="accent1"/>
                </a:solidFill>
              </a:rPr>
              <a:t>V100 · 32 GB</a:t>
            </a:r>
            <a:endParaRPr lang="en-US" sz="1400"/>
          </a:p>
        </p:txBody>
      </p:sp>
      <p:sp>
        <p:nvSpPr>
          <p:cNvPr id="8" name="Text 5">
            <a:extLst>
              <a:ext uri="{FF2B5EF4-FFF2-40B4-BE49-F238E27FC236}">
                <a16:creationId xmlns:a16="http://schemas.microsoft.com/office/drawing/2014/main" id="{50854AF9-C995-8309-12C0-E0CD2764750F}"/>
              </a:ext>
            </a:extLst>
          </p:cNvPr>
          <p:cNvSpPr txBox="1"/>
          <p:nvPr/>
        </p:nvSpPr>
        <p:spPr>
          <a:xfrm>
            <a:off x="3959352" y="3511296"/>
            <a:ext cx="1325880" cy="274320"/>
          </a:xfrm>
          <a:prstGeom prst="rect">
            <a:avLst/>
          </a:prstGeom>
          <a:noFill/>
          <a:ln/>
        </p:spPr>
        <p:txBody>
          <a:bodyPr wrap="square" lIns="0" tIns="0" rIns="0" bIns="0" rtlCol="0" anchor="ctr"/>
          <a:lstStyle/>
          <a:p>
            <a:pPr marL="0" indent="0" algn="ctr">
              <a:buNone/>
            </a:pPr>
            <a:r>
              <a:rPr lang="en-US" sz="1400" b="1">
                <a:solidFill>
                  <a:schemeClr val="accent1"/>
                </a:solidFill>
              </a:rPr>
              <a:t>A100 · 80 GB</a:t>
            </a:r>
            <a:endParaRPr lang="en-US" sz="1400"/>
          </a:p>
        </p:txBody>
      </p:sp>
      <p:sp>
        <p:nvSpPr>
          <p:cNvPr id="9" name="Text 6">
            <a:extLst>
              <a:ext uri="{FF2B5EF4-FFF2-40B4-BE49-F238E27FC236}">
                <a16:creationId xmlns:a16="http://schemas.microsoft.com/office/drawing/2014/main" id="{E9EDF847-80DD-EC51-E307-EBB9F9AC79F7}"/>
              </a:ext>
            </a:extLst>
          </p:cNvPr>
          <p:cNvSpPr txBox="1"/>
          <p:nvPr/>
        </p:nvSpPr>
        <p:spPr>
          <a:xfrm>
            <a:off x="4882896" y="4005072"/>
            <a:ext cx="1325880" cy="274320"/>
          </a:xfrm>
          <a:prstGeom prst="rect">
            <a:avLst/>
          </a:prstGeom>
          <a:noFill/>
          <a:ln/>
        </p:spPr>
        <p:txBody>
          <a:bodyPr wrap="square" lIns="0" tIns="0" rIns="0" bIns="0" rtlCol="0" anchor="ctr"/>
          <a:lstStyle/>
          <a:p>
            <a:pPr marL="0" indent="0" algn="ctr">
              <a:buNone/>
            </a:pPr>
            <a:r>
              <a:rPr lang="en-US" sz="1400" b="1">
                <a:solidFill>
                  <a:schemeClr val="accent1"/>
                </a:solidFill>
              </a:rPr>
              <a:t>H100 · 80 GB</a:t>
            </a:r>
            <a:endParaRPr lang="en-US" sz="1400"/>
          </a:p>
        </p:txBody>
      </p:sp>
      <p:sp>
        <p:nvSpPr>
          <p:cNvPr id="10" name="Text 7">
            <a:extLst>
              <a:ext uri="{FF2B5EF4-FFF2-40B4-BE49-F238E27FC236}">
                <a16:creationId xmlns:a16="http://schemas.microsoft.com/office/drawing/2014/main" id="{B6A20A36-FFB7-CD92-A751-1DE9ADCB5F5D}"/>
              </a:ext>
            </a:extLst>
          </p:cNvPr>
          <p:cNvSpPr txBox="1"/>
          <p:nvPr/>
        </p:nvSpPr>
        <p:spPr>
          <a:xfrm>
            <a:off x="7004304" y="3767328"/>
            <a:ext cx="1371600" cy="274320"/>
          </a:xfrm>
          <a:prstGeom prst="rect">
            <a:avLst/>
          </a:prstGeom>
          <a:noFill/>
          <a:ln/>
        </p:spPr>
        <p:txBody>
          <a:bodyPr wrap="square" lIns="0" tIns="0" rIns="0" bIns="0" rtlCol="0" anchor="ctr"/>
          <a:lstStyle/>
          <a:p>
            <a:pPr marL="0" indent="0" algn="l">
              <a:buNone/>
            </a:pPr>
            <a:r>
              <a:rPr lang="en-US" sz="1400" b="1">
                <a:solidFill>
                  <a:schemeClr val="accent1"/>
                </a:solidFill>
              </a:rPr>
              <a:t>H200 · 141 GB</a:t>
            </a:r>
            <a:endParaRPr lang="en-US" sz="1400"/>
          </a:p>
        </p:txBody>
      </p:sp>
      <p:sp>
        <p:nvSpPr>
          <p:cNvPr id="11" name="Shape 8">
            <a:extLst>
              <a:ext uri="{FF2B5EF4-FFF2-40B4-BE49-F238E27FC236}">
                <a16:creationId xmlns:a16="http://schemas.microsoft.com/office/drawing/2014/main" id="{73E70F6F-4417-31FC-490C-B84D2CE78BF7}"/>
              </a:ext>
            </a:extLst>
          </p:cNvPr>
          <p:cNvSpPr/>
          <p:nvPr/>
        </p:nvSpPr>
        <p:spPr>
          <a:xfrm flipH="1" flipV="1">
            <a:off x="6665976" y="3566160"/>
            <a:ext cx="320040" cy="283464"/>
          </a:xfrm>
          <a:prstGeom prst="line">
            <a:avLst/>
          </a:prstGeom>
          <a:noFill/>
          <a:ln w="19050">
            <a:solidFill>
              <a:srgbClr val="548235"/>
            </a:solidFill>
            <a:prstDash val="solid"/>
          </a:ln>
        </p:spPr>
        <p:txBody>
          <a:bodyPr/>
          <a:lstStyle/>
          <a:p>
            <a:endParaRPr lang="ko-KR" altLang="en-US"/>
          </a:p>
        </p:txBody>
      </p:sp>
      <p:sp>
        <p:nvSpPr>
          <p:cNvPr id="12" name="Text 9">
            <a:extLst>
              <a:ext uri="{FF2B5EF4-FFF2-40B4-BE49-F238E27FC236}">
                <a16:creationId xmlns:a16="http://schemas.microsoft.com/office/drawing/2014/main" id="{6AA52419-8D10-176D-F362-CDB4002D1B59}"/>
              </a:ext>
            </a:extLst>
          </p:cNvPr>
          <p:cNvSpPr txBox="1"/>
          <p:nvPr/>
        </p:nvSpPr>
        <p:spPr>
          <a:xfrm>
            <a:off x="5175504" y="2907792"/>
            <a:ext cx="1371600" cy="274320"/>
          </a:xfrm>
          <a:prstGeom prst="rect">
            <a:avLst/>
          </a:prstGeom>
          <a:noFill/>
          <a:ln/>
        </p:spPr>
        <p:txBody>
          <a:bodyPr wrap="square" lIns="0" tIns="0" rIns="0" bIns="0" rtlCol="0" anchor="ctr"/>
          <a:lstStyle/>
          <a:p>
            <a:pPr marL="0" indent="0" algn="r">
              <a:buNone/>
            </a:pPr>
            <a:r>
              <a:rPr lang="en-US" sz="1400" b="1">
                <a:solidFill>
                  <a:schemeClr val="accent1"/>
                </a:solidFill>
              </a:rPr>
              <a:t>B200 · 192 GB</a:t>
            </a:r>
            <a:endParaRPr lang="en-US" sz="1400"/>
          </a:p>
        </p:txBody>
      </p:sp>
      <p:sp>
        <p:nvSpPr>
          <p:cNvPr id="13" name="Shape 10">
            <a:extLst>
              <a:ext uri="{FF2B5EF4-FFF2-40B4-BE49-F238E27FC236}">
                <a16:creationId xmlns:a16="http://schemas.microsoft.com/office/drawing/2014/main" id="{4298E263-BA01-A583-97B6-C01F01CD709C}"/>
              </a:ext>
            </a:extLst>
          </p:cNvPr>
          <p:cNvSpPr/>
          <p:nvPr/>
        </p:nvSpPr>
        <p:spPr>
          <a:xfrm>
            <a:off x="6565392" y="3090672"/>
            <a:ext cx="182880" cy="155448"/>
          </a:xfrm>
          <a:prstGeom prst="line">
            <a:avLst/>
          </a:prstGeom>
          <a:noFill/>
          <a:ln w="19050">
            <a:solidFill>
              <a:srgbClr val="548235"/>
            </a:solidFill>
            <a:prstDash val="solid"/>
          </a:ln>
        </p:spPr>
        <p:txBody>
          <a:bodyPr/>
          <a:lstStyle/>
          <a:p>
            <a:endParaRPr lang="ko-KR" altLang="en-US"/>
          </a:p>
        </p:txBody>
      </p:sp>
      <p:sp>
        <p:nvSpPr>
          <p:cNvPr id="14" name="Text 11">
            <a:extLst>
              <a:ext uri="{FF2B5EF4-FFF2-40B4-BE49-F238E27FC236}">
                <a16:creationId xmlns:a16="http://schemas.microsoft.com/office/drawing/2014/main" id="{43B7F2EF-CA2E-5630-612B-FD49B8483FDE}"/>
              </a:ext>
            </a:extLst>
          </p:cNvPr>
          <p:cNvSpPr txBox="1"/>
          <p:nvPr/>
        </p:nvSpPr>
        <p:spPr>
          <a:xfrm>
            <a:off x="7580376" y="2889504"/>
            <a:ext cx="1371600" cy="274320"/>
          </a:xfrm>
          <a:prstGeom prst="rect">
            <a:avLst/>
          </a:prstGeom>
          <a:noFill/>
          <a:ln/>
        </p:spPr>
        <p:txBody>
          <a:bodyPr wrap="square" lIns="0" tIns="0" rIns="0" bIns="0" rtlCol="0" anchor="ctr"/>
          <a:lstStyle/>
          <a:p>
            <a:pPr marL="0" indent="0" algn="l">
              <a:buNone/>
            </a:pPr>
            <a:r>
              <a:rPr lang="en-US" sz="1400" b="1">
                <a:solidFill>
                  <a:schemeClr val="accent1"/>
                </a:solidFill>
              </a:rPr>
              <a:t>B300 · 288 GB</a:t>
            </a:r>
            <a:endParaRPr lang="en-US" sz="1400"/>
          </a:p>
        </p:txBody>
      </p:sp>
      <p:sp>
        <p:nvSpPr>
          <p:cNvPr id="15" name="Text 12">
            <a:extLst>
              <a:ext uri="{FF2B5EF4-FFF2-40B4-BE49-F238E27FC236}">
                <a16:creationId xmlns:a16="http://schemas.microsoft.com/office/drawing/2014/main" id="{C4B9BDD7-ABE0-2A1D-58F4-02A380B8EEC5}"/>
              </a:ext>
            </a:extLst>
          </p:cNvPr>
          <p:cNvSpPr txBox="1"/>
          <p:nvPr/>
        </p:nvSpPr>
        <p:spPr>
          <a:xfrm>
            <a:off x="5529377" y="2262677"/>
            <a:ext cx="2286000" cy="475488"/>
          </a:xfrm>
          <a:prstGeom prst="rect">
            <a:avLst/>
          </a:prstGeom>
          <a:noFill/>
          <a:ln/>
        </p:spPr>
        <p:txBody>
          <a:bodyPr wrap="square" lIns="0" tIns="0" rIns="0" bIns="0" rtlCol="0" anchor="t"/>
          <a:lstStyle/>
          <a:p>
            <a:pPr marL="0" indent="0" algn="ctr">
              <a:buNone/>
            </a:pPr>
            <a:r>
              <a:rPr lang="en-US" sz="1400" b="1">
                <a:solidFill>
                  <a:schemeClr val="accent5"/>
                </a:solidFill>
              </a:rPr>
              <a:t>SQL analytics</a:t>
            </a:r>
            <a:endParaRPr lang="en-US" sz="1400"/>
          </a:p>
          <a:p>
            <a:pPr marL="0" indent="0" algn="ctr">
              <a:buNone/>
            </a:pPr>
            <a:r>
              <a:rPr lang="en-US" sz="1400" b="1">
                <a:solidFill>
                  <a:schemeClr val="accent5"/>
                </a:solidFill>
              </a:rPr>
              <a:t>TPC-H SF1000 · 1 TB</a:t>
            </a:r>
            <a:endParaRPr lang="en-US" sz="1400"/>
          </a:p>
        </p:txBody>
      </p:sp>
      <p:sp>
        <p:nvSpPr>
          <p:cNvPr id="16" name="Text 13">
            <a:extLst>
              <a:ext uri="{FF2B5EF4-FFF2-40B4-BE49-F238E27FC236}">
                <a16:creationId xmlns:a16="http://schemas.microsoft.com/office/drawing/2014/main" id="{BDB7A20D-0CE4-72F7-132E-D5A16D040542}"/>
              </a:ext>
            </a:extLst>
          </p:cNvPr>
          <p:cNvSpPr txBox="1"/>
          <p:nvPr/>
        </p:nvSpPr>
        <p:spPr>
          <a:xfrm>
            <a:off x="2173529" y="1987576"/>
            <a:ext cx="2286000" cy="475488"/>
          </a:xfrm>
          <a:prstGeom prst="rect">
            <a:avLst/>
          </a:prstGeom>
          <a:noFill/>
          <a:ln/>
        </p:spPr>
        <p:txBody>
          <a:bodyPr wrap="square" lIns="0" tIns="0" rIns="0" bIns="0" rtlCol="0" anchor="t"/>
          <a:lstStyle/>
          <a:p>
            <a:pPr marL="0" indent="0" algn="ctr">
              <a:buNone/>
            </a:pPr>
            <a:r>
              <a:rPr lang="en-US" sz="1400" b="1">
                <a:solidFill>
                  <a:schemeClr val="accent5"/>
                </a:solidFill>
              </a:rPr>
              <a:t>Graph analytics</a:t>
            </a:r>
            <a:endParaRPr lang="en-US" sz="1400"/>
          </a:p>
          <a:p>
            <a:pPr marL="0" indent="0" algn="ctr">
              <a:buNone/>
            </a:pPr>
            <a:r>
              <a:rPr lang="en-US" sz="1400" b="1">
                <a:solidFill>
                  <a:schemeClr val="accent5"/>
                </a:solidFill>
              </a:rPr>
              <a:t>WDC web graph · ≈0.5 TB</a:t>
            </a:r>
            <a:endParaRPr lang="en-US" sz="1400"/>
          </a:p>
        </p:txBody>
      </p:sp>
      <p:sp>
        <p:nvSpPr>
          <p:cNvPr id="17" name="Text 14">
            <a:extLst>
              <a:ext uri="{FF2B5EF4-FFF2-40B4-BE49-F238E27FC236}">
                <a16:creationId xmlns:a16="http://schemas.microsoft.com/office/drawing/2014/main" id="{3A6A2CD3-8B8C-1878-BAE0-8012DD84525E}"/>
              </a:ext>
            </a:extLst>
          </p:cNvPr>
          <p:cNvSpPr txBox="1"/>
          <p:nvPr/>
        </p:nvSpPr>
        <p:spPr>
          <a:xfrm>
            <a:off x="1837030" y="2914813"/>
            <a:ext cx="2011680" cy="475488"/>
          </a:xfrm>
          <a:prstGeom prst="rect">
            <a:avLst/>
          </a:prstGeom>
          <a:noFill/>
          <a:ln/>
        </p:spPr>
        <p:txBody>
          <a:bodyPr wrap="square" lIns="0" tIns="0" rIns="0" bIns="0" rtlCol="0" anchor="t"/>
          <a:lstStyle/>
          <a:p>
            <a:pPr marL="0" indent="0" algn="l">
              <a:buNone/>
            </a:pPr>
            <a:r>
              <a:rPr lang="en-US" sz="1400" b="1">
                <a:solidFill>
                  <a:schemeClr val="accent5"/>
                </a:solidFill>
              </a:rPr>
              <a:t>Vector search</a:t>
            </a:r>
            <a:endParaRPr lang="en-US" sz="1400"/>
          </a:p>
          <a:p>
            <a:pPr marL="0" indent="0" algn="l">
              <a:buNone/>
            </a:pPr>
            <a:r>
              <a:rPr lang="en-US" sz="1400" b="1">
                <a:solidFill>
                  <a:schemeClr val="accent5"/>
                </a:solidFill>
              </a:rPr>
              <a:t>Deep-1B · 384 GB</a:t>
            </a:r>
            <a:endParaRPr lang="en-US" sz="1400"/>
          </a:p>
        </p:txBody>
      </p:sp>
      <p:sp>
        <p:nvSpPr>
          <p:cNvPr id="18" name="Text 15">
            <a:extLst>
              <a:ext uri="{FF2B5EF4-FFF2-40B4-BE49-F238E27FC236}">
                <a16:creationId xmlns:a16="http://schemas.microsoft.com/office/drawing/2014/main" id="{B5C259B5-DEB1-9787-858B-9AF0320318D2}"/>
              </a:ext>
            </a:extLst>
          </p:cNvPr>
          <p:cNvSpPr txBox="1"/>
          <p:nvPr/>
        </p:nvSpPr>
        <p:spPr>
          <a:xfrm>
            <a:off x="9098280" y="3680460"/>
            <a:ext cx="2560320" cy="777240"/>
          </a:xfrm>
          <a:prstGeom prst="rect">
            <a:avLst/>
          </a:prstGeom>
          <a:noFill/>
          <a:ln/>
        </p:spPr>
        <p:txBody>
          <a:bodyPr wrap="square" lIns="0" tIns="0" rIns="0" bIns="0" rtlCol="0" anchor="t"/>
          <a:lstStyle/>
          <a:p>
            <a:pPr marL="0" indent="0">
              <a:buNone/>
            </a:pPr>
            <a:r>
              <a:rPr lang="en-US" sz="5400" b="1">
                <a:solidFill>
                  <a:schemeClr val="accent1"/>
                </a:solidFill>
              </a:rPr>
              <a:t>~2×</a:t>
            </a:r>
            <a:endParaRPr lang="en-US" sz="5400"/>
          </a:p>
        </p:txBody>
      </p:sp>
      <p:sp>
        <p:nvSpPr>
          <p:cNvPr id="19" name="Text 16">
            <a:extLst>
              <a:ext uri="{FF2B5EF4-FFF2-40B4-BE49-F238E27FC236}">
                <a16:creationId xmlns:a16="http://schemas.microsoft.com/office/drawing/2014/main" id="{BD9A2665-2681-D1B0-212B-B0467BA0BC13}"/>
              </a:ext>
            </a:extLst>
          </p:cNvPr>
          <p:cNvSpPr txBox="1"/>
          <p:nvPr/>
        </p:nvSpPr>
        <p:spPr>
          <a:xfrm>
            <a:off x="9098280" y="4457700"/>
            <a:ext cx="2560320" cy="566928"/>
          </a:xfrm>
          <a:prstGeom prst="rect">
            <a:avLst/>
          </a:prstGeom>
          <a:noFill/>
          <a:ln/>
        </p:spPr>
        <p:txBody>
          <a:bodyPr wrap="square" lIns="0" tIns="0" rIns="0" bIns="0" rtlCol="0" anchor="t"/>
          <a:lstStyle/>
          <a:p>
            <a:pPr marL="0" indent="0">
              <a:buNone/>
            </a:pPr>
            <a:r>
              <a:rPr lang="en-US" sz="1600">
                <a:solidFill>
                  <a:schemeClr val="tx1"/>
                </a:solidFill>
              </a:rPr>
              <a:t>GPU memory growth</a:t>
            </a:r>
            <a:endParaRPr lang="en-US" sz="1600"/>
          </a:p>
          <a:p>
            <a:pPr marL="0" indent="0">
              <a:buNone/>
            </a:pPr>
            <a:r>
              <a:rPr lang="en-US" sz="1600">
                <a:solidFill>
                  <a:schemeClr val="tx1"/>
                </a:solidFill>
              </a:rPr>
              <a:t>every 2 years</a:t>
            </a:r>
            <a:endParaRPr lang="en-US" sz="1600"/>
          </a:p>
        </p:txBody>
      </p:sp>
      <p:sp>
        <p:nvSpPr>
          <p:cNvPr id="20" name="Text 17">
            <a:extLst>
              <a:ext uri="{FF2B5EF4-FFF2-40B4-BE49-F238E27FC236}">
                <a16:creationId xmlns:a16="http://schemas.microsoft.com/office/drawing/2014/main" id="{48587387-850C-038C-D172-C50D5401DCDF}"/>
              </a:ext>
            </a:extLst>
          </p:cNvPr>
          <p:cNvSpPr txBox="1"/>
          <p:nvPr/>
        </p:nvSpPr>
        <p:spPr>
          <a:xfrm>
            <a:off x="9098280" y="2093976"/>
            <a:ext cx="2560320" cy="685800"/>
          </a:xfrm>
          <a:prstGeom prst="rect">
            <a:avLst/>
          </a:prstGeom>
          <a:noFill/>
          <a:ln/>
        </p:spPr>
        <p:txBody>
          <a:bodyPr wrap="square" lIns="0" tIns="0" rIns="0" bIns="0" rtlCol="0" anchor="t"/>
          <a:lstStyle/>
          <a:p>
            <a:pPr marL="0" indent="0">
              <a:buNone/>
            </a:pPr>
            <a:r>
              <a:rPr lang="en-US" sz="4000" b="1">
                <a:solidFill>
                  <a:schemeClr val="accent5"/>
                </a:solidFill>
              </a:rPr>
              <a:t>1.3–3.5×</a:t>
            </a:r>
            <a:endParaRPr lang="en-US" sz="4000"/>
          </a:p>
        </p:txBody>
      </p:sp>
      <p:sp>
        <p:nvSpPr>
          <p:cNvPr id="21" name="Text 18">
            <a:extLst>
              <a:ext uri="{FF2B5EF4-FFF2-40B4-BE49-F238E27FC236}">
                <a16:creationId xmlns:a16="http://schemas.microsoft.com/office/drawing/2014/main" id="{F81969B7-1C1D-52C0-D22E-1E2193B286C0}"/>
              </a:ext>
            </a:extLst>
          </p:cNvPr>
          <p:cNvSpPr txBox="1"/>
          <p:nvPr/>
        </p:nvSpPr>
        <p:spPr>
          <a:xfrm>
            <a:off x="9098280" y="2761488"/>
            <a:ext cx="2560320" cy="566928"/>
          </a:xfrm>
          <a:prstGeom prst="rect">
            <a:avLst/>
          </a:prstGeom>
          <a:noFill/>
          <a:ln/>
        </p:spPr>
        <p:txBody>
          <a:bodyPr wrap="square" lIns="0" tIns="0" rIns="0" bIns="0" rtlCol="0" anchor="t"/>
          <a:lstStyle/>
          <a:p>
            <a:pPr marL="0" indent="0">
              <a:buNone/>
            </a:pPr>
            <a:r>
              <a:rPr lang="en-US" sz="1600">
                <a:solidFill>
                  <a:schemeClr val="tx1"/>
                </a:solidFill>
              </a:rPr>
              <a:t>datasets vs largest GPU (288 GB)</a:t>
            </a:r>
            <a:endParaRPr lang="en-US" sz="1600"/>
          </a:p>
        </p:txBody>
      </p:sp>
      <p:sp>
        <p:nvSpPr>
          <p:cNvPr id="25" name="Slide Number Placeholder 0">
            <a:extLst>
              <a:ext uri="{FF2B5EF4-FFF2-40B4-BE49-F238E27FC236}">
                <a16:creationId xmlns:a16="http://schemas.microsoft.com/office/drawing/2014/main" id="{FEB4F83B-396C-AC34-1B57-D5018C840436}"/>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a:t>
            </a:fld>
            <a:endParaRPr lang="en-US"/>
          </a:p>
        </p:txBody>
      </p:sp>
      <p:sp>
        <p:nvSpPr>
          <p:cNvPr id="34" name="Text 17">
            <a:extLst>
              <a:ext uri="{FF2B5EF4-FFF2-40B4-BE49-F238E27FC236}">
                <a16:creationId xmlns:a16="http://schemas.microsoft.com/office/drawing/2014/main" id="{EEA5F449-C6B5-8B2A-DD29-683FC9BC140D}"/>
              </a:ext>
            </a:extLst>
          </p:cNvPr>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r>
              <a:rPr lang="en-US" altLang="ko-KR" b="1">
                <a:solidFill>
                  <a:schemeClr val="accent6">
                    <a:lumMod val="50000"/>
                  </a:schemeClr>
                </a:solidFill>
              </a:rPr>
              <a:t>How can a GPU run a workload </a:t>
            </a:r>
            <a:r>
              <a:rPr lang="en-US" altLang="ko-KR" b="1">
                <a:solidFill>
                  <a:srgbClr val="FF0000"/>
                </a:solidFill>
              </a:rPr>
              <a:t>larger than its memory</a:t>
            </a:r>
            <a:r>
              <a:rPr lang="en-US" altLang="ko-KR" b="1">
                <a:solidFill>
                  <a:schemeClr val="accent6">
                    <a:lumMod val="50000"/>
                  </a:schemeClr>
                </a:solidFill>
              </a:rPr>
              <a:t>?</a:t>
            </a:r>
            <a:endParaRPr lang="en-US" altLang="ko-KR">
              <a:solidFill>
                <a:schemeClr val="accent6">
                  <a:lumMod val="50000"/>
                </a:schemeClr>
              </a:solidFill>
            </a:endParaRPr>
          </a:p>
        </p:txBody>
      </p:sp>
      <p:sp>
        <p:nvSpPr>
          <p:cNvPr id="35" name="LLM label GPT-3"/>
          <p:cNvSpPr txBox="1"/>
          <p:nvPr/>
        </p:nvSpPr>
        <p:spPr>
          <a:xfrm>
            <a:off x="3561994" y="2977981"/>
            <a:ext cx="1467421" cy="256032"/>
          </a:xfrm>
          <a:prstGeom prst="rect">
            <a:avLst/>
          </a:prstGeom>
          <a:noFill/>
        </p:spPr>
        <p:txBody>
          <a:bodyPr wrap="square" lIns="0" tIns="0" rIns="0" bIns="0" rtlCol="0" anchor="ctr">
            <a:noAutofit/>
          </a:bodyPr>
          <a:lstStyle/>
          <a:p>
            <a:pPr marL="0" indent="0" algn="ctr">
              <a:buNone/>
            </a:pPr>
            <a:r>
              <a:rPr lang="en-US" sz="1400" b="1" dirty="0">
                <a:solidFill>
                  <a:srgbClr val="7760A8"/>
                </a:solidFill>
              </a:rPr>
              <a:t>GPT-3 · 350 GB</a:t>
            </a:r>
            <a:endParaRPr lang="en-US" sz="1400" dirty="0"/>
          </a:p>
        </p:txBody>
      </p:sp>
      <p:sp>
        <p:nvSpPr>
          <p:cNvPr id="36" name="LLM label PaLM"/>
          <p:cNvSpPr txBox="1"/>
          <p:nvPr/>
        </p:nvSpPr>
        <p:spPr>
          <a:xfrm>
            <a:off x="4846124" y="1789615"/>
            <a:ext cx="1348656" cy="256032"/>
          </a:xfrm>
          <a:prstGeom prst="rect">
            <a:avLst/>
          </a:prstGeom>
          <a:noFill/>
        </p:spPr>
        <p:txBody>
          <a:bodyPr wrap="square" lIns="0" tIns="0" rIns="0" bIns="0" rtlCol="0" anchor="ctr">
            <a:noAutofit/>
          </a:bodyPr>
          <a:lstStyle/>
          <a:p>
            <a:pPr marL="0" indent="0" algn="ctr">
              <a:buNone/>
            </a:pPr>
            <a:r>
              <a:rPr lang="en-US" sz="1400" b="1" dirty="0">
                <a:solidFill>
                  <a:srgbClr val="7760A8"/>
                </a:solidFill>
              </a:rPr>
              <a:t>PaLM · 1.1 TB</a:t>
            </a:r>
            <a:endParaRPr lang="en-US" sz="1400" dirty="0"/>
          </a:p>
        </p:txBody>
      </p:sp>
      <p:sp>
        <p:nvSpPr>
          <p:cNvPr id="37" name="LLM label DeepSeek-V3"/>
          <p:cNvSpPr txBox="1"/>
          <p:nvPr/>
        </p:nvSpPr>
        <p:spPr>
          <a:xfrm>
            <a:off x="6320575" y="1641624"/>
            <a:ext cx="2001174" cy="256032"/>
          </a:xfrm>
          <a:prstGeom prst="rect">
            <a:avLst/>
          </a:prstGeom>
          <a:noFill/>
        </p:spPr>
        <p:txBody>
          <a:bodyPr wrap="square" lIns="0" tIns="0" rIns="0" bIns="0" rtlCol="0" anchor="ctr">
            <a:noAutofit/>
          </a:bodyPr>
          <a:lstStyle/>
          <a:p>
            <a:pPr marL="0" indent="0" algn="ctr">
              <a:buNone/>
            </a:pPr>
            <a:r>
              <a:rPr lang="en-US" sz="1400" b="1" dirty="0">
                <a:solidFill>
                  <a:srgbClr val="7760A8"/>
                </a:solidFill>
              </a:rPr>
              <a:t>DeepSeek-V3 · 1.3 TB</a:t>
            </a:r>
            <a:endParaRPr lang="en-US" sz="1400" dirty="0"/>
          </a:p>
        </p:txBody>
      </p:sp>
    </p:spTree>
    <p:extLst>
      <p:ext uri="{BB962C8B-B14F-4D97-AF65-F5344CB8AC3E}">
        <p14:creationId xmlns:p14="http://schemas.microsoft.com/office/powerpoint/2010/main" val="146675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11ECB-A34E-5607-BEE9-97FB93D17778}"/>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B2598818-D4E6-5B45-4310-956BDE66E35D}"/>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ltLang="ko-KR"/>
              <a:t>INTRODUCTION</a:t>
            </a:r>
          </a:p>
        </p:txBody>
      </p:sp>
      <p:sp>
        <p:nvSpPr>
          <p:cNvPr id="3" name="Text 1">
            <a:extLst>
              <a:ext uri="{FF2B5EF4-FFF2-40B4-BE49-F238E27FC236}">
                <a16:creationId xmlns:a16="http://schemas.microsoft.com/office/drawing/2014/main" id="{DF903578-0F19-EEA1-BFBA-B67C46289326}"/>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Overcoming the GPU Memory </a:t>
            </a:r>
            <a:r>
              <a:rPr lang="en-US"/>
              <a:t>C</a:t>
            </a:r>
            <a:r>
              <a:rPr lang="en-US" sz="3000" b="1">
                <a:solidFill>
                  <a:schemeClr val="tx1"/>
                </a:solidFill>
              </a:rPr>
              <a:t>apacity </a:t>
            </a:r>
            <a:r>
              <a:rPr lang="en-US"/>
              <a:t>W</a:t>
            </a:r>
            <a:r>
              <a:rPr lang="en-US" sz="3000" b="1">
                <a:solidFill>
                  <a:schemeClr val="tx1"/>
                </a:solidFill>
              </a:rPr>
              <a:t>all</a:t>
            </a:r>
            <a:endParaRPr lang="en-US" sz="3000"/>
          </a:p>
        </p:txBody>
      </p:sp>
      <p:sp>
        <p:nvSpPr>
          <p:cNvPr id="4" name="Text 1">
            <a:extLst>
              <a:ext uri="{FF2B5EF4-FFF2-40B4-BE49-F238E27FC236}">
                <a16:creationId xmlns:a16="http://schemas.microsoft.com/office/drawing/2014/main" id="{1F3FC383-FF45-F7D8-691F-533773CE927A}"/>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Splitting the data needs a clean partition; Unified Memory works for broad workloads</a:t>
            </a:r>
            <a:endParaRPr lang="en-US" sz="1800"/>
          </a:p>
        </p:txBody>
      </p:sp>
      <p:sp>
        <p:nvSpPr>
          <p:cNvPr id="5" name="Text 3">
            <a:extLst>
              <a:ext uri="{FF2B5EF4-FFF2-40B4-BE49-F238E27FC236}">
                <a16:creationId xmlns:a16="http://schemas.microsoft.com/office/drawing/2014/main" id="{826CE5EB-3452-9635-8231-35A6A45CA488}"/>
              </a:ext>
            </a:extLst>
          </p:cNvPr>
          <p:cNvSpPr txBox="1"/>
          <p:nvPr/>
        </p:nvSpPr>
        <p:spPr>
          <a:xfrm>
            <a:off x="1645920" y="1984248"/>
            <a:ext cx="2825496" cy="256032"/>
          </a:xfrm>
          <a:prstGeom prst="rect">
            <a:avLst/>
          </a:prstGeom>
          <a:noFill/>
          <a:ln/>
        </p:spPr>
        <p:txBody>
          <a:bodyPr wrap="square" lIns="0" tIns="0" rIns="0" bIns="0" rtlCol="0" anchor="t"/>
          <a:lstStyle/>
          <a:p>
            <a:pPr marL="0" indent="0" algn="ctr">
              <a:buNone/>
            </a:pPr>
            <a:r>
              <a:rPr lang="en-US" sz="1400" b="1" kern="0" spc="100">
                <a:solidFill>
                  <a:schemeClr val="tx2"/>
                </a:solidFill>
              </a:rPr>
              <a:t>MULTI-GPU</a:t>
            </a:r>
            <a:endParaRPr lang="en-US" sz="1400"/>
          </a:p>
        </p:txBody>
      </p:sp>
      <p:sp>
        <p:nvSpPr>
          <p:cNvPr id="6" name="Text 4">
            <a:extLst>
              <a:ext uri="{FF2B5EF4-FFF2-40B4-BE49-F238E27FC236}">
                <a16:creationId xmlns:a16="http://schemas.microsoft.com/office/drawing/2014/main" id="{ECCB7E58-75B5-03E5-9E3B-C40839DC1445}"/>
              </a:ext>
            </a:extLst>
          </p:cNvPr>
          <p:cNvSpPr txBox="1"/>
          <p:nvPr/>
        </p:nvSpPr>
        <p:spPr>
          <a:xfrm>
            <a:off x="1645920" y="2240280"/>
            <a:ext cx="2825496" cy="365760"/>
          </a:xfrm>
          <a:prstGeom prst="rect">
            <a:avLst/>
          </a:prstGeom>
          <a:noFill/>
          <a:ln/>
        </p:spPr>
        <p:txBody>
          <a:bodyPr wrap="square" lIns="0" tIns="0" rIns="0" bIns="0" rtlCol="0" anchor="t"/>
          <a:lstStyle/>
          <a:p>
            <a:pPr marL="0" indent="0" algn="ctr">
              <a:buNone/>
            </a:pPr>
            <a:r>
              <a:rPr lang="en-US" sz="2000" b="1">
                <a:solidFill>
                  <a:schemeClr val="tx1"/>
                </a:solidFill>
              </a:rPr>
              <a:t>Data partitioning</a:t>
            </a:r>
            <a:endParaRPr lang="en-US" sz="2000"/>
          </a:p>
        </p:txBody>
      </p:sp>
      <p:sp>
        <p:nvSpPr>
          <p:cNvPr id="7" name="Text 5">
            <a:extLst>
              <a:ext uri="{FF2B5EF4-FFF2-40B4-BE49-F238E27FC236}">
                <a16:creationId xmlns:a16="http://schemas.microsoft.com/office/drawing/2014/main" id="{0F9AF7DB-89E1-700B-8F14-8E088199C445}"/>
              </a:ext>
            </a:extLst>
          </p:cNvPr>
          <p:cNvSpPr txBox="1"/>
          <p:nvPr/>
        </p:nvSpPr>
        <p:spPr>
          <a:xfrm>
            <a:off x="4654296" y="1984248"/>
            <a:ext cx="2825496" cy="256032"/>
          </a:xfrm>
          <a:prstGeom prst="rect">
            <a:avLst/>
          </a:prstGeom>
          <a:noFill/>
          <a:ln/>
        </p:spPr>
        <p:txBody>
          <a:bodyPr wrap="square" lIns="0" tIns="0" rIns="0" bIns="0" rtlCol="0" anchor="t"/>
          <a:lstStyle/>
          <a:p>
            <a:pPr marL="0" indent="0" algn="ctr">
              <a:buNone/>
            </a:pPr>
            <a:r>
              <a:rPr lang="en-US" sz="1400" b="1" kern="0" spc="100">
                <a:solidFill>
                  <a:schemeClr val="tx2"/>
                </a:solidFill>
              </a:rPr>
              <a:t>SINGLE GPU</a:t>
            </a:r>
            <a:endParaRPr lang="en-US" sz="1400"/>
          </a:p>
        </p:txBody>
      </p:sp>
      <p:sp>
        <p:nvSpPr>
          <p:cNvPr id="8" name="Text 6">
            <a:extLst>
              <a:ext uri="{FF2B5EF4-FFF2-40B4-BE49-F238E27FC236}">
                <a16:creationId xmlns:a16="http://schemas.microsoft.com/office/drawing/2014/main" id="{848097E9-4725-D568-D51B-6E8F936D935B}"/>
              </a:ext>
            </a:extLst>
          </p:cNvPr>
          <p:cNvSpPr txBox="1"/>
          <p:nvPr/>
        </p:nvSpPr>
        <p:spPr>
          <a:xfrm>
            <a:off x="4654296" y="2240280"/>
            <a:ext cx="2825496" cy="365760"/>
          </a:xfrm>
          <a:prstGeom prst="rect">
            <a:avLst/>
          </a:prstGeom>
          <a:noFill/>
          <a:ln/>
        </p:spPr>
        <p:txBody>
          <a:bodyPr wrap="square" lIns="0" tIns="0" rIns="0" bIns="0" rtlCol="0" anchor="t"/>
          <a:lstStyle/>
          <a:p>
            <a:pPr marL="0" indent="0" algn="ctr">
              <a:buNone/>
            </a:pPr>
            <a:r>
              <a:rPr lang="en-US" sz="2000" b="1">
                <a:solidFill>
                  <a:schemeClr val="tx1"/>
                </a:solidFill>
              </a:rPr>
              <a:t>Sequential execution</a:t>
            </a:r>
            <a:endParaRPr lang="en-US" sz="2000"/>
          </a:p>
        </p:txBody>
      </p:sp>
      <p:sp>
        <p:nvSpPr>
          <p:cNvPr id="9" name="Text 7">
            <a:extLst>
              <a:ext uri="{FF2B5EF4-FFF2-40B4-BE49-F238E27FC236}">
                <a16:creationId xmlns:a16="http://schemas.microsoft.com/office/drawing/2014/main" id="{DAFAC737-AB37-682E-0945-B334627B1C7E}"/>
              </a:ext>
            </a:extLst>
          </p:cNvPr>
          <p:cNvSpPr txBox="1"/>
          <p:nvPr/>
        </p:nvSpPr>
        <p:spPr>
          <a:xfrm>
            <a:off x="7662672" y="1984248"/>
            <a:ext cx="2825496" cy="256032"/>
          </a:xfrm>
          <a:prstGeom prst="rect">
            <a:avLst/>
          </a:prstGeom>
          <a:noFill/>
          <a:ln/>
        </p:spPr>
        <p:txBody>
          <a:bodyPr wrap="square" lIns="0" tIns="0" rIns="0" bIns="0" rtlCol="0" anchor="t"/>
          <a:lstStyle/>
          <a:p>
            <a:pPr marL="0" indent="0" algn="ctr">
              <a:buNone/>
            </a:pPr>
            <a:r>
              <a:rPr lang="en-US" sz="1400" b="1" kern="0" spc="100">
                <a:solidFill>
                  <a:schemeClr val="tx2"/>
                </a:solidFill>
              </a:rPr>
              <a:t>SINGLE GPU</a:t>
            </a:r>
            <a:endParaRPr lang="en-US" sz="1400"/>
          </a:p>
        </p:txBody>
      </p:sp>
      <p:sp>
        <p:nvSpPr>
          <p:cNvPr id="10" name="Text 8">
            <a:extLst>
              <a:ext uri="{FF2B5EF4-FFF2-40B4-BE49-F238E27FC236}">
                <a16:creationId xmlns:a16="http://schemas.microsoft.com/office/drawing/2014/main" id="{207D59F2-8A56-55AE-0466-6212424D209D}"/>
              </a:ext>
            </a:extLst>
          </p:cNvPr>
          <p:cNvSpPr txBox="1"/>
          <p:nvPr/>
        </p:nvSpPr>
        <p:spPr>
          <a:xfrm>
            <a:off x="7662672" y="2240280"/>
            <a:ext cx="2825496" cy="365760"/>
          </a:xfrm>
          <a:prstGeom prst="rect">
            <a:avLst/>
          </a:prstGeom>
          <a:noFill/>
          <a:ln/>
        </p:spPr>
        <p:txBody>
          <a:bodyPr wrap="square" lIns="0" tIns="0" rIns="0" bIns="0" rtlCol="0" anchor="t"/>
          <a:lstStyle/>
          <a:p>
            <a:pPr marL="0" indent="0" algn="ctr">
              <a:buNone/>
            </a:pPr>
            <a:r>
              <a:rPr lang="en-US" sz="2000" b="1">
                <a:solidFill>
                  <a:schemeClr val="accent1"/>
                </a:solidFill>
              </a:rPr>
              <a:t>Unified Memory</a:t>
            </a:r>
            <a:endParaRPr lang="en-US" sz="2000"/>
          </a:p>
        </p:txBody>
      </p:sp>
      <p:sp>
        <p:nvSpPr>
          <p:cNvPr id="12" name="Text 10">
            <a:extLst>
              <a:ext uri="{FF2B5EF4-FFF2-40B4-BE49-F238E27FC236}">
                <a16:creationId xmlns:a16="http://schemas.microsoft.com/office/drawing/2014/main" id="{9840D53C-7444-77A0-DDA4-C8EF03B99C74}"/>
              </a:ext>
            </a:extLst>
          </p:cNvPr>
          <p:cNvSpPr/>
          <p:nvPr/>
        </p:nvSpPr>
        <p:spPr>
          <a:xfrm>
            <a:off x="1915668" y="2715768"/>
            <a:ext cx="762000" cy="365760"/>
          </a:xfrm>
          <a:prstGeom prst="rect">
            <a:avLst/>
          </a:prstGeom>
          <a:solidFill>
            <a:srgbClr val="152B43"/>
          </a:solidFill>
          <a:ln/>
        </p:spPr>
        <p:txBody>
          <a:bodyPr wrap="square" lIns="508" tIns="508" rIns="508" bIns="508" rtlCol="0" anchor="ctr"/>
          <a:lstStyle/>
          <a:p>
            <a:pPr marL="0" indent="0" algn="ctr">
              <a:buNone/>
            </a:pPr>
            <a:r>
              <a:rPr lang="en-US" sz="1600" b="1">
                <a:solidFill>
                  <a:schemeClr val="bg1"/>
                </a:solidFill>
              </a:rPr>
              <a:t>A</a:t>
            </a:r>
            <a:endParaRPr lang="en-US" sz="1600"/>
          </a:p>
        </p:txBody>
      </p:sp>
      <p:sp>
        <p:nvSpPr>
          <p:cNvPr id="13" name="Text 11">
            <a:extLst>
              <a:ext uri="{FF2B5EF4-FFF2-40B4-BE49-F238E27FC236}">
                <a16:creationId xmlns:a16="http://schemas.microsoft.com/office/drawing/2014/main" id="{87D9E61C-269A-5F41-65E1-4A4C921D6B79}"/>
              </a:ext>
            </a:extLst>
          </p:cNvPr>
          <p:cNvSpPr/>
          <p:nvPr/>
        </p:nvSpPr>
        <p:spPr>
          <a:xfrm>
            <a:off x="2677668" y="2715768"/>
            <a:ext cx="762000" cy="365760"/>
          </a:xfrm>
          <a:prstGeom prst="rect">
            <a:avLst/>
          </a:prstGeom>
          <a:solidFill>
            <a:srgbClr val="586B7D"/>
          </a:solidFill>
          <a:ln/>
        </p:spPr>
        <p:txBody>
          <a:bodyPr wrap="square" lIns="508" tIns="508" rIns="508" bIns="508" rtlCol="0" anchor="ctr"/>
          <a:lstStyle/>
          <a:p>
            <a:pPr marL="0" indent="0" algn="ctr">
              <a:buNone/>
            </a:pPr>
            <a:r>
              <a:rPr lang="en-US" sz="1600" b="1">
                <a:solidFill>
                  <a:schemeClr val="bg1"/>
                </a:solidFill>
              </a:rPr>
              <a:t>B</a:t>
            </a:r>
            <a:endParaRPr lang="en-US" sz="1600"/>
          </a:p>
        </p:txBody>
      </p:sp>
      <p:sp>
        <p:nvSpPr>
          <p:cNvPr id="14" name="Text 12">
            <a:extLst>
              <a:ext uri="{FF2B5EF4-FFF2-40B4-BE49-F238E27FC236}">
                <a16:creationId xmlns:a16="http://schemas.microsoft.com/office/drawing/2014/main" id="{9E7698F7-9B5D-2DDF-81F0-D3AD776F2A6D}"/>
              </a:ext>
            </a:extLst>
          </p:cNvPr>
          <p:cNvSpPr/>
          <p:nvPr/>
        </p:nvSpPr>
        <p:spPr>
          <a:xfrm>
            <a:off x="3439668" y="2715768"/>
            <a:ext cx="762000" cy="365760"/>
          </a:xfrm>
          <a:prstGeom prst="rect">
            <a:avLst/>
          </a:prstGeom>
          <a:solidFill>
            <a:srgbClr val="8E9BA7"/>
          </a:solidFill>
          <a:ln/>
        </p:spPr>
        <p:txBody>
          <a:bodyPr wrap="square" lIns="508" tIns="508" rIns="508" bIns="508" rtlCol="0" anchor="ctr"/>
          <a:lstStyle/>
          <a:p>
            <a:pPr marL="0" indent="0" algn="ctr">
              <a:buNone/>
            </a:pPr>
            <a:r>
              <a:rPr lang="en-US" sz="1600" b="1">
                <a:solidFill>
                  <a:schemeClr val="bg1"/>
                </a:solidFill>
              </a:rPr>
              <a:t>C</a:t>
            </a:r>
            <a:endParaRPr lang="en-US" sz="1600"/>
          </a:p>
        </p:txBody>
      </p:sp>
      <p:sp>
        <p:nvSpPr>
          <p:cNvPr id="15" name="Shape 13">
            <a:extLst>
              <a:ext uri="{FF2B5EF4-FFF2-40B4-BE49-F238E27FC236}">
                <a16:creationId xmlns:a16="http://schemas.microsoft.com/office/drawing/2014/main" id="{06FDCB62-A599-C26D-943C-0213D02FBEC2}"/>
              </a:ext>
            </a:extLst>
          </p:cNvPr>
          <p:cNvSpPr/>
          <p:nvPr/>
        </p:nvSpPr>
        <p:spPr>
          <a:xfrm flipH="1">
            <a:off x="2130552" y="3108960"/>
            <a:ext cx="169164" cy="256032"/>
          </a:xfrm>
          <a:prstGeom prst="line">
            <a:avLst/>
          </a:prstGeom>
          <a:noFill/>
          <a:ln w="31750">
            <a:solidFill>
              <a:schemeClr val="tx2"/>
            </a:solidFill>
            <a:prstDash val="solid"/>
            <a:tailEnd type="triangle"/>
          </a:ln>
        </p:spPr>
        <p:txBody>
          <a:bodyPr/>
          <a:lstStyle/>
          <a:p>
            <a:endParaRPr lang="ko-KR" altLang="en-US"/>
          </a:p>
        </p:txBody>
      </p:sp>
      <p:sp>
        <p:nvSpPr>
          <p:cNvPr id="16" name="Text 14">
            <a:extLst>
              <a:ext uri="{FF2B5EF4-FFF2-40B4-BE49-F238E27FC236}">
                <a16:creationId xmlns:a16="http://schemas.microsoft.com/office/drawing/2014/main" id="{103CAAAC-F5C2-A0E0-D767-D55403158D78}"/>
              </a:ext>
            </a:extLst>
          </p:cNvPr>
          <p:cNvSpPr/>
          <p:nvPr/>
        </p:nvSpPr>
        <p:spPr>
          <a:xfrm>
            <a:off x="1737360" y="3392424"/>
            <a:ext cx="786384" cy="548640"/>
          </a:xfrm>
          <a:prstGeom prst="roundRect">
            <a:avLst>
              <a:gd name="adj" fmla="val 8333"/>
            </a:avLst>
          </a:prstGeom>
          <a:solidFill>
            <a:schemeClr val="accent1">
              <a:alpha val="15000"/>
            </a:schemeClr>
          </a:solidFill>
          <a:ln w="15875">
            <a:solidFill>
              <a:srgbClr val="548235"/>
            </a:solidFill>
          </a:ln>
        </p:spPr>
        <p:txBody>
          <a:bodyPr wrap="square" lIns="508" tIns="508" rIns="508" bIns="508" rtlCol="0" anchor="ctr"/>
          <a:lstStyle/>
          <a:p>
            <a:pPr marL="0" indent="0" algn="ctr">
              <a:buNone/>
            </a:pPr>
            <a:endParaRPr lang="en-US" sz="1600"/>
          </a:p>
        </p:txBody>
      </p:sp>
      <p:sp>
        <p:nvSpPr>
          <p:cNvPr id="17" name="Shape 15">
            <a:extLst>
              <a:ext uri="{FF2B5EF4-FFF2-40B4-BE49-F238E27FC236}">
                <a16:creationId xmlns:a16="http://schemas.microsoft.com/office/drawing/2014/main" id="{3856378B-EDBD-B095-9A5D-60D4E1162E87}"/>
              </a:ext>
            </a:extLst>
          </p:cNvPr>
          <p:cNvSpPr/>
          <p:nvPr/>
        </p:nvSpPr>
        <p:spPr>
          <a:xfrm>
            <a:off x="1901952" y="3538728"/>
            <a:ext cx="457200" cy="256032"/>
          </a:xfrm>
          <a:prstGeom prst="rect">
            <a:avLst/>
          </a:prstGeom>
          <a:solidFill>
            <a:srgbClr val="152B43"/>
          </a:solidFill>
          <a:ln/>
        </p:spPr>
        <p:txBody>
          <a:bodyPr/>
          <a:lstStyle/>
          <a:p>
            <a:endParaRPr lang="ko-KR" altLang="en-US"/>
          </a:p>
        </p:txBody>
      </p:sp>
      <p:sp>
        <p:nvSpPr>
          <p:cNvPr id="18" name="Text 16">
            <a:extLst>
              <a:ext uri="{FF2B5EF4-FFF2-40B4-BE49-F238E27FC236}">
                <a16:creationId xmlns:a16="http://schemas.microsoft.com/office/drawing/2014/main" id="{4549ECCD-6EE8-0A4C-5448-CB07254BB8BE}"/>
              </a:ext>
            </a:extLst>
          </p:cNvPr>
          <p:cNvSpPr txBox="1"/>
          <p:nvPr/>
        </p:nvSpPr>
        <p:spPr>
          <a:xfrm>
            <a:off x="1673352" y="3977640"/>
            <a:ext cx="914400" cy="274320"/>
          </a:xfrm>
          <a:prstGeom prst="rect">
            <a:avLst/>
          </a:prstGeom>
          <a:noFill/>
          <a:ln/>
        </p:spPr>
        <p:txBody>
          <a:bodyPr wrap="square" lIns="0" tIns="0" rIns="0" bIns="0" rtlCol="0" anchor="t"/>
          <a:lstStyle/>
          <a:p>
            <a:pPr marL="0" indent="0" algn="ctr">
              <a:buNone/>
            </a:pPr>
            <a:r>
              <a:rPr lang="en-US" sz="1400" b="1">
                <a:solidFill>
                  <a:schemeClr val="tx1"/>
                </a:solidFill>
              </a:rPr>
              <a:t>GPU 0</a:t>
            </a:r>
            <a:endParaRPr lang="en-US" sz="1400"/>
          </a:p>
        </p:txBody>
      </p:sp>
      <p:sp>
        <p:nvSpPr>
          <p:cNvPr id="19" name="Shape 17">
            <a:extLst>
              <a:ext uri="{FF2B5EF4-FFF2-40B4-BE49-F238E27FC236}">
                <a16:creationId xmlns:a16="http://schemas.microsoft.com/office/drawing/2014/main" id="{73D6E209-44D3-79EC-E4BB-9722839FCCF6}"/>
              </a:ext>
            </a:extLst>
          </p:cNvPr>
          <p:cNvSpPr/>
          <p:nvPr/>
        </p:nvSpPr>
        <p:spPr>
          <a:xfrm flipH="1">
            <a:off x="3044952" y="3108960"/>
            <a:ext cx="13716" cy="256032"/>
          </a:xfrm>
          <a:prstGeom prst="line">
            <a:avLst/>
          </a:prstGeom>
          <a:noFill/>
          <a:ln w="31750">
            <a:solidFill>
              <a:schemeClr val="tx2"/>
            </a:solidFill>
            <a:prstDash val="solid"/>
            <a:tailEnd type="triangle"/>
          </a:ln>
        </p:spPr>
        <p:txBody>
          <a:bodyPr/>
          <a:lstStyle/>
          <a:p>
            <a:endParaRPr lang="ko-KR" altLang="en-US"/>
          </a:p>
        </p:txBody>
      </p:sp>
      <p:sp>
        <p:nvSpPr>
          <p:cNvPr id="20" name="Text 18">
            <a:extLst>
              <a:ext uri="{FF2B5EF4-FFF2-40B4-BE49-F238E27FC236}">
                <a16:creationId xmlns:a16="http://schemas.microsoft.com/office/drawing/2014/main" id="{91814D23-3B95-CB0E-5F27-8E96AE55367A}"/>
              </a:ext>
            </a:extLst>
          </p:cNvPr>
          <p:cNvSpPr/>
          <p:nvPr/>
        </p:nvSpPr>
        <p:spPr>
          <a:xfrm>
            <a:off x="2651760" y="3392424"/>
            <a:ext cx="786384" cy="548640"/>
          </a:xfrm>
          <a:prstGeom prst="roundRect">
            <a:avLst>
              <a:gd name="adj" fmla="val 8333"/>
            </a:avLst>
          </a:prstGeom>
          <a:solidFill>
            <a:schemeClr val="accent1">
              <a:alpha val="15000"/>
            </a:schemeClr>
          </a:solidFill>
          <a:ln w="15875">
            <a:solidFill>
              <a:srgbClr val="548235"/>
            </a:solidFill>
          </a:ln>
        </p:spPr>
        <p:txBody>
          <a:bodyPr wrap="square" lIns="508" tIns="508" rIns="508" bIns="508" rtlCol="0" anchor="ctr"/>
          <a:lstStyle/>
          <a:p>
            <a:pPr marL="0" indent="0" algn="ctr">
              <a:buNone/>
            </a:pPr>
            <a:endParaRPr lang="en-US" sz="1600"/>
          </a:p>
        </p:txBody>
      </p:sp>
      <p:sp>
        <p:nvSpPr>
          <p:cNvPr id="21" name="Shape 19">
            <a:extLst>
              <a:ext uri="{FF2B5EF4-FFF2-40B4-BE49-F238E27FC236}">
                <a16:creationId xmlns:a16="http://schemas.microsoft.com/office/drawing/2014/main" id="{2B01367A-95E8-F517-6F87-A8A6CC4CF352}"/>
              </a:ext>
            </a:extLst>
          </p:cNvPr>
          <p:cNvSpPr/>
          <p:nvPr/>
        </p:nvSpPr>
        <p:spPr>
          <a:xfrm>
            <a:off x="2816352" y="3538728"/>
            <a:ext cx="457200" cy="256032"/>
          </a:xfrm>
          <a:prstGeom prst="rect">
            <a:avLst/>
          </a:prstGeom>
          <a:solidFill>
            <a:srgbClr val="586B7D"/>
          </a:solidFill>
          <a:ln/>
        </p:spPr>
        <p:txBody>
          <a:bodyPr/>
          <a:lstStyle/>
          <a:p>
            <a:endParaRPr lang="ko-KR" altLang="en-US"/>
          </a:p>
        </p:txBody>
      </p:sp>
      <p:sp>
        <p:nvSpPr>
          <p:cNvPr id="22" name="Text 20">
            <a:extLst>
              <a:ext uri="{FF2B5EF4-FFF2-40B4-BE49-F238E27FC236}">
                <a16:creationId xmlns:a16="http://schemas.microsoft.com/office/drawing/2014/main" id="{4F38367C-2991-DCDB-F431-BC553217C933}"/>
              </a:ext>
            </a:extLst>
          </p:cNvPr>
          <p:cNvSpPr txBox="1"/>
          <p:nvPr/>
        </p:nvSpPr>
        <p:spPr>
          <a:xfrm>
            <a:off x="2587752" y="3977640"/>
            <a:ext cx="914400" cy="274320"/>
          </a:xfrm>
          <a:prstGeom prst="rect">
            <a:avLst/>
          </a:prstGeom>
          <a:noFill/>
          <a:ln/>
        </p:spPr>
        <p:txBody>
          <a:bodyPr wrap="square" lIns="0" tIns="0" rIns="0" bIns="0" rtlCol="0" anchor="t"/>
          <a:lstStyle/>
          <a:p>
            <a:pPr marL="0" indent="0" algn="ctr">
              <a:buNone/>
            </a:pPr>
            <a:r>
              <a:rPr lang="en-US" sz="1400" b="1">
                <a:solidFill>
                  <a:schemeClr val="tx1"/>
                </a:solidFill>
              </a:rPr>
              <a:t>GPU 1</a:t>
            </a:r>
            <a:endParaRPr lang="en-US" sz="1400"/>
          </a:p>
        </p:txBody>
      </p:sp>
      <p:sp>
        <p:nvSpPr>
          <p:cNvPr id="23" name="Shape 21">
            <a:extLst>
              <a:ext uri="{FF2B5EF4-FFF2-40B4-BE49-F238E27FC236}">
                <a16:creationId xmlns:a16="http://schemas.microsoft.com/office/drawing/2014/main" id="{818663BD-E2DF-FDE3-BAAC-4BB73F7ABB57}"/>
              </a:ext>
            </a:extLst>
          </p:cNvPr>
          <p:cNvSpPr/>
          <p:nvPr/>
        </p:nvSpPr>
        <p:spPr>
          <a:xfrm>
            <a:off x="3817620" y="3108960"/>
            <a:ext cx="141732" cy="256032"/>
          </a:xfrm>
          <a:prstGeom prst="line">
            <a:avLst/>
          </a:prstGeom>
          <a:noFill/>
          <a:ln w="31750">
            <a:solidFill>
              <a:schemeClr val="tx2"/>
            </a:solidFill>
            <a:prstDash val="solid"/>
            <a:tailEnd type="triangle"/>
          </a:ln>
        </p:spPr>
        <p:txBody>
          <a:bodyPr/>
          <a:lstStyle/>
          <a:p>
            <a:endParaRPr lang="ko-KR" altLang="en-US"/>
          </a:p>
        </p:txBody>
      </p:sp>
      <p:sp>
        <p:nvSpPr>
          <p:cNvPr id="24" name="Text 22">
            <a:extLst>
              <a:ext uri="{FF2B5EF4-FFF2-40B4-BE49-F238E27FC236}">
                <a16:creationId xmlns:a16="http://schemas.microsoft.com/office/drawing/2014/main" id="{E350767E-4E11-ECC6-B857-39E1BFEB2777}"/>
              </a:ext>
            </a:extLst>
          </p:cNvPr>
          <p:cNvSpPr/>
          <p:nvPr/>
        </p:nvSpPr>
        <p:spPr>
          <a:xfrm>
            <a:off x="3566160" y="3392424"/>
            <a:ext cx="786384" cy="548640"/>
          </a:xfrm>
          <a:prstGeom prst="roundRect">
            <a:avLst>
              <a:gd name="adj" fmla="val 8333"/>
            </a:avLst>
          </a:prstGeom>
          <a:solidFill>
            <a:schemeClr val="accent1">
              <a:alpha val="15000"/>
            </a:schemeClr>
          </a:solidFill>
          <a:ln w="15875">
            <a:solidFill>
              <a:srgbClr val="548235"/>
            </a:solidFill>
          </a:ln>
        </p:spPr>
        <p:txBody>
          <a:bodyPr wrap="square" lIns="508" tIns="508" rIns="508" bIns="508" rtlCol="0" anchor="ctr"/>
          <a:lstStyle/>
          <a:p>
            <a:pPr marL="0" indent="0" algn="ctr">
              <a:buNone/>
            </a:pPr>
            <a:endParaRPr lang="en-US" sz="1600"/>
          </a:p>
        </p:txBody>
      </p:sp>
      <p:sp>
        <p:nvSpPr>
          <p:cNvPr id="25" name="Shape 23">
            <a:extLst>
              <a:ext uri="{FF2B5EF4-FFF2-40B4-BE49-F238E27FC236}">
                <a16:creationId xmlns:a16="http://schemas.microsoft.com/office/drawing/2014/main" id="{1A7A8FC3-E87C-D1F1-7F07-4C3C44685531}"/>
              </a:ext>
            </a:extLst>
          </p:cNvPr>
          <p:cNvSpPr/>
          <p:nvPr/>
        </p:nvSpPr>
        <p:spPr>
          <a:xfrm>
            <a:off x="3730752" y="3538728"/>
            <a:ext cx="457200" cy="256032"/>
          </a:xfrm>
          <a:prstGeom prst="rect">
            <a:avLst/>
          </a:prstGeom>
          <a:solidFill>
            <a:srgbClr val="8E9BA7"/>
          </a:solidFill>
          <a:ln/>
        </p:spPr>
        <p:txBody>
          <a:bodyPr/>
          <a:lstStyle/>
          <a:p>
            <a:endParaRPr lang="ko-KR" altLang="en-US"/>
          </a:p>
        </p:txBody>
      </p:sp>
      <p:sp>
        <p:nvSpPr>
          <p:cNvPr id="26" name="Text 24">
            <a:extLst>
              <a:ext uri="{FF2B5EF4-FFF2-40B4-BE49-F238E27FC236}">
                <a16:creationId xmlns:a16="http://schemas.microsoft.com/office/drawing/2014/main" id="{908C1750-2ADD-9A7C-0EFA-8DCAD471DAD7}"/>
              </a:ext>
            </a:extLst>
          </p:cNvPr>
          <p:cNvSpPr txBox="1"/>
          <p:nvPr/>
        </p:nvSpPr>
        <p:spPr>
          <a:xfrm>
            <a:off x="3502152" y="3977640"/>
            <a:ext cx="914400" cy="274320"/>
          </a:xfrm>
          <a:prstGeom prst="rect">
            <a:avLst/>
          </a:prstGeom>
          <a:noFill/>
          <a:ln/>
        </p:spPr>
        <p:txBody>
          <a:bodyPr wrap="square" lIns="0" tIns="0" rIns="0" bIns="0" rtlCol="0" anchor="t"/>
          <a:lstStyle/>
          <a:p>
            <a:pPr marL="0" indent="0" algn="ctr">
              <a:buNone/>
            </a:pPr>
            <a:r>
              <a:rPr lang="en-US" sz="1400" b="1">
                <a:solidFill>
                  <a:schemeClr val="tx1"/>
                </a:solidFill>
              </a:rPr>
              <a:t>GPU 2</a:t>
            </a:r>
            <a:endParaRPr lang="en-US" sz="1400"/>
          </a:p>
        </p:txBody>
      </p:sp>
      <p:sp>
        <p:nvSpPr>
          <p:cNvPr id="27" name="Text 25">
            <a:extLst>
              <a:ext uri="{FF2B5EF4-FFF2-40B4-BE49-F238E27FC236}">
                <a16:creationId xmlns:a16="http://schemas.microsoft.com/office/drawing/2014/main" id="{37F037E0-B6F0-C280-357D-14AD8D0F4868}"/>
              </a:ext>
            </a:extLst>
          </p:cNvPr>
          <p:cNvSpPr/>
          <p:nvPr/>
        </p:nvSpPr>
        <p:spPr>
          <a:xfrm>
            <a:off x="4924044" y="2715768"/>
            <a:ext cx="762000" cy="365760"/>
          </a:xfrm>
          <a:prstGeom prst="rect">
            <a:avLst/>
          </a:prstGeom>
          <a:solidFill>
            <a:srgbClr val="152B43"/>
          </a:solidFill>
          <a:ln/>
        </p:spPr>
        <p:txBody>
          <a:bodyPr wrap="square" lIns="508" tIns="508" rIns="508" bIns="508" rtlCol="0" anchor="ctr"/>
          <a:lstStyle/>
          <a:p>
            <a:pPr marL="0" indent="0" algn="ctr">
              <a:buNone/>
            </a:pPr>
            <a:r>
              <a:rPr lang="en-US" sz="1600" b="1">
                <a:solidFill>
                  <a:schemeClr val="bg1"/>
                </a:solidFill>
              </a:rPr>
              <a:t>A</a:t>
            </a:r>
            <a:endParaRPr lang="en-US" sz="1600"/>
          </a:p>
        </p:txBody>
      </p:sp>
      <p:sp>
        <p:nvSpPr>
          <p:cNvPr id="28" name="Text 26">
            <a:extLst>
              <a:ext uri="{FF2B5EF4-FFF2-40B4-BE49-F238E27FC236}">
                <a16:creationId xmlns:a16="http://schemas.microsoft.com/office/drawing/2014/main" id="{419BFAD4-DA68-763D-9E61-C2B15A63B308}"/>
              </a:ext>
            </a:extLst>
          </p:cNvPr>
          <p:cNvSpPr/>
          <p:nvPr/>
        </p:nvSpPr>
        <p:spPr>
          <a:xfrm>
            <a:off x="5686044" y="2715768"/>
            <a:ext cx="762000" cy="365760"/>
          </a:xfrm>
          <a:prstGeom prst="rect">
            <a:avLst/>
          </a:prstGeom>
          <a:solidFill>
            <a:srgbClr val="586B7D"/>
          </a:solidFill>
          <a:ln/>
        </p:spPr>
        <p:txBody>
          <a:bodyPr wrap="square" lIns="508" tIns="508" rIns="508" bIns="508" rtlCol="0" anchor="ctr"/>
          <a:lstStyle/>
          <a:p>
            <a:pPr marL="0" indent="0" algn="ctr">
              <a:buNone/>
            </a:pPr>
            <a:r>
              <a:rPr lang="en-US" sz="1600" b="1">
                <a:solidFill>
                  <a:schemeClr val="bg1"/>
                </a:solidFill>
              </a:rPr>
              <a:t>B</a:t>
            </a:r>
            <a:endParaRPr lang="en-US" sz="1600"/>
          </a:p>
        </p:txBody>
      </p:sp>
      <p:sp>
        <p:nvSpPr>
          <p:cNvPr id="29" name="Text 27">
            <a:extLst>
              <a:ext uri="{FF2B5EF4-FFF2-40B4-BE49-F238E27FC236}">
                <a16:creationId xmlns:a16="http://schemas.microsoft.com/office/drawing/2014/main" id="{39C9D04D-21BA-800F-0339-F0AE4D8807ED}"/>
              </a:ext>
            </a:extLst>
          </p:cNvPr>
          <p:cNvSpPr/>
          <p:nvPr/>
        </p:nvSpPr>
        <p:spPr>
          <a:xfrm>
            <a:off x="6448044" y="2715768"/>
            <a:ext cx="762000" cy="365760"/>
          </a:xfrm>
          <a:prstGeom prst="rect">
            <a:avLst/>
          </a:prstGeom>
          <a:solidFill>
            <a:srgbClr val="8E9BA7"/>
          </a:solidFill>
          <a:ln/>
        </p:spPr>
        <p:txBody>
          <a:bodyPr wrap="square" lIns="508" tIns="508" rIns="508" bIns="508" rtlCol="0" anchor="ctr"/>
          <a:lstStyle/>
          <a:p>
            <a:pPr marL="0" indent="0" algn="ctr">
              <a:buNone/>
            </a:pPr>
            <a:r>
              <a:rPr lang="en-US" sz="1600" b="1">
                <a:solidFill>
                  <a:schemeClr val="bg1"/>
                </a:solidFill>
              </a:rPr>
              <a:t>C</a:t>
            </a:r>
            <a:endParaRPr lang="en-US" sz="1600"/>
          </a:p>
        </p:txBody>
      </p:sp>
      <p:sp>
        <p:nvSpPr>
          <p:cNvPr id="30" name="Shape 28">
            <a:extLst>
              <a:ext uri="{FF2B5EF4-FFF2-40B4-BE49-F238E27FC236}">
                <a16:creationId xmlns:a16="http://schemas.microsoft.com/office/drawing/2014/main" id="{B7CC8F9A-EBDB-5DC1-4872-B17E39241D3A}"/>
              </a:ext>
            </a:extLst>
          </p:cNvPr>
          <p:cNvSpPr/>
          <p:nvPr/>
        </p:nvSpPr>
        <p:spPr>
          <a:xfrm flipH="1">
            <a:off x="5138928" y="3108960"/>
            <a:ext cx="169164" cy="256032"/>
          </a:xfrm>
          <a:prstGeom prst="line">
            <a:avLst/>
          </a:prstGeom>
          <a:noFill/>
          <a:ln w="31750">
            <a:solidFill>
              <a:schemeClr val="tx2"/>
            </a:solidFill>
            <a:prstDash val="solid"/>
            <a:tailEnd type="triangle"/>
          </a:ln>
        </p:spPr>
        <p:txBody>
          <a:bodyPr/>
          <a:lstStyle/>
          <a:p>
            <a:endParaRPr lang="ko-KR" altLang="en-US"/>
          </a:p>
        </p:txBody>
      </p:sp>
      <p:sp>
        <p:nvSpPr>
          <p:cNvPr id="31" name="Text 29">
            <a:extLst>
              <a:ext uri="{FF2B5EF4-FFF2-40B4-BE49-F238E27FC236}">
                <a16:creationId xmlns:a16="http://schemas.microsoft.com/office/drawing/2014/main" id="{E8B39F73-2EF1-3006-A852-AE0E81509C4C}"/>
              </a:ext>
            </a:extLst>
          </p:cNvPr>
          <p:cNvSpPr/>
          <p:nvPr/>
        </p:nvSpPr>
        <p:spPr>
          <a:xfrm>
            <a:off x="4745736" y="3392424"/>
            <a:ext cx="786384" cy="548640"/>
          </a:xfrm>
          <a:prstGeom prst="roundRect">
            <a:avLst>
              <a:gd name="adj" fmla="val 8333"/>
            </a:avLst>
          </a:prstGeom>
          <a:solidFill>
            <a:schemeClr val="accent1">
              <a:alpha val="15000"/>
            </a:schemeClr>
          </a:solidFill>
          <a:ln w="15875">
            <a:solidFill>
              <a:srgbClr val="548235"/>
            </a:solidFill>
          </a:ln>
        </p:spPr>
        <p:txBody>
          <a:bodyPr wrap="square" lIns="508" tIns="508" rIns="508" bIns="508" rtlCol="0" anchor="ctr"/>
          <a:lstStyle/>
          <a:p>
            <a:pPr marL="0" indent="0" algn="ctr">
              <a:buNone/>
            </a:pPr>
            <a:endParaRPr lang="en-US" sz="1600"/>
          </a:p>
        </p:txBody>
      </p:sp>
      <p:sp>
        <p:nvSpPr>
          <p:cNvPr id="32" name="Shape 30">
            <a:extLst>
              <a:ext uri="{FF2B5EF4-FFF2-40B4-BE49-F238E27FC236}">
                <a16:creationId xmlns:a16="http://schemas.microsoft.com/office/drawing/2014/main" id="{20FA81F2-4453-0391-E3F0-44A5EDF259D2}"/>
              </a:ext>
            </a:extLst>
          </p:cNvPr>
          <p:cNvSpPr/>
          <p:nvPr/>
        </p:nvSpPr>
        <p:spPr>
          <a:xfrm>
            <a:off x="4910328" y="3538728"/>
            <a:ext cx="457200" cy="256032"/>
          </a:xfrm>
          <a:prstGeom prst="rect">
            <a:avLst/>
          </a:prstGeom>
          <a:solidFill>
            <a:srgbClr val="152B43"/>
          </a:solidFill>
          <a:ln/>
        </p:spPr>
        <p:txBody>
          <a:bodyPr/>
          <a:lstStyle/>
          <a:p>
            <a:endParaRPr lang="ko-KR" altLang="en-US"/>
          </a:p>
        </p:txBody>
      </p:sp>
      <p:sp>
        <p:nvSpPr>
          <p:cNvPr id="33" name="Text 31">
            <a:extLst>
              <a:ext uri="{FF2B5EF4-FFF2-40B4-BE49-F238E27FC236}">
                <a16:creationId xmlns:a16="http://schemas.microsoft.com/office/drawing/2014/main" id="{FB3B1C84-83A9-B003-11FC-5344D838EC61}"/>
              </a:ext>
            </a:extLst>
          </p:cNvPr>
          <p:cNvSpPr txBox="1"/>
          <p:nvPr/>
        </p:nvSpPr>
        <p:spPr>
          <a:xfrm>
            <a:off x="4681728" y="3977640"/>
            <a:ext cx="914400" cy="274320"/>
          </a:xfrm>
          <a:prstGeom prst="rect">
            <a:avLst/>
          </a:prstGeom>
          <a:noFill/>
          <a:ln/>
        </p:spPr>
        <p:txBody>
          <a:bodyPr wrap="square" lIns="0" tIns="0" rIns="0" bIns="0" rtlCol="0" anchor="t"/>
          <a:lstStyle/>
          <a:p>
            <a:pPr marL="0" indent="0" algn="ctr">
              <a:buNone/>
            </a:pPr>
            <a:r>
              <a:rPr lang="en-US" sz="1400" b="1">
                <a:solidFill>
                  <a:schemeClr val="tx1"/>
                </a:solidFill>
              </a:rPr>
              <a:t>GPU</a:t>
            </a:r>
            <a:endParaRPr lang="en-US" sz="1400"/>
          </a:p>
        </p:txBody>
      </p:sp>
      <p:sp>
        <p:nvSpPr>
          <p:cNvPr id="34" name="Text 32">
            <a:extLst>
              <a:ext uri="{FF2B5EF4-FFF2-40B4-BE49-F238E27FC236}">
                <a16:creationId xmlns:a16="http://schemas.microsoft.com/office/drawing/2014/main" id="{CCFE2C57-9932-C0A1-E489-412D9FA1ECD8}"/>
              </a:ext>
            </a:extLst>
          </p:cNvPr>
          <p:cNvSpPr/>
          <p:nvPr/>
        </p:nvSpPr>
        <p:spPr>
          <a:xfrm>
            <a:off x="5751576" y="3392424"/>
            <a:ext cx="457200" cy="384048"/>
          </a:xfrm>
          <a:prstGeom prst="roundRect">
            <a:avLst>
              <a:gd name="adj" fmla="val 9524"/>
            </a:avLst>
          </a:prstGeom>
          <a:solidFill>
            <a:srgbClr val="152B43"/>
          </a:solidFill>
          <a:ln/>
        </p:spPr>
        <p:txBody>
          <a:bodyPr wrap="square" lIns="508" tIns="508" rIns="508" bIns="508" rtlCol="0" anchor="ctr"/>
          <a:lstStyle/>
          <a:p>
            <a:pPr marL="0" indent="0" algn="ctr">
              <a:buNone/>
            </a:pPr>
            <a:r>
              <a:rPr lang="en-US" sz="1600" b="1">
                <a:solidFill>
                  <a:schemeClr val="bg1"/>
                </a:solidFill>
              </a:rPr>
              <a:t>A</a:t>
            </a:r>
            <a:endParaRPr lang="en-US" sz="1600"/>
          </a:p>
        </p:txBody>
      </p:sp>
      <p:sp>
        <p:nvSpPr>
          <p:cNvPr id="35" name="Text 33">
            <a:extLst>
              <a:ext uri="{FF2B5EF4-FFF2-40B4-BE49-F238E27FC236}">
                <a16:creationId xmlns:a16="http://schemas.microsoft.com/office/drawing/2014/main" id="{445D3E05-4DBB-A253-E717-2D8478D5081E}"/>
              </a:ext>
            </a:extLst>
          </p:cNvPr>
          <p:cNvSpPr/>
          <p:nvPr/>
        </p:nvSpPr>
        <p:spPr>
          <a:xfrm>
            <a:off x="6281928" y="3392424"/>
            <a:ext cx="457200" cy="384048"/>
          </a:xfrm>
          <a:prstGeom prst="roundRect">
            <a:avLst>
              <a:gd name="adj" fmla="val 9524"/>
            </a:avLst>
          </a:prstGeom>
          <a:solidFill>
            <a:srgbClr val="586B7D"/>
          </a:solidFill>
          <a:ln/>
        </p:spPr>
        <p:txBody>
          <a:bodyPr wrap="square" lIns="508" tIns="508" rIns="508" bIns="508" rtlCol="0" anchor="ctr"/>
          <a:lstStyle/>
          <a:p>
            <a:pPr marL="0" indent="0" algn="ctr">
              <a:buNone/>
            </a:pPr>
            <a:r>
              <a:rPr lang="en-US" sz="1600" b="1">
                <a:solidFill>
                  <a:schemeClr val="bg1"/>
                </a:solidFill>
              </a:rPr>
              <a:t>B</a:t>
            </a:r>
            <a:endParaRPr lang="en-US" sz="1600"/>
          </a:p>
        </p:txBody>
      </p:sp>
      <p:sp>
        <p:nvSpPr>
          <p:cNvPr id="36" name="Text 34">
            <a:extLst>
              <a:ext uri="{FF2B5EF4-FFF2-40B4-BE49-F238E27FC236}">
                <a16:creationId xmlns:a16="http://schemas.microsoft.com/office/drawing/2014/main" id="{17CC2940-7F7F-EBA3-761E-2607022DF301}"/>
              </a:ext>
            </a:extLst>
          </p:cNvPr>
          <p:cNvSpPr/>
          <p:nvPr/>
        </p:nvSpPr>
        <p:spPr>
          <a:xfrm>
            <a:off x="6812280" y="3392424"/>
            <a:ext cx="457200" cy="384048"/>
          </a:xfrm>
          <a:prstGeom prst="roundRect">
            <a:avLst>
              <a:gd name="adj" fmla="val 9524"/>
            </a:avLst>
          </a:prstGeom>
          <a:solidFill>
            <a:srgbClr val="8E9BA7"/>
          </a:solidFill>
          <a:ln/>
        </p:spPr>
        <p:txBody>
          <a:bodyPr wrap="square" lIns="508" tIns="508" rIns="508" bIns="508" rtlCol="0" anchor="ctr"/>
          <a:lstStyle/>
          <a:p>
            <a:pPr marL="0" indent="0" algn="ctr">
              <a:buNone/>
            </a:pPr>
            <a:r>
              <a:rPr lang="en-US" sz="1600" b="1">
                <a:solidFill>
                  <a:schemeClr val="bg1"/>
                </a:solidFill>
              </a:rPr>
              <a:t>C</a:t>
            </a:r>
            <a:endParaRPr lang="en-US" sz="1600"/>
          </a:p>
        </p:txBody>
      </p:sp>
      <p:sp>
        <p:nvSpPr>
          <p:cNvPr id="37" name="Shape 35">
            <a:extLst>
              <a:ext uri="{FF2B5EF4-FFF2-40B4-BE49-F238E27FC236}">
                <a16:creationId xmlns:a16="http://schemas.microsoft.com/office/drawing/2014/main" id="{5FDB924D-34C1-3CA4-A32D-7B56F679FFDD}"/>
              </a:ext>
            </a:extLst>
          </p:cNvPr>
          <p:cNvSpPr/>
          <p:nvPr/>
        </p:nvSpPr>
        <p:spPr>
          <a:xfrm>
            <a:off x="5751576" y="3886200"/>
            <a:ext cx="1517904" cy="0"/>
          </a:xfrm>
          <a:prstGeom prst="line">
            <a:avLst/>
          </a:prstGeom>
          <a:noFill/>
          <a:ln w="31750">
            <a:solidFill>
              <a:schemeClr val="tx2"/>
            </a:solidFill>
            <a:prstDash val="solid"/>
            <a:tailEnd type="triangle"/>
          </a:ln>
        </p:spPr>
        <p:txBody>
          <a:bodyPr/>
          <a:lstStyle/>
          <a:p>
            <a:endParaRPr lang="ko-KR" altLang="en-US"/>
          </a:p>
        </p:txBody>
      </p:sp>
      <p:sp>
        <p:nvSpPr>
          <p:cNvPr id="38" name="Text 36">
            <a:extLst>
              <a:ext uri="{FF2B5EF4-FFF2-40B4-BE49-F238E27FC236}">
                <a16:creationId xmlns:a16="http://schemas.microsoft.com/office/drawing/2014/main" id="{2ECA868E-15C8-F82D-237B-A6CFDF25A6F7}"/>
              </a:ext>
            </a:extLst>
          </p:cNvPr>
          <p:cNvSpPr txBox="1"/>
          <p:nvPr/>
        </p:nvSpPr>
        <p:spPr>
          <a:xfrm>
            <a:off x="6629400" y="3977640"/>
            <a:ext cx="640080" cy="274320"/>
          </a:xfrm>
          <a:prstGeom prst="rect">
            <a:avLst/>
          </a:prstGeom>
          <a:noFill/>
          <a:ln/>
        </p:spPr>
        <p:txBody>
          <a:bodyPr wrap="square" lIns="0" tIns="0" rIns="0" bIns="0" rtlCol="0" anchor="t"/>
          <a:lstStyle/>
          <a:p>
            <a:pPr marL="0" indent="0" algn="r">
              <a:buNone/>
            </a:pPr>
            <a:r>
              <a:rPr lang="en-US" sz="1400" b="1">
                <a:solidFill>
                  <a:schemeClr val="tx2"/>
                </a:solidFill>
              </a:rPr>
              <a:t>time</a:t>
            </a:r>
            <a:endParaRPr lang="en-US" sz="1400" b="1"/>
          </a:p>
        </p:txBody>
      </p:sp>
      <p:sp>
        <p:nvSpPr>
          <p:cNvPr id="39" name="Text 37">
            <a:extLst>
              <a:ext uri="{FF2B5EF4-FFF2-40B4-BE49-F238E27FC236}">
                <a16:creationId xmlns:a16="http://schemas.microsoft.com/office/drawing/2014/main" id="{C99FA13E-CD52-4565-0539-0E228FCBCE2A}"/>
              </a:ext>
            </a:extLst>
          </p:cNvPr>
          <p:cNvSpPr/>
          <p:nvPr/>
        </p:nvSpPr>
        <p:spPr>
          <a:xfrm>
            <a:off x="8942832" y="2715768"/>
            <a:ext cx="533400" cy="365760"/>
          </a:xfrm>
          <a:prstGeom prst="rect">
            <a:avLst/>
          </a:prstGeom>
          <a:solidFill>
            <a:srgbClr val="152B43"/>
          </a:solidFill>
          <a:ln/>
        </p:spPr>
        <p:txBody>
          <a:bodyPr wrap="square" lIns="508" tIns="508" rIns="508" bIns="508" rtlCol="0" anchor="ctr"/>
          <a:lstStyle/>
          <a:p>
            <a:pPr marL="0" indent="0" algn="ctr">
              <a:buNone/>
            </a:pPr>
            <a:r>
              <a:rPr lang="en-US" sz="1600" b="1">
                <a:solidFill>
                  <a:schemeClr val="bg1"/>
                </a:solidFill>
              </a:rPr>
              <a:t>A</a:t>
            </a:r>
            <a:endParaRPr lang="en-US" sz="1600"/>
          </a:p>
        </p:txBody>
      </p:sp>
      <p:sp>
        <p:nvSpPr>
          <p:cNvPr id="40" name="Text 38">
            <a:extLst>
              <a:ext uri="{FF2B5EF4-FFF2-40B4-BE49-F238E27FC236}">
                <a16:creationId xmlns:a16="http://schemas.microsoft.com/office/drawing/2014/main" id="{E39A39FC-7C49-51C6-05DE-575F915F68F4}"/>
              </a:ext>
            </a:extLst>
          </p:cNvPr>
          <p:cNvSpPr/>
          <p:nvPr/>
        </p:nvSpPr>
        <p:spPr>
          <a:xfrm>
            <a:off x="9476232" y="2715768"/>
            <a:ext cx="533400" cy="365760"/>
          </a:xfrm>
          <a:prstGeom prst="rect">
            <a:avLst/>
          </a:prstGeom>
          <a:solidFill>
            <a:srgbClr val="586B7D"/>
          </a:solidFill>
          <a:ln/>
        </p:spPr>
        <p:txBody>
          <a:bodyPr wrap="square" lIns="508" tIns="508" rIns="508" bIns="508" rtlCol="0" anchor="ctr"/>
          <a:lstStyle/>
          <a:p>
            <a:pPr marL="0" indent="0" algn="ctr">
              <a:buNone/>
            </a:pPr>
            <a:r>
              <a:rPr lang="en-US" sz="1600" b="1">
                <a:solidFill>
                  <a:schemeClr val="bg1"/>
                </a:solidFill>
              </a:rPr>
              <a:t>B</a:t>
            </a:r>
            <a:endParaRPr lang="en-US" sz="1600"/>
          </a:p>
        </p:txBody>
      </p:sp>
      <p:sp>
        <p:nvSpPr>
          <p:cNvPr id="41" name="Text 39">
            <a:extLst>
              <a:ext uri="{FF2B5EF4-FFF2-40B4-BE49-F238E27FC236}">
                <a16:creationId xmlns:a16="http://schemas.microsoft.com/office/drawing/2014/main" id="{9C6386F1-D92A-A98E-1E49-5987822A35F9}"/>
              </a:ext>
            </a:extLst>
          </p:cNvPr>
          <p:cNvSpPr/>
          <p:nvPr/>
        </p:nvSpPr>
        <p:spPr>
          <a:xfrm>
            <a:off x="10009632" y="2715768"/>
            <a:ext cx="533400" cy="365760"/>
          </a:xfrm>
          <a:prstGeom prst="rect">
            <a:avLst/>
          </a:prstGeom>
          <a:solidFill>
            <a:srgbClr val="8E9BA7"/>
          </a:solidFill>
          <a:ln/>
        </p:spPr>
        <p:txBody>
          <a:bodyPr wrap="square" lIns="508" tIns="508" rIns="508" bIns="508" rtlCol="0" anchor="ctr"/>
          <a:lstStyle/>
          <a:p>
            <a:pPr marL="0" indent="0" algn="ctr">
              <a:buNone/>
            </a:pPr>
            <a:r>
              <a:rPr lang="en-US" sz="1600" b="1">
                <a:solidFill>
                  <a:schemeClr val="bg1"/>
                </a:solidFill>
              </a:rPr>
              <a:t>C</a:t>
            </a:r>
            <a:endParaRPr lang="en-US" sz="1600"/>
          </a:p>
        </p:txBody>
      </p:sp>
      <p:sp>
        <p:nvSpPr>
          <p:cNvPr id="42" name="Shape 40">
            <a:extLst>
              <a:ext uri="{FF2B5EF4-FFF2-40B4-BE49-F238E27FC236}">
                <a16:creationId xmlns:a16="http://schemas.microsoft.com/office/drawing/2014/main" id="{4910119E-6DD3-4153-4AF9-2B744B0AE483}"/>
              </a:ext>
            </a:extLst>
          </p:cNvPr>
          <p:cNvSpPr/>
          <p:nvPr/>
        </p:nvSpPr>
        <p:spPr>
          <a:xfrm>
            <a:off x="9209532" y="3108960"/>
            <a:ext cx="0" cy="256032"/>
          </a:xfrm>
          <a:prstGeom prst="line">
            <a:avLst/>
          </a:prstGeom>
          <a:noFill/>
          <a:ln w="31750">
            <a:solidFill>
              <a:schemeClr val="tx2"/>
            </a:solidFill>
            <a:prstDash val="solid"/>
            <a:tailEnd type="triangle"/>
          </a:ln>
        </p:spPr>
        <p:txBody>
          <a:bodyPr/>
          <a:lstStyle/>
          <a:p>
            <a:endParaRPr lang="ko-KR" altLang="en-US"/>
          </a:p>
        </p:txBody>
      </p:sp>
      <p:sp>
        <p:nvSpPr>
          <p:cNvPr id="43" name="Shape 41">
            <a:extLst>
              <a:ext uri="{FF2B5EF4-FFF2-40B4-BE49-F238E27FC236}">
                <a16:creationId xmlns:a16="http://schemas.microsoft.com/office/drawing/2014/main" id="{586282BA-2564-E332-0D19-814772C94CCB}"/>
              </a:ext>
            </a:extLst>
          </p:cNvPr>
          <p:cNvSpPr/>
          <p:nvPr/>
        </p:nvSpPr>
        <p:spPr>
          <a:xfrm>
            <a:off x="9742932" y="3108960"/>
            <a:ext cx="0" cy="256032"/>
          </a:xfrm>
          <a:prstGeom prst="line">
            <a:avLst/>
          </a:prstGeom>
          <a:noFill/>
          <a:ln w="31750">
            <a:solidFill>
              <a:schemeClr val="tx2"/>
            </a:solidFill>
            <a:prstDash val="solid"/>
            <a:tailEnd type="triangle"/>
          </a:ln>
        </p:spPr>
        <p:txBody>
          <a:bodyPr/>
          <a:lstStyle/>
          <a:p>
            <a:endParaRPr lang="ko-KR" altLang="en-US"/>
          </a:p>
        </p:txBody>
      </p:sp>
      <p:sp>
        <p:nvSpPr>
          <p:cNvPr id="44" name="Shape 42">
            <a:extLst>
              <a:ext uri="{FF2B5EF4-FFF2-40B4-BE49-F238E27FC236}">
                <a16:creationId xmlns:a16="http://schemas.microsoft.com/office/drawing/2014/main" id="{9437C3C4-1D12-C890-55D2-09E9924B8215}"/>
              </a:ext>
            </a:extLst>
          </p:cNvPr>
          <p:cNvSpPr/>
          <p:nvPr/>
        </p:nvSpPr>
        <p:spPr>
          <a:xfrm>
            <a:off x="10276332" y="3108960"/>
            <a:ext cx="0" cy="256032"/>
          </a:xfrm>
          <a:prstGeom prst="line">
            <a:avLst/>
          </a:prstGeom>
          <a:noFill/>
          <a:ln w="31750">
            <a:solidFill>
              <a:schemeClr val="tx2"/>
            </a:solidFill>
            <a:prstDash val="solid"/>
            <a:tailEnd type="triangle"/>
          </a:ln>
        </p:spPr>
        <p:txBody>
          <a:bodyPr/>
          <a:lstStyle/>
          <a:p>
            <a:endParaRPr lang="ko-KR" altLang="en-US"/>
          </a:p>
        </p:txBody>
      </p:sp>
      <p:sp>
        <p:nvSpPr>
          <p:cNvPr id="45" name="Text 43">
            <a:extLst>
              <a:ext uri="{FF2B5EF4-FFF2-40B4-BE49-F238E27FC236}">
                <a16:creationId xmlns:a16="http://schemas.microsoft.com/office/drawing/2014/main" id="{D4A653BE-B28C-7DEC-1496-12548741A7EF}"/>
              </a:ext>
            </a:extLst>
          </p:cNvPr>
          <p:cNvSpPr/>
          <p:nvPr/>
        </p:nvSpPr>
        <p:spPr>
          <a:xfrm>
            <a:off x="7680960" y="3392424"/>
            <a:ext cx="786384" cy="548640"/>
          </a:xfrm>
          <a:prstGeom prst="roundRect">
            <a:avLst>
              <a:gd name="adj" fmla="val 8333"/>
            </a:avLst>
          </a:prstGeom>
          <a:solidFill>
            <a:schemeClr val="accent1">
              <a:alpha val="15000"/>
            </a:schemeClr>
          </a:solidFill>
          <a:ln w="15875">
            <a:solidFill>
              <a:srgbClr val="548235"/>
            </a:solidFill>
          </a:ln>
        </p:spPr>
        <p:txBody>
          <a:bodyPr wrap="square" lIns="508" tIns="508" rIns="508" bIns="508" rtlCol="0" anchor="ctr"/>
          <a:lstStyle/>
          <a:p>
            <a:pPr marL="0" indent="0" algn="ctr">
              <a:buNone/>
            </a:pPr>
            <a:endParaRPr lang="en-US" sz="1600"/>
          </a:p>
        </p:txBody>
      </p:sp>
      <p:sp>
        <p:nvSpPr>
          <p:cNvPr id="46" name="Shape 44">
            <a:extLst>
              <a:ext uri="{FF2B5EF4-FFF2-40B4-BE49-F238E27FC236}">
                <a16:creationId xmlns:a16="http://schemas.microsoft.com/office/drawing/2014/main" id="{37055E4B-5DCD-9706-A96E-A3C2E4593B41}"/>
              </a:ext>
            </a:extLst>
          </p:cNvPr>
          <p:cNvSpPr/>
          <p:nvPr/>
        </p:nvSpPr>
        <p:spPr>
          <a:xfrm>
            <a:off x="7754112" y="3474720"/>
            <a:ext cx="274320" cy="164592"/>
          </a:xfrm>
          <a:prstGeom prst="rect">
            <a:avLst/>
          </a:prstGeom>
          <a:solidFill>
            <a:srgbClr val="152B43"/>
          </a:solidFill>
          <a:ln/>
        </p:spPr>
        <p:txBody>
          <a:bodyPr/>
          <a:lstStyle/>
          <a:p>
            <a:endParaRPr lang="ko-KR" altLang="en-US"/>
          </a:p>
        </p:txBody>
      </p:sp>
      <p:sp>
        <p:nvSpPr>
          <p:cNvPr id="47" name="Shape 45">
            <a:extLst>
              <a:ext uri="{FF2B5EF4-FFF2-40B4-BE49-F238E27FC236}">
                <a16:creationId xmlns:a16="http://schemas.microsoft.com/office/drawing/2014/main" id="{D62524A3-9CFA-02CA-19AF-30AF7ED4E5D2}"/>
              </a:ext>
            </a:extLst>
          </p:cNvPr>
          <p:cNvSpPr/>
          <p:nvPr/>
        </p:nvSpPr>
        <p:spPr>
          <a:xfrm>
            <a:off x="8119872" y="3474720"/>
            <a:ext cx="274320" cy="164592"/>
          </a:xfrm>
          <a:prstGeom prst="rect">
            <a:avLst/>
          </a:prstGeom>
          <a:solidFill>
            <a:srgbClr val="586B7D"/>
          </a:solidFill>
          <a:ln/>
        </p:spPr>
        <p:txBody>
          <a:bodyPr/>
          <a:lstStyle/>
          <a:p>
            <a:endParaRPr lang="ko-KR" altLang="en-US"/>
          </a:p>
        </p:txBody>
      </p:sp>
      <p:sp>
        <p:nvSpPr>
          <p:cNvPr id="48" name="Shape 46">
            <a:extLst>
              <a:ext uri="{FF2B5EF4-FFF2-40B4-BE49-F238E27FC236}">
                <a16:creationId xmlns:a16="http://schemas.microsoft.com/office/drawing/2014/main" id="{B68E6082-5769-B8AF-3B8D-DD10795737A7}"/>
              </a:ext>
            </a:extLst>
          </p:cNvPr>
          <p:cNvSpPr/>
          <p:nvPr/>
        </p:nvSpPr>
        <p:spPr>
          <a:xfrm>
            <a:off x="7754112" y="3712464"/>
            <a:ext cx="274320" cy="164592"/>
          </a:xfrm>
          <a:prstGeom prst="rect">
            <a:avLst/>
          </a:prstGeom>
          <a:solidFill>
            <a:srgbClr val="8E9BA7"/>
          </a:solidFill>
          <a:ln/>
        </p:spPr>
        <p:txBody>
          <a:bodyPr/>
          <a:lstStyle/>
          <a:p>
            <a:endParaRPr lang="ko-KR" altLang="en-US"/>
          </a:p>
        </p:txBody>
      </p:sp>
      <p:sp>
        <p:nvSpPr>
          <p:cNvPr id="49" name="Text 47">
            <a:extLst>
              <a:ext uri="{FF2B5EF4-FFF2-40B4-BE49-F238E27FC236}">
                <a16:creationId xmlns:a16="http://schemas.microsoft.com/office/drawing/2014/main" id="{1ED76164-705D-2AEB-CAF2-E25DABE957CF}"/>
              </a:ext>
            </a:extLst>
          </p:cNvPr>
          <p:cNvSpPr/>
          <p:nvPr/>
        </p:nvSpPr>
        <p:spPr>
          <a:xfrm>
            <a:off x="8942832" y="3392424"/>
            <a:ext cx="1600200" cy="548640"/>
          </a:xfrm>
          <a:prstGeom prst="roundRect">
            <a:avLst>
              <a:gd name="adj" fmla="val 8333"/>
            </a:avLst>
          </a:prstGeom>
          <a:solidFill>
            <a:schemeClr val="accent2">
              <a:alpha val="15000"/>
            </a:schemeClr>
          </a:solidFill>
          <a:ln w="15875">
            <a:solidFill>
              <a:srgbClr val="2469C7"/>
            </a:solidFill>
          </a:ln>
        </p:spPr>
        <p:txBody>
          <a:bodyPr wrap="square" lIns="508" tIns="508" rIns="508" bIns="508" rtlCol="0" anchor="ctr"/>
          <a:lstStyle/>
          <a:p>
            <a:pPr marL="0" indent="0" algn="ctr">
              <a:buNone/>
            </a:pPr>
            <a:endParaRPr lang="en-US" sz="1600"/>
          </a:p>
        </p:txBody>
      </p:sp>
      <p:sp>
        <p:nvSpPr>
          <p:cNvPr id="50" name="Shape 48">
            <a:extLst>
              <a:ext uri="{FF2B5EF4-FFF2-40B4-BE49-F238E27FC236}">
                <a16:creationId xmlns:a16="http://schemas.microsoft.com/office/drawing/2014/main" id="{CD4A733F-8E3F-4FB8-4E0C-66F2D2748621}"/>
              </a:ext>
            </a:extLst>
          </p:cNvPr>
          <p:cNvSpPr/>
          <p:nvPr/>
        </p:nvSpPr>
        <p:spPr>
          <a:xfrm>
            <a:off x="9057132" y="3474720"/>
            <a:ext cx="274320" cy="164592"/>
          </a:xfrm>
          <a:prstGeom prst="rect">
            <a:avLst/>
          </a:prstGeom>
          <a:solidFill>
            <a:srgbClr val="152B43"/>
          </a:solidFill>
          <a:ln/>
        </p:spPr>
        <p:txBody>
          <a:bodyPr/>
          <a:lstStyle/>
          <a:p>
            <a:endParaRPr lang="ko-KR" altLang="en-US"/>
          </a:p>
        </p:txBody>
      </p:sp>
      <p:sp>
        <p:nvSpPr>
          <p:cNvPr id="51" name="Shape 49">
            <a:extLst>
              <a:ext uri="{FF2B5EF4-FFF2-40B4-BE49-F238E27FC236}">
                <a16:creationId xmlns:a16="http://schemas.microsoft.com/office/drawing/2014/main" id="{B8665C12-3AA8-3C4F-9259-8158B52F79F6}"/>
              </a:ext>
            </a:extLst>
          </p:cNvPr>
          <p:cNvSpPr/>
          <p:nvPr/>
        </p:nvSpPr>
        <p:spPr>
          <a:xfrm>
            <a:off x="9422892" y="3474720"/>
            <a:ext cx="274320" cy="164592"/>
          </a:xfrm>
          <a:prstGeom prst="rect">
            <a:avLst/>
          </a:prstGeom>
          <a:solidFill>
            <a:srgbClr val="586B7D"/>
          </a:solidFill>
          <a:ln/>
        </p:spPr>
        <p:txBody>
          <a:bodyPr/>
          <a:lstStyle/>
          <a:p>
            <a:endParaRPr lang="ko-KR" altLang="en-US"/>
          </a:p>
        </p:txBody>
      </p:sp>
      <p:sp>
        <p:nvSpPr>
          <p:cNvPr id="52" name="Shape 50">
            <a:extLst>
              <a:ext uri="{FF2B5EF4-FFF2-40B4-BE49-F238E27FC236}">
                <a16:creationId xmlns:a16="http://schemas.microsoft.com/office/drawing/2014/main" id="{9D585D3D-F4D0-94F1-016E-4286DBDF6893}"/>
              </a:ext>
            </a:extLst>
          </p:cNvPr>
          <p:cNvSpPr/>
          <p:nvPr/>
        </p:nvSpPr>
        <p:spPr>
          <a:xfrm>
            <a:off x="9788652" y="3474720"/>
            <a:ext cx="274320" cy="164592"/>
          </a:xfrm>
          <a:prstGeom prst="rect">
            <a:avLst/>
          </a:prstGeom>
          <a:solidFill>
            <a:srgbClr val="8E9BA7"/>
          </a:solidFill>
          <a:ln/>
        </p:spPr>
        <p:txBody>
          <a:bodyPr/>
          <a:lstStyle/>
          <a:p>
            <a:endParaRPr lang="ko-KR" altLang="en-US"/>
          </a:p>
        </p:txBody>
      </p:sp>
      <p:sp>
        <p:nvSpPr>
          <p:cNvPr id="53" name="Shape 51">
            <a:extLst>
              <a:ext uri="{FF2B5EF4-FFF2-40B4-BE49-F238E27FC236}">
                <a16:creationId xmlns:a16="http://schemas.microsoft.com/office/drawing/2014/main" id="{77D9F390-D701-B0FE-44A5-044DDAA7E01E}"/>
              </a:ext>
            </a:extLst>
          </p:cNvPr>
          <p:cNvSpPr/>
          <p:nvPr/>
        </p:nvSpPr>
        <p:spPr>
          <a:xfrm>
            <a:off x="10154412" y="3474720"/>
            <a:ext cx="274320" cy="164592"/>
          </a:xfrm>
          <a:prstGeom prst="rect">
            <a:avLst/>
          </a:prstGeom>
          <a:solidFill>
            <a:srgbClr val="152B43"/>
          </a:solidFill>
          <a:ln/>
        </p:spPr>
        <p:txBody>
          <a:bodyPr/>
          <a:lstStyle/>
          <a:p>
            <a:endParaRPr lang="ko-KR" altLang="en-US"/>
          </a:p>
        </p:txBody>
      </p:sp>
      <p:sp>
        <p:nvSpPr>
          <p:cNvPr id="54" name="Shape 52">
            <a:extLst>
              <a:ext uri="{FF2B5EF4-FFF2-40B4-BE49-F238E27FC236}">
                <a16:creationId xmlns:a16="http://schemas.microsoft.com/office/drawing/2014/main" id="{9D223F54-4B32-1FBC-7408-1674FA5C4A27}"/>
              </a:ext>
            </a:extLst>
          </p:cNvPr>
          <p:cNvSpPr/>
          <p:nvPr/>
        </p:nvSpPr>
        <p:spPr>
          <a:xfrm>
            <a:off x="9057132" y="3712464"/>
            <a:ext cx="274320" cy="164592"/>
          </a:xfrm>
          <a:prstGeom prst="rect">
            <a:avLst/>
          </a:prstGeom>
          <a:solidFill>
            <a:srgbClr val="586B7D"/>
          </a:solidFill>
          <a:ln/>
        </p:spPr>
        <p:txBody>
          <a:bodyPr/>
          <a:lstStyle/>
          <a:p>
            <a:endParaRPr lang="ko-KR" altLang="en-US"/>
          </a:p>
        </p:txBody>
      </p:sp>
      <p:sp>
        <p:nvSpPr>
          <p:cNvPr id="55" name="Shape 53">
            <a:extLst>
              <a:ext uri="{FF2B5EF4-FFF2-40B4-BE49-F238E27FC236}">
                <a16:creationId xmlns:a16="http://schemas.microsoft.com/office/drawing/2014/main" id="{233551A6-5375-45FE-187D-9922222731BE}"/>
              </a:ext>
            </a:extLst>
          </p:cNvPr>
          <p:cNvSpPr/>
          <p:nvPr/>
        </p:nvSpPr>
        <p:spPr>
          <a:xfrm>
            <a:off x="9422892" y="3712464"/>
            <a:ext cx="274320" cy="164592"/>
          </a:xfrm>
          <a:prstGeom prst="rect">
            <a:avLst/>
          </a:prstGeom>
          <a:solidFill>
            <a:srgbClr val="8E9BA7"/>
          </a:solidFill>
          <a:ln/>
        </p:spPr>
        <p:txBody>
          <a:bodyPr/>
          <a:lstStyle/>
          <a:p>
            <a:endParaRPr lang="ko-KR" altLang="en-US"/>
          </a:p>
        </p:txBody>
      </p:sp>
      <p:sp>
        <p:nvSpPr>
          <p:cNvPr id="56" name="Shape 54">
            <a:extLst>
              <a:ext uri="{FF2B5EF4-FFF2-40B4-BE49-F238E27FC236}">
                <a16:creationId xmlns:a16="http://schemas.microsoft.com/office/drawing/2014/main" id="{7E685E93-9FC5-1172-F4FD-6B240D3AA4C4}"/>
              </a:ext>
            </a:extLst>
          </p:cNvPr>
          <p:cNvSpPr/>
          <p:nvPr/>
        </p:nvSpPr>
        <p:spPr>
          <a:xfrm>
            <a:off x="9788652" y="3712464"/>
            <a:ext cx="274320" cy="164592"/>
          </a:xfrm>
          <a:prstGeom prst="rect">
            <a:avLst/>
          </a:prstGeom>
          <a:solidFill>
            <a:srgbClr val="152B43"/>
          </a:solidFill>
          <a:ln/>
        </p:spPr>
        <p:txBody>
          <a:bodyPr/>
          <a:lstStyle/>
          <a:p>
            <a:endParaRPr lang="ko-KR" altLang="en-US"/>
          </a:p>
        </p:txBody>
      </p:sp>
      <p:sp>
        <p:nvSpPr>
          <p:cNvPr id="57" name="Shape 55">
            <a:extLst>
              <a:ext uri="{FF2B5EF4-FFF2-40B4-BE49-F238E27FC236}">
                <a16:creationId xmlns:a16="http://schemas.microsoft.com/office/drawing/2014/main" id="{194CF1F7-2C5C-4F76-A9CF-238DE1FDDE4A}"/>
              </a:ext>
            </a:extLst>
          </p:cNvPr>
          <p:cNvSpPr/>
          <p:nvPr/>
        </p:nvSpPr>
        <p:spPr>
          <a:xfrm>
            <a:off x="10154412" y="3712464"/>
            <a:ext cx="274320" cy="164592"/>
          </a:xfrm>
          <a:prstGeom prst="rect">
            <a:avLst/>
          </a:prstGeom>
          <a:solidFill>
            <a:srgbClr val="586B7D"/>
          </a:solidFill>
          <a:ln/>
        </p:spPr>
        <p:txBody>
          <a:bodyPr/>
          <a:lstStyle/>
          <a:p>
            <a:endParaRPr lang="ko-KR" altLang="en-US"/>
          </a:p>
        </p:txBody>
      </p:sp>
      <p:sp>
        <p:nvSpPr>
          <p:cNvPr id="58" name="Shape 56">
            <a:extLst>
              <a:ext uri="{FF2B5EF4-FFF2-40B4-BE49-F238E27FC236}">
                <a16:creationId xmlns:a16="http://schemas.microsoft.com/office/drawing/2014/main" id="{5E49104C-A43E-6B0F-A221-39FAB1C0253D}"/>
              </a:ext>
            </a:extLst>
          </p:cNvPr>
          <p:cNvSpPr/>
          <p:nvPr/>
        </p:nvSpPr>
        <p:spPr>
          <a:xfrm flipH="1">
            <a:off x="8494776" y="3566160"/>
            <a:ext cx="420624" cy="0"/>
          </a:xfrm>
          <a:prstGeom prst="line">
            <a:avLst/>
          </a:prstGeom>
          <a:noFill/>
          <a:ln w="34925">
            <a:solidFill>
              <a:srgbClr val="CF4548"/>
            </a:solidFill>
            <a:prstDash val="solid"/>
            <a:tailEnd type="triangle"/>
          </a:ln>
        </p:spPr>
        <p:txBody>
          <a:bodyPr/>
          <a:lstStyle/>
          <a:p>
            <a:endParaRPr lang="ko-KR" altLang="en-US"/>
          </a:p>
        </p:txBody>
      </p:sp>
      <p:sp>
        <p:nvSpPr>
          <p:cNvPr id="59" name="Shape 57">
            <a:extLst>
              <a:ext uri="{FF2B5EF4-FFF2-40B4-BE49-F238E27FC236}">
                <a16:creationId xmlns:a16="http://schemas.microsoft.com/office/drawing/2014/main" id="{F1833A57-FD97-C124-C0E1-7497290954D5}"/>
              </a:ext>
            </a:extLst>
          </p:cNvPr>
          <p:cNvSpPr/>
          <p:nvPr/>
        </p:nvSpPr>
        <p:spPr>
          <a:xfrm>
            <a:off x="8494776" y="3794760"/>
            <a:ext cx="420624" cy="0"/>
          </a:xfrm>
          <a:prstGeom prst="line">
            <a:avLst/>
          </a:prstGeom>
          <a:noFill/>
          <a:ln w="34925">
            <a:solidFill>
              <a:srgbClr val="2469C7"/>
            </a:solidFill>
            <a:prstDash val="solid"/>
            <a:tailEnd type="triangle"/>
          </a:ln>
        </p:spPr>
        <p:txBody>
          <a:bodyPr/>
          <a:lstStyle/>
          <a:p>
            <a:endParaRPr lang="ko-KR" altLang="en-US"/>
          </a:p>
        </p:txBody>
      </p:sp>
      <p:sp>
        <p:nvSpPr>
          <p:cNvPr id="60" name="Text 58">
            <a:extLst>
              <a:ext uri="{FF2B5EF4-FFF2-40B4-BE49-F238E27FC236}">
                <a16:creationId xmlns:a16="http://schemas.microsoft.com/office/drawing/2014/main" id="{68317295-235E-1F1C-80B8-C2D16EA315C1}"/>
              </a:ext>
            </a:extLst>
          </p:cNvPr>
          <p:cNvSpPr txBox="1"/>
          <p:nvPr/>
        </p:nvSpPr>
        <p:spPr>
          <a:xfrm>
            <a:off x="7616952" y="3977640"/>
            <a:ext cx="914400" cy="274320"/>
          </a:xfrm>
          <a:prstGeom prst="rect">
            <a:avLst/>
          </a:prstGeom>
          <a:noFill/>
          <a:ln/>
        </p:spPr>
        <p:txBody>
          <a:bodyPr wrap="square" lIns="0" tIns="0" rIns="0" bIns="0" rtlCol="0" anchor="t"/>
          <a:lstStyle/>
          <a:p>
            <a:pPr marL="0" indent="0" algn="ctr">
              <a:buNone/>
            </a:pPr>
            <a:r>
              <a:rPr lang="en-US" sz="1400" b="1">
                <a:solidFill>
                  <a:schemeClr val="tx1"/>
                </a:solidFill>
              </a:rPr>
              <a:t>GPU</a:t>
            </a:r>
            <a:endParaRPr lang="en-US" sz="1400"/>
          </a:p>
        </p:txBody>
      </p:sp>
      <p:sp>
        <p:nvSpPr>
          <p:cNvPr id="61" name="Text 59">
            <a:extLst>
              <a:ext uri="{FF2B5EF4-FFF2-40B4-BE49-F238E27FC236}">
                <a16:creationId xmlns:a16="http://schemas.microsoft.com/office/drawing/2014/main" id="{76994DB8-C993-D80F-49FC-56B36E81786B}"/>
              </a:ext>
            </a:extLst>
          </p:cNvPr>
          <p:cNvSpPr txBox="1"/>
          <p:nvPr/>
        </p:nvSpPr>
        <p:spPr>
          <a:xfrm>
            <a:off x="8942832" y="3977640"/>
            <a:ext cx="1600200" cy="274320"/>
          </a:xfrm>
          <a:prstGeom prst="rect">
            <a:avLst/>
          </a:prstGeom>
          <a:noFill/>
          <a:ln/>
        </p:spPr>
        <p:txBody>
          <a:bodyPr wrap="square" lIns="0" tIns="0" rIns="0" bIns="0" rtlCol="0" anchor="t"/>
          <a:lstStyle/>
          <a:p>
            <a:pPr marL="0" indent="0" algn="ctr">
              <a:buNone/>
            </a:pPr>
            <a:r>
              <a:rPr lang="en-US" sz="1400" b="1">
                <a:solidFill>
                  <a:schemeClr val="tx1"/>
                </a:solidFill>
              </a:rPr>
              <a:t>CPU</a:t>
            </a:r>
            <a:endParaRPr lang="en-US" sz="1400"/>
          </a:p>
        </p:txBody>
      </p:sp>
      <p:sp>
        <p:nvSpPr>
          <p:cNvPr id="63" name="Slide Number Placeholder 0">
            <a:extLst>
              <a:ext uri="{FF2B5EF4-FFF2-40B4-BE49-F238E27FC236}">
                <a16:creationId xmlns:a16="http://schemas.microsoft.com/office/drawing/2014/main" id="{EF4AFB85-243E-D8D8-E959-90E6759B1047}"/>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3</a:t>
            </a:fld>
            <a:endParaRPr lang="en-US"/>
          </a:p>
        </p:txBody>
      </p:sp>
      <p:sp>
        <p:nvSpPr>
          <p:cNvPr id="81" name="Text 77">
            <a:extLst>
              <a:ext uri="{FF2B5EF4-FFF2-40B4-BE49-F238E27FC236}">
                <a16:creationId xmlns:a16="http://schemas.microsoft.com/office/drawing/2014/main" id="{BAC28136-56C9-A8FD-E3EA-1D942CBE434F}"/>
              </a:ext>
            </a:extLst>
          </p:cNvPr>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r>
              <a:rPr lang="en-US" altLang="ko-KR" b="1"/>
              <a:t>Unified Memory enables transparent oversubscription, but </a:t>
            </a:r>
            <a:r>
              <a:rPr lang="en-US" altLang="ko-KR" b="1">
                <a:solidFill>
                  <a:srgbClr val="FF0000"/>
                </a:solidFill>
              </a:rPr>
              <a:t>migration</a:t>
            </a:r>
            <a:r>
              <a:rPr lang="en-US" altLang="ko-KR" b="1"/>
              <a:t> limits performance</a:t>
            </a:r>
            <a:endParaRPr lang="ko-KR" altLang="ko-KR" b="1"/>
          </a:p>
        </p:txBody>
      </p:sp>
      <p:sp>
        <p:nvSpPr>
          <p:cNvPr id="82" name="Rounded Rectangle 81"/>
          <p:cNvSpPr/>
          <p:nvPr/>
        </p:nvSpPr>
        <p:spPr>
          <a:xfrm>
            <a:off x="1824228" y="4544568"/>
            <a:ext cx="2468880" cy="512064"/>
          </a:xfrm>
          <a:prstGeom prst="roundRect">
            <a:avLst>
              <a:gd name="adj" fmla="val 50000"/>
            </a:avLst>
          </a:prstGeom>
          <a:solidFill>
            <a:srgbClr val="CF4548">
              <a:alpha val="10000"/>
            </a:srgbClr>
          </a:solidFill>
          <a:ln w="12700">
            <a:noFill/>
          </a:ln>
        </p:spPr>
        <p:txBody>
          <a:bodyPr wrap="square" lIns="45720" tIns="18288" rIns="45720" bIns="18288" rtlCol="0" anchor="ctr">
            <a:noAutofit/>
          </a:bodyPr>
          <a:lstStyle/>
          <a:p>
            <a:pPr marL="0" indent="0" algn="ctr">
              <a:buNone/>
            </a:pPr>
            <a:r>
              <a:rPr lang="en-US" sz="1800" b="1">
                <a:solidFill>
                  <a:srgbClr val="C00000"/>
                </a:solidFill>
              </a:rPr>
              <a:t>✗  More GPUs</a:t>
            </a:r>
            <a:endParaRPr lang="en-US" sz="1800"/>
          </a:p>
        </p:txBody>
      </p:sp>
      <p:sp>
        <p:nvSpPr>
          <p:cNvPr id="83" name="Rounded Rectangle 82"/>
          <p:cNvSpPr/>
          <p:nvPr/>
        </p:nvSpPr>
        <p:spPr>
          <a:xfrm>
            <a:off x="4832604" y="4544568"/>
            <a:ext cx="2468880" cy="512064"/>
          </a:xfrm>
          <a:prstGeom prst="roundRect">
            <a:avLst>
              <a:gd name="adj" fmla="val 50000"/>
            </a:avLst>
          </a:prstGeom>
          <a:solidFill>
            <a:srgbClr val="CF4548">
              <a:alpha val="10000"/>
            </a:srgbClr>
          </a:solidFill>
          <a:ln w="12700">
            <a:noFill/>
          </a:ln>
        </p:spPr>
        <p:txBody>
          <a:bodyPr wrap="square" lIns="45720" tIns="18288" rIns="45720" bIns="18288" rtlCol="0" anchor="ctr">
            <a:noAutofit/>
          </a:bodyPr>
          <a:lstStyle/>
          <a:p>
            <a:pPr marL="0" indent="0" algn="ctr">
              <a:buNone/>
            </a:pPr>
            <a:r>
              <a:rPr lang="en-US" sz="1800" b="1">
                <a:solidFill>
                  <a:srgbClr val="C00000"/>
                </a:solidFill>
              </a:rPr>
              <a:t>✗  Manual chunking</a:t>
            </a:r>
            <a:endParaRPr lang="en-US" sz="1800"/>
          </a:p>
        </p:txBody>
      </p:sp>
      <p:sp>
        <p:nvSpPr>
          <p:cNvPr id="84" name="Rounded Rectangle 83"/>
          <p:cNvSpPr/>
          <p:nvPr/>
        </p:nvSpPr>
        <p:spPr>
          <a:xfrm>
            <a:off x="7840980" y="4544568"/>
            <a:ext cx="2468880" cy="512064"/>
          </a:xfrm>
          <a:prstGeom prst="roundRect">
            <a:avLst>
              <a:gd name="adj" fmla="val 50000"/>
            </a:avLst>
          </a:prstGeom>
          <a:solidFill>
            <a:srgbClr val="548235">
              <a:alpha val="14000"/>
            </a:srgbClr>
          </a:solidFill>
          <a:ln w="12700">
            <a:noFill/>
          </a:ln>
        </p:spPr>
        <p:txBody>
          <a:bodyPr wrap="square" lIns="45720" tIns="18288" rIns="45720" bIns="18288" rtlCol="0" anchor="ctr">
            <a:noAutofit/>
          </a:bodyPr>
          <a:lstStyle/>
          <a:p>
            <a:pPr marL="0" indent="0" algn="ctr">
              <a:buNone/>
            </a:pPr>
            <a:r>
              <a:rPr lang="en-US" sz="1800" b="1">
                <a:solidFill>
                  <a:srgbClr val="548235"/>
                </a:solidFill>
              </a:rPr>
              <a:t>✓  Transparent</a:t>
            </a:r>
            <a:endParaRPr lang="en-US" sz="1800"/>
          </a:p>
        </p:txBody>
      </p:sp>
      <p:cxnSp>
        <p:nvCxnSpPr>
          <p:cNvPr id="62" name="직선 연결선 61">
            <a:extLst>
              <a:ext uri="{FF2B5EF4-FFF2-40B4-BE49-F238E27FC236}">
                <a16:creationId xmlns:a16="http://schemas.microsoft.com/office/drawing/2014/main" id="{44628B97-E961-312C-CC7B-713CC80945E9}"/>
              </a:ext>
            </a:extLst>
          </p:cNvPr>
          <p:cNvCxnSpPr>
            <a:cxnSpLocks/>
          </p:cNvCxnSpPr>
          <p:nvPr/>
        </p:nvCxnSpPr>
        <p:spPr>
          <a:xfrm>
            <a:off x="4550833" y="1778000"/>
            <a:ext cx="0" cy="3318933"/>
          </a:xfrm>
          <a:prstGeom prst="line">
            <a:avLst/>
          </a:prstGeom>
          <a:ln w="19050">
            <a:solidFill>
              <a:srgbClr val="EDEEF0"/>
            </a:solidFill>
          </a:ln>
        </p:spPr>
        <p:style>
          <a:lnRef idx="1">
            <a:schemeClr val="accent1"/>
          </a:lnRef>
          <a:fillRef idx="0">
            <a:schemeClr val="accent1"/>
          </a:fillRef>
          <a:effectRef idx="0">
            <a:schemeClr val="accent1"/>
          </a:effectRef>
          <a:fontRef idx="minor">
            <a:schemeClr val="tx1"/>
          </a:fontRef>
        </p:style>
      </p:cxnSp>
      <p:cxnSp>
        <p:nvCxnSpPr>
          <p:cNvPr id="67" name="직선 연결선 66">
            <a:extLst>
              <a:ext uri="{FF2B5EF4-FFF2-40B4-BE49-F238E27FC236}">
                <a16:creationId xmlns:a16="http://schemas.microsoft.com/office/drawing/2014/main" id="{23D17873-DD18-1F24-3E84-157ADB81FA13}"/>
              </a:ext>
            </a:extLst>
          </p:cNvPr>
          <p:cNvCxnSpPr>
            <a:cxnSpLocks/>
          </p:cNvCxnSpPr>
          <p:nvPr/>
        </p:nvCxnSpPr>
        <p:spPr>
          <a:xfrm>
            <a:off x="7479792" y="1778000"/>
            <a:ext cx="0" cy="3318933"/>
          </a:xfrm>
          <a:prstGeom prst="line">
            <a:avLst/>
          </a:prstGeom>
          <a:ln w="19050">
            <a:solidFill>
              <a:srgbClr val="EDEE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73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3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3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3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3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3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30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3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30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3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3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300"/>
                                        <p:tgtEl>
                                          <p:spTgt spid="3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fade">
                                      <p:cBhvr>
                                        <p:cTn id="49" dur="300"/>
                                        <p:tgtEl>
                                          <p:spTgt spid="8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300"/>
                                        <p:tgtEl>
                                          <p:spTgt spid="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300"/>
                                        <p:tgtEl>
                                          <p:spTgt spid="1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300"/>
                                        <p:tgtEl>
                                          <p:spTgt spid="3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300"/>
                                        <p:tgtEl>
                                          <p:spTgt spid="4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300"/>
                                        <p:tgtEl>
                                          <p:spTgt spid="4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300"/>
                                        <p:tgtEl>
                                          <p:spTgt spid="4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300"/>
                                        <p:tgtEl>
                                          <p:spTgt spid="4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3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300"/>
                                        <p:tgtEl>
                                          <p:spTgt spid="4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300"/>
                                        <p:tgtEl>
                                          <p:spTgt spid="4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fade">
                                      <p:cBhvr>
                                        <p:cTn id="84" dur="300"/>
                                        <p:tgtEl>
                                          <p:spTgt spid="4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fade">
                                      <p:cBhvr>
                                        <p:cTn id="87" dur="300"/>
                                        <p:tgtEl>
                                          <p:spTgt spid="4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fade">
                                      <p:cBhvr>
                                        <p:cTn id="90" dur="300"/>
                                        <p:tgtEl>
                                          <p:spTgt spid="4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3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300"/>
                                        <p:tgtEl>
                                          <p:spTgt spid="5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fade">
                                      <p:cBhvr>
                                        <p:cTn id="99" dur="300"/>
                                        <p:tgtEl>
                                          <p:spTgt spid="5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300"/>
                                        <p:tgtEl>
                                          <p:spTgt spid="5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300"/>
                                        <p:tgtEl>
                                          <p:spTgt spid="5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300"/>
                                        <p:tgtEl>
                                          <p:spTgt spid="5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300"/>
                                        <p:tgtEl>
                                          <p:spTgt spid="5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300"/>
                                        <p:tgtEl>
                                          <p:spTgt spid="5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300"/>
                                        <p:tgtEl>
                                          <p:spTgt spid="5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300"/>
                                        <p:tgtEl>
                                          <p:spTgt spid="5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300"/>
                                        <p:tgtEl>
                                          <p:spTgt spid="6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300"/>
                                        <p:tgtEl>
                                          <p:spTgt spid="6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84"/>
                                        </p:tgtEl>
                                        <p:attrNameLst>
                                          <p:attrName>style.visibility</p:attrName>
                                        </p:attrNameLst>
                                      </p:cBhvr>
                                      <p:to>
                                        <p:strVal val="visible"/>
                                      </p:to>
                                    </p:set>
                                    <p:animEffect transition="in" filter="fade">
                                      <p:cBhvr>
                                        <p:cTn id="129" dur="300"/>
                                        <p:tgtEl>
                                          <p:spTgt spid="84"/>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81"/>
                                        </p:tgtEl>
                                        <p:attrNameLst>
                                          <p:attrName>style.visibility</p:attrName>
                                        </p:attrNameLst>
                                      </p:cBhvr>
                                      <p:to>
                                        <p:strVal val="visible"/>
                                      </p:to>
                                    </p:set>
                                    <p:animEffect transition="in" filter="fade">
                                      <p:cBhvr>
                                        <p:cTn id="134" dur="3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81" grpId="0" animBg="1"/>
      <p:bldP spid="83" grpId="0" animBg="1"/>
      <p:bldP spid="8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DB1A7-F551-E006-E5F8-3082C99DCF82}"/>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31A0F602-1A31-C52F-07FE-4574FA32CF02}"/>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sz="1400" b="1" kern="0" spc="100">
                <a:solidFill>
                  <a:schemeClr val="accent1"/>
                </a:solidFill>
              </a:rPr>
              <a:t>BACKGROUND · UNIFIED MEMORY</a:t>
            </a:r>
            <a:endParaRPr lang="en-US" sz="1400"/>
          </a:p>
        </p:txBody>
      </p:sp>
      <p:sp>
        <p:nvSpPr>
          <p:cNvPr id="3" name="Text 1">
            <a:extLst>
              <a:ext uri="{FF2B5EF4-FFF2-40B4-BE49-F238E27FC236}">
                <a16:creationId xmlns:a16="http://schemas.microsoft.com/office/drawing/2014/main" id="{FE6681C9-FE25-DB8A-EF1A-61F10E3D09BC}"/>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a:t>Unified Memory: Concept &amp; Details</a:t>
            </a:r>
          </a:p>
        </p:txBody>
      </p:sp>
      <p:sp>
        <p:nvSpPr>
          <p:cNvPr id="4" name="Text 1">
            <a:extLst>
              <a:ext uri="{FF2B5EF4-FFF2-40B4-BE49-F238E27FC236}">
                <a16:creationId xmlns:a16="http://schemas.microsoft.com/office/drawing/2014/main" id="{94558693-7EFA-B9EA-A6F7-FF1F2E990503}"/>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CPU memory backs the whole dataset; GPU memory holds only the pages in use</a:t>
            </a:r>
            <a:endParaRPr lang="en-US" sz="1800"/>
          </a:p>
        </p:txBody>
      </p:sp>
      <p:sp>
        <p:nvSpPr>
          <p:cNvPr id="5" name="Text 3">
            <a:extLst>
              <a:ext uri="{FF2B5EF4-FFF2-40B4-BE49-F238E27FC236}">
                <a16:creationId xmlns:a16="http://schemas.microsoft.com/office/drawing/2014/main" id="{6D97F61A-A23D-E605-A2A2-A3369A759402}"/>
              </a:ext>
            </a:extLst>
          </p:cNvPr>
          <p:cNvSpPr txBox="1"/>
          <p:nvPr/>
        </p:nvSpPr>
        <p:spPr>
          <a:xfrm>
            <a:off x="548640" y="1714500"/>
            <a:ext cx="5120640" cy="329184"/>
          </a:xfrm>
          <a:prstGeom prst="rect">
            <a:avLst/>
          </a:prstGeom>
          <a:noFill/>
          <a:ln/>
        </p:spPr>
        <p:txBody>
          <a:bodyPr wrap="square" lIns="0" tIns="0" rIns="0" bIns="0" rtlCol="0" anchor="t"/>
          <a:lstStyle/>
          <a:p>
            <a:pPr marL="0" indent="0">
              <a:buNone/>
            </a:pPr>
            <a:r>
              <a:rPr lang="en-US" sz="1800" b="1">
                <a:solidFill>
                  <a:schemeClr val="tx1"/>
                </a:solidFill>
              </a:rPr>
              <a:t>One virtual address space</a:t>
            </a:r>
            <a:endParaRPr lang="en-US" sz="1800"/>
          </a:p>
        </p:txBody>
      </p:sp>
      <p:sp>
        <p:nvSpPr>
          <p:cNvPr id="6" name="Text 4">
            <a:extLst>
              <a:ext uri="{FF2B5EF4-FFF2-40B4-BE49-F238E27FC236}">
                <a16:creationId xmlns:a16="http://schemas.microsoft.com/office/drawing/2014/main" id="{596D7B10-B044-6F79-509E-051200A2B8AF}"/>
              </a:ext>
            </a:extLst>
          </p:cNvPr>
          <p:cNvSpPr/>
          <p:nvPr/>
        </p:nvSpPr>
        <p:spPr>
          <a:xfrm>
            <a:off x="54864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VA0</a:t>
            </a:r>
            <a:endParaRPr lang="en-US" sz="1400"/>
          </a:p>
        </p:txBody>
      </p:sp>
      <p:sp>
        <p:nvSpPr>
          <p:cNvPr id="7" name="Text 5">
            <a:extLst>
              <a:ext uri="{FF2B5EF4-FFF2-40B4-BE49-F238E27FC236}">
                <a16:creationId xmlns:a16="http://schemas.microsoft.com/office/drawing/2014/main" id="{923150BF-8971-A01D-8DAE-B3A49F2CC0DF}"/>
              </a:ext>
            </a:extLst>
          </p:cNvPr>
          <p:cNvSpPr/>
          <p:nvPr/>
        </p:nvSpPr>
        <p:spPr>
          <a:xfrm>
            <a:off x="118872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VA1</a:t>
            </a:r>
            <a:endParaRPr lang="en-US" sz="1400"/>
          </a:p>
        </p:txBody>
      </p:sp>
      <p:sp>
        <p:nvSpPr>
          <p:cNvPr id="8" name="Text 6">
            <a:extLst>
              <a:ext uri="{FF2B5EF4-FFF2-40B4-BE49-F238E27FC236}">
                <a16:creationId xmlns:a16="http://schemas.microsoft.com/office/drawing/2014/main" id="{1F602BAB-21DA-275F-B124-80BBD5529A9B}"/>
              </a:ext>
            </a:extLst>
          </p:cNvPr>
          <p:cNvSpPr/>
          <p:nvPr/>
        </p:nvSpPr>
        <p:spPr>
          <a:xfrm>
            <a:off x="182880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VA2</a:t>
            </a:r>
            <a:endParaRPr lang="en-US" sz="1400"/>
          </a:p>
        </p:txBody>
      </p:sp>
      <p:sp>
        <p:nvSpPr>
          <p:cNvPr id="9" name="Text 7">
            <a:extLst>
              <a:ext uri="{FF2B5EF4-FFF2-40B4-BE49-F238E27FC236}">
                <a16:creationId xmlns:a16="http://schemas.microsoft.com/office/drawing/2014/main" id="{F2436940-FF60-5128-292D-70E6877B74D8}"/>
              </a:ext>
            </a:extLst>
          </p:cNvPr>
          <p:cNvSpPr/>
          <p:nvPr/>
        </p:nvSpPr>
        <p:spPr>
          <a:xfrm>
            <a:off x="246888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VA3</a:t>
            </a:r>
            <a:endParaRPr lang="en-US" sz="1400"/>
          </a:p>
        </p:txBody>
      </p:sp>
      <p:sp>
        <p:nvSpPr>
          <p:cNvPr id="10" name="Text 8">
            <a:extLst>
              <a:ext uri="{FF2B5EF4-FFF2-40B4-BE49-F238E27FC236}">
                <a16:creationId xmlns:a16="http://schemas.microsoft.com/office/drawing/2014/main" id="{D3B6774D-44A3-26D2-AF67-CB40CEF9AB4C}"/>
              </a:ext>
            </a:extLst>
          </p:cNvPr>
          <p:cNvSpPr/>
          <p:nvPr/>
        </p:nvSpPr>
        <p:spPr>
          <a:xfrm>
            <a:off x="310896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VA4</a:t>
            </a:r>
            <a:endParaRPr lang="en-US" sz="1400"/>
          </a:p>
        </p:txBody>
      </p:sp>
      <p:sp>
        <p:nvSpPr>
          <p:cNvPr id="11" name="Text 9">
            <a:extLst>
              <a:ext uri="{FF2B5EF4-FFF2-40B4-BE49-F238E27FC236}">
                <a16:creationId xmlns:a16="http://schemas.microsoft.com/office/drawing/2014/main" id="{84476E57-DD3D-5B12-AFCA-2A7C97053D8F}"/>
              </a:ext>
            </a:extLst>
          </p:cNvPr>
          <p:cNvSpPr/>
          <p:nvPr/>
        </p:nvSpPr>
        <p:spPr>
          <a:xfrm>
            <a:off x="374904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VA5</a:t>
            </a:r>
            <a:endParaRPr lang="en-US" sz="1400"/>
          </a:p>
        </p:txBody>
      </p:sp>
      <p:sp>
        <p:nvSpPr>
          <p:cNvPr id="12" name="Text 10">
            <a:extLst>
              <a:ext uri="{FF2B5EF4-FFF2-40B4-BE49-F238E27FC236}">
                <a16:creationId xmlns:a16="http://schemas.microsoft.com/office/drawing/2014/main" id="{47A1BD03-0255-0071-1FF5-263AEF4D13A4}"/>
              </a:ext>
            </a:extLst>
          </p:cNvPr>
          <p:cNvSpPr/>
          <p:nvPr/>
        </p:nvSpPr>
        <p:spPr>
          <a:xfrm>
            <a:off x="438912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VA6</a:t>
            </a:r>
            <a:endParaRPr lang="en-US" sz="1400"/>
          </a:p>
        </p:txBody>
      </p:sp>
      <p:sp>
        <p:nvSpPr>
          <p:cNvPr id="13" name="Text 11">
            <a:extLst>
              <a:ext uri="{FF2B5EF4-FFF2-40B4-BE49-F238E27FC236}">
                <a16:creationId xmlns:a16="http://schemas.microsoft.com/office/drawing/2014/main" id="{82E0AA15-515C-0DC1-F136-CA1F07A31BB6}"/>
              </a:ext>
            </a:extLst>
          </p:cNvPr>
          <p:cNvSpPr/>
          <p:nvPr/>
        </p:nvSpPr>
        <p:spPr>
          <a:xfrm>
            <a:off x="5029200" y="2121408"/>
            <a:ext cx="566928" cy="384048"/>
          </a:xfrm>
          <a:prstGeom prst="rect">
            <a:avLst/>
          </a:prstGeom>
          <a:solidFill>
            <a:schemeClr val="tx1">
              <a:alpha val="12000"/>
            </a:schemeClr>
          </a:solidFill>
          <a:ln w="9525">
            <a:solidFill>
              <a:srgbClr val="586B7D"/>
            </a:solidFill>
          </a:ln>
        </p:spPr>
        <p:txBody>
          <a:bodyPr wrap="square" lIns="508" tIns="508" rIns="508" bIns="508" rtlCol="0" anchor="ctr"/>
          <a:lstStyle/>
          <a:p>
            <a:pPr marL="0" indent="0" algn="ctr">
              <a:buNone/>
            </a:pPr>
            <a:r>
              <a:rPr lang="en-US" sz="1400" b="1">
                <a:solidFill>
                  <a:schemeClr val="tx1"/>
                </a:solidFill>
              </a:rPr>
              <a:t>VA7</a:t>
            </a:r>
            <a:endParaRPr lang="en-US" sz="1400"/>
          </a:p>
        </p:txBody>
      </p:sp>
      <p:sp>
        <p:nvSpPr>
          <p:cNvPr id="14" name="Text 12">
            <a:extLst>
              <a:ext uri="{FF2B5EF4-FFF2-40B4-BE49-F238E27FC236}">
                <a16:creationId xmlns:a16="http://schemas.microsoft.com/office/drawing/2014/main" id="{580EB5C0-F265-0508-D294-A921B5C27514}"/>
              </a:ext>
            </a:extLst>
          </p:cNvPr>
          <p:cNvSpPr txBox="1"/>
          <p:nvPr/>
        </p:nvSpPr>
        <p:spPr>
          <a:xfrm>
            <a:off x="548640" y="3337814"/>
            <a:ext cx="1691640" cy="292608"/>
          </a:xfrm>
          <a:prstGeom prst="rect">
            <a:avLst/>
          </a:prstGeom>
          <a:noFill/>
          <a:ln/>
        </p:spPr>
        <p:txBody>
          <a:bodyPr wrap="square" lIns="0" tIns="0" rIns="0" bIns="0" rtlCol="0" anchor="t"/>
          <a:lstStyle/>
          <a:p>
            <a:pPr marL="0" indent="0" algn="ctr">
              <a:buNone/>
            </a:pPr>
            <a:r>
              <a:rPr lang="en-US" sz="1600" b="1">
                <a:solidFill>
                  <a:schemeClr val="accent1"/>
                </a:solidFill>
              </a:rPr>
              <a:t>GPU memory</a:t>
            </a:r>
            <a:endParaRPr lang="en-US" sz="1600"/>
          </a:p>
        </p:txBody>
      </p:sp>
      <p:sp>
        <p:nvSpPr>
          <p:cNvPr id="15" name="Text 13">
            <a:extLst>
              <a:ext uri="{FF2B5EF4-FFF2-40B4-BE49-F238E27FC236}">
                <a16:creationId xmlns:a16="http://schemas.microsoft.com/office/drawing/2014/main" id="{8DD582F3-26E7-13A8-4495-E8767DD2645B}"/>
              </a:ext>
            </a:extLst>
          </p:cNvPr>
          <p:cNvSpPr/>
          <p:nvPr/>
        </p:nvSpPr>
        <p:spPr>
          <a:xfrm>
            <a:off x="548640" y="3648710"/>
            <a:ext cx="1691640" cy="1700784"/>
          </a:xfrm>
          <a:prstGeom prst="roundRect">
            <a:avLst>
              <a:gd name="adj" fmla="val 3243"/>
            </a:avLst>
          </a:prstGeom>
          <a:solidFill>
            <a:schemeClr val="accent1">
              <a:alpha val="15000"/>
            </a:schemeClr>
          </a:solidFill>
          <a:ln w="19050">
            <a:solidFill>
              <a:srgbClr val="548235"/>
            </a:solidFill>
          </a:ln>
        </p:spPr>
        <p:txBody>
          <a:bodyPr wrap="square" lIns="508" tIns="508" rIns="508" bIns="508" rtlCol="0" anchor="ctr"/>
          <a:lstStyle/>
          <a:p>
            <a:pPr marL="0" indent="0" algn="ctr">
              <a:buNone/>
            </a:pPr>
            <a:endParaRPr lang="en-US" sz="1600"/>
          </a:p>
        </p:txBody>
      </p:sp>
      <p:sp>
        <p:nvSpPr>
          <p:cNvPr id="16" name="Text 14">
            <a:extLst>
              <a:ext uri="{FF2B5EF4-FFF2-40B4-BE49-F238E27FC236}">
                <a16:creationId xmlns:a16="http://schemas.microsoft.com/office/drawing/2014/main" id="{CD2945D6-8F8C-BF60-CAB5-7DF34354AB3F}"/>
              </a:ext>
            </a:extLst>
          </p:cNvPr>
          <p:cNvSpPr/>
          <p:nvPr/>
        </p:nvSpPr>
        <p:spPr>
          <a:xfrm>
            <a:off x="1019556" y="3831590"/>
            <a:ext cx="749808" cy="384048"/>
          </a:xfrm>
          <a:prstGeom prst="rect">
            <a:avLst/>
          </a:prstGeom>
          <a:solidFill>
            <a:srgbClr val="548235"/>
          </a:solidFill>
          <a:ln/>
        </p:spPr>
        <p:txBody>
          <a:bodyPr wrap="square" lIns="508" tIns="508" rIns="508" bIns="508" rtlCol="0" anchor="ctr"/>
          <a:lstStyle/>
          <a:p>
            <a:pPr marL="0" indent="0" algn="ctr">
              <a:buNone/>
            </a:pPr>
            <a:r>
              <a:rPr lang="en-US" sz="1400" b="1">
                <a:solidFill>
                  <a:schemeClr val="bg1"/>
                </a:solidFill>
              </a:rPr>
              <a:t>VA1</a:t>
            </a:r>
            <a:endParaRPr lang="en-US" sz="1400"/>
          </a:p>
        </p:txBody>
      </p:sp>
      <p:sp>
        <p:nvSpPr>
          <p:cNvPr id="17" name="Text 15">
            <a:extLst>
              <a:ext uri="{FF2B5EF4-FFF2-40B4-BE49-F238E27FC236}">
                <a16:creationId xmlns:a16="http://schemas.microsoft.com/office/drawing/2014/main" id="{B406A340-614F-ECBC-F232-B4D2F8B32810}"/>
              </a:ext>
            </a:extLst>
          </p:cNvPr>
          <p:cNvSpPr/>
          <p:nvPr/>
        </p:nvSpPr>
        <p:spPr>
          <a:xfrm>
            <a:off x="1019556" y="4325366"/>
            <a:ext cx="749808" cy="384048"/>
          </a:xfrm>
          <a:prstGeom prst="rect">
            <a:avLst/>
          </a:prstGeom>
          <a:solidFill>
            <a:srgbClr val="548235"/>
          </a:solidFill>
          <a:ln/>
        </p:spPr>
        <p:txBody>
          <a:bodyPr wrap="square" lIns="508" tIns="508" rIns="508" bIns="508" rtlCol="0" anchor="ctr"/>
          <a:lstStyle/>
          <a:p>
            <a:pPr marL="0" indent="0" algn="ctr">
              <a:buNone/>
            </a:pPr>
            <a:r>
              <a:rPr lang="en-US" sz="1400" b="1">
                <a:solidFill>
                  <a:schemeClr val="bg1"/>
                </a:solidFill>
              </a:rPr>
              <a:t>VA4</a:t>
            </a:r>
            <a:endParaRPr lang="en-US" sz="1400"/>
          </a:p>
        </p:txBody>
      </p:sp>
      <p:sp>
        <p:nvSpPr>
          <p:cNvPr id="18" name="Text 16">
            <a:extLst>
              <a:ext uri="{FF2B5EF4-FFF2-40B4-BE49-F238E27FC236}">
                <a16:creationId xmlns:a16="http://schemas.microsoft.com/office/drawing/2014/main" id="{6FF9EF09-8CD4-ABED-47FC-F9390B69887B}"/>
              </a:ext>
            </a:extLst>
          </p:cNvPr>
          <p:cNvSpPr/>
          <p:nvPr/>
        </p:nvSpPr>
        <p:spPr>
          <a:xfrm>
            <a:off x="1019556" y="4819142"/>
            <a:ext cx="749808" cy="384048"/>
          </a:xfrm>
          <a:prstGeom prst="rect">
            <a:avLst/>
          </a:prstGeom>
          <a:solidFill>
            <a:srgbClr val="548235"/>
          </a:solidFill>
          <a:ln/>
        </p:spPr>
        <p:txBody>
          <a:bodyPr wrap="square" lIns="508" tIns="508" rIns="508" bIns="508" rtlCol="0" anchor="ctr"/>
          <a:lstStyle/>
          <a:p>
            <a:pPr marL="0" indent="0" algn="ctr">
              <a:buNone/>
            </a:pPr>
            <a:r>
              <a:rPr lang="en-US" sz="1400" b="1">
                <a:solidFill>
                  <a:schemeClr val="bg1"/>
                </a:solidFill>
              </a:rPr>
              <a:t>VA6</a:t>
            </a:r>
            <a:endParaRPr lang="en-US" sz="1400"/>
          </a:p>
        </p:txBody>
      </p:sp>
      <p:sp>
        <p:nvSpPr>
          <p:cNvPr id="19" name="Text 17">
            <a:extLst>
              <a:ext uri="{FF2B5EF4-FFF2-40B4-BE49-F238E27FC236}">
                <a16:creationId xmlns:a16="http://schemas.microsoft.com/office/drawing/2014/main" id="{91FA1667-FA88-4C28-CE6E-B4CEDDEEB2A0}"/>
              </a:ext>
            </a:extLst>
          </p:cNvPr>
          <p:cNvSpPr txBox="1"/>
          <p:nvPr/>
        </p:nvSpPr>
        <p:spPr>
          <a:xfrm>
            <a:off x="3246120" y="3058795"/>
            <a:ext cx="2423160" cy="292608"/>
          </a:xfrm>
          <a:prstGeom prst="rect">
            <a:avLst/>
          </a:prstGeom>
          <a:noFill/>
          <a:ln/>
        </p:spPr>
        <p:txBody>
          <a:bodyPr wrap="square" lIns="0" tIns="0" rIns="0" bIns="0" rtlCol="0" anchor="t"/>
          <a:lstStyle/>
          <a:p>
            <a:pPr marL="0" indent="0" algn="ctr">
              <a:buNone/>
            </a:pPr>
            <a:r>
              <a:rPr lang="en-US" sz="1600" b="1">
                <a:solidFill>
                  <a:schemeClr val="accent2"/>
                </a:solidFill>
              </a:rPr>
              <a:t>CPU memory</a:t>
            </a:r>
            <a:endParaRPr lang="en-US" sz="1600"/>
          </a:p>
        </p:txBody>
      </p:sp>
      <p:sp>
        <p:nvSpPr>
          <p:cNvPr id="20" name="Text 18">
            <a:extLst>
              <a:ext uri="{FF2B5EF4-FFF2-40B4-BE49-F238E27FC236}">
                <a16:creationId xmlns:a16="http://schemas.microsoft.com/office/drawing/2014/main" id="{57398636-BC74-DBEF-6983-063F790E56AA}"/>
              </a:ext>
            </a:extLst>
          </p:cNvPr>
          <p:cNvSpPr/>
          <p:nvPr/>
        </p:nvSpPr>
        <p:spPr>
          <a:xfrm>
            <a:off x="3246120" y="3369691"/>
            <a:ext cx="2423160" cy="2194560"/>
          </a:xfrm>
          <a:prstGeom prst="roundRect">
            <a:avLst>
              <a:gd name="adj" fmla="val 2500"/>
            </a:avLst>
          </a:prstGeom>
          <a:solidFill>
            <a:schemeClr val="accent2">
              <a:alpha val="15000"/>
            </a:schemeClr>
          </a:solidFill>
          <a:ln w="19050">
            <a:solidFill>
              <a:srgbClr val="2469C7"/>
            </a:solidFill>
          </a:ln>
        </p:spPr>
        <p:txBody>
          <a:bodyPr wrap="square" lIns="508" tIns="508" rIns="508" bIns="508" rtlCol="0" anchor="ctr"/>
          <a:lstStyle/>
          <a:p>
            <a:pPr marL="0" indent="0" algn="ctr">
              <a:buNone/>
            </a:pPr>
            <a:endParaRPr lang="en-US" sz="1600"/>
          </a:p>
        </p:txBody>
      </p:sp>
      <p:sp>
        <p:nvSpPr>
          <p:cNvPr id="21" name="Text 19">
            <a:extLst>
              <a:ext uri="{FF2B5EF4-FFF2-40B4-BE49-F238E27FC236}">
                <a16:creationId xmlns:a16="http://schemas.microsoft.com/office/drawing/2014/main" id="{B6628CDE-E5D2-968E-51FA-1505BC5CF7D0}"/>
              </a:ext>
            </a:extLst>
          </p:cNvPr>
          <p:cNvSpPr/>
          <p:nvPr/>
        </p:nvSpPr>
        <p:spPr>
          <a:xfrm>
            <a:off x="3593592" y="3552571"/>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VA0</a:t>
            </a:r>
            <a:endParaRPr lang="en-US" sz="1400"/>
          </a:p>
        </p:txBody>
      </p:sp>
      <p:sp>
        <p:nvSpPr>
          <p:cNvPr id="22" name="Text 20">
            <a:extLst>
              <a:ext uri="{FF2B5EF4-FFF2-40B4-BE49-F238E27FC236}">
                <a16:creationId xmlns:a16="http://schemas.microsoft.com/office/drawing/2014/main" id="{02823287-7869-992D-D364-A5720F47D2C6}"/>
              </a:ext>
            </a:extLst>
          </p:cNvPr>
          <p:cNvSpPr/>
          <p:nvPr/>
        </p:nvSpPr>
        <p:spPr>
          <a:xfrm>
            <a:off x="4572000" y="3552571"/>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VA1</a:t>
            </a:r>
            <a:endParaRPr lang="en-US" sz="1400"/>
          </a:p>
        </p:txBody>
      </p:sp>
      <p:sp>
        <p:nvSpPr>
          <p:cNvPr id="23" name="Text 21">
            <a:extLst>
              <a:ext uri="{FF2B5EF4-FFF2-40B4-BE49-F238E27FC236}">
                <a16:creationId xmlns:a16="http://schemas.microsoft.com/office/drawing/2014/main" id="{95B07567-2518-4E9B-6750-D1B1E19CA7F1}"/>
              </a:ext>
            </a:extLst>
          </p:cNvPr>
          <p:cNvSpPr/>
          <p:nvPr/>
        </p:nvSpPr>
        <p:spPr>
          <a:xfrm>
            <a:off x="3593592" y="4046347"/>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VA2</a:t>
            </a:r>
            <a:endParaRPr lang="en-US" sz="1400"/>
          </a:p>
        </p:txBody>
      </p:sp>
      <p:sp>
        <p:nvSpPr>
          <p:cNvPr id="24" name="Text 22">
            <a:extLst>
              <a:ext uri="{FF2B5EF4-FFF2-40B4-BE49-F238E27FC236}">
                <a16:creationId xmlns:a16="http://schemas.microsoft.com/office/drawing/2014/main" id="{002B68D4-C733-E946-1A06-94979991869A}"/>
              </a:ext>
            </a:extLst>
          </p:cNvPr>
          <p:cNvSpPr/>
          <p:nvPr/>
        </p:nvSpPr>
        <p:spPr>
          <a:xfrm>
            <a:off x="4572000" y="4046347"/>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VA3</a:t>
            </a:r>
            <a:endParaRPr lang="en-US" sz="1400"/>
          </a:p>
        </p:txBody>
      </p:sp>
      <p:sp>
        <p:nvSpPr>
          <p:cNvPr id="25" name="Text 23">
            <a:extLst>
              <a:ext uri="{FF2B5EF4-FFF2-40B4-BE49-F238E27FC236}">
                <a16:creationId xmlns:a16="http://schemas.microsoft.com/office/drawing/2014/main" id="{C0A99053-DF3B-33F0-71B9-B07605BE8534}"/>
              </a:ext>
            </a:extLst>
          </p:cNvPr>
          <p:cNvSpPr/>
          <p:nvPr/>
        </p:nvSpPr>
        <p:spPr>
          <a:xfrm>
            <a:off x="3593592" y="4540123"/>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VA4</a:t>
            </a:r>
            <a:endParaRPr lang="en-US" sz="1400"/>
          </a:p>
        </p:txBody>
      </p:sp>
      <p:sp>
        <p:nvSpPr>
          <p:cNvPr id="26" name="Text 24">
            <a:extLst>
              <a:ext uri="{FF2B5EF4-FFF2-40B4-BE49-F238E27FC236}">
                <a16:creationId xmlns:a16="http://schemas.microsoft.com/office/drawing/2014/main" id="{B038CB85-8EE3-703C-4A81-9851FCA8194B}"/>
              </a:ext>
            </a:extLst>
          </p:cNvPr>
          <p:cNvSpPr/>
          <p:nvPr/>
        </p:nvSpPr>
        <p:spPr>
          <a:xfrm>
            <a:off x="4572000" y="4540123"/>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VA5</a:t>
            </a:r>
            <a:endParaRPr lang="en-US" sz="1400"/>
          </a:p>
        </p:txBody>
      </p:sp>
      <p:sp>
        <p:nvSpPr>
          <p:cNvPr id="27" name="Text 25">
            <a:extLst>
              <a:ext uri="{FF2B5EF4-FFF2-40B4-BE49-F238E27FC236}">
                <a16:creationId xmlns:a16="http://schemas.microsoft.com/office/drawing/2014/main" id="{354A7485-CBFD-B743-DDE9-FC3D42B5C64D}"/>
              </a:ext>
            </a:extLst>
          </p:cNvPr>
          <p:cNvSpPr/>
          <p:nvPr/>
        </p:nvSpPr>
        <p:spPr>
          <a:xfrm>
            <a:off x="3593592" y="5033899"/>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VA6</a:t>
            </a:r>
            <a:endParaRPr lang="en-US" sz="1400"/>
          </a:p>
        </p:txBody>
      </p:sp>
      <p:sp>
        <p:nvSpPr>
          <p:cNvPr id="28" name="Text 26">
            <a:extLst>
              <a:ext uri="{FF2B5EF4-FFF2-40B4-BE49-F238E27FC236}">
                <a16:creationId xmlns:a16="http://schemas.microsoft.com/office/drawing/2014/main" id="{F2468257-D23F-F6F2-41B2-4A7EFC6B7259}"/>
              </a:ext>
            </a:extLst>
          </p:cNvPr>
          <p:cNvSpPr/>
          <p:nvPr/>
        </p:nvSpPr>
        <p:spPr>
          <a:xfrm>
            <a:off x="4572000" y="5033899"/>
            <a:ext cx="749808" cy="384048"/>
          </a:xfrm>
          <a:prstGeom prst="rect">
            <a:avLst/>
          </a:prstGeom>
          <a:solidFill>
            <a:srgbClr val="2469C7"/>
          </a:solidFill>
          <a:ln/>
        </p:spPr>
        <p:txBody>
          <a:bodyPr wrap="square" lIns="508" tIns="508" rIns="508" bIns="508" rtlCol="0" anchor="ctr"/>
          <a:lstStyle/>
          <a:p>
            <a:pPr marL="0" indent="0" algn="ctr">
              <a:buNone/>
            </a:pPr>
            <a:r>
              <a:rPr lang="en-US" sz="1400" b="1">
                <a:solidFill>
                  <a:schemeClr val="bg1"/>
                </a:solidFill>
              </a:rPr>
              <a:t>VA7</a:t>
            </a:r>
            <a:endParaRPr lang="en-US" sz="1400"/>
          </a:p>
        </p:txBody>
      </p:sp>
      <p:sp>
        <p:nvSpPr>
          <p:cNvPr id="29" name="Shape 27">
            <a:extLst>
              <a:ext uri="{FF2B5EF4-FFF2-40B4-BE49-F238E27FC236}">
                <a16:creationId xmlns:a16="http://schemas.microsoft.com/office/drawing/2014/main" id="{95BFA090-AE3A-00F3-187A-C3733AB31360}"/>
              </a:ext>
            </a:extLst>
          </p:cNvPr>
          <p:cNvSpPr/>
          <p:nvPr/>
        </p:nvSpPr>
        <p:spPr>
          <a:xfrm flipH="1">
            <a:off x="2248794" y="4224782"/>
            <a:ext cx="995118" cy="0"/>
          </a:xfrm>
          <a:prstGeom prst="line">
            <a:avLst/>
          </a:prstGeom>
          <a:noFill/>
          <a:ln w="38100">
            <a:solidFill>
              <a:srgbClr val="CF4548"/>
            </a:solidFill>
            <a:prstDash val="solid"/>
            <a:tailEnd type="triangle"/>
          </a:ln>
        </p:spPr>
        <p:txBody>
          <a:bodyPr/>
          <a:lstStyle/>
          <a:p>
            <a:endParaRPr lang="ko-KR" altLang="en-US"/>
          </a:p>
        </p:txBody>
      </p:sp>
      <p:sp>
        <p:nvSpPr>
          <p:cNvPr id="30" name="Shape 28">
            <a:extLst>
              <a:ext uri="{FF2B5EF4-FFF2-40B4-BE49-F238E27FC236}">
                <a16:creationId xmlns:a16="http://schemas.microsoft.com/office/drawing/2014/main" id="{6F1AB87A-5DC9-8F3A-400B-ACFE220D73B3}"/>
              </a:ext>
            </a:extLst>
          </p:cNvPr>
          <p:cNvSpPr/>
          <p:nvPr/>
        </p:nvSpPr>
        <p:spPr>
          <a:xfrm>
            <a:off x="2248794" y="4819142"/>
            <a:ext cx="995118" cy="0"/>
          </a:xfrm>
          <a:prstGeom prst="line">
            <a:avLst/>
          </a:prstGeom>
          <a:noFill/>
          <a:ln w="38100">
            <a:solidFill>
              <a:srgbClr val="2469C7"/>
            </a:solidFill>
            <a:prstDash val="solid"/>
            <a:tailEnd type="triangle"/>
          </a:ln>
        </p:spPr>
        <p:txBody>
          <a:bodyPr/>
          <a:lstStyle/>
          <a:p>
            <a:endParaRPr lang="ko-KR" altLang="en-US"/>
          </a:p>
        </p:txBody>
      </p:sp>
      <p:sp>
        <p:nvSpPr>
          <p:cNvPr id="31" name="Text 29">
            <a:extLst>
              <a:ext uri="{FF2B5EF4-FFF2-40B4-BE49-F238E27FC236}">
                <a16:creationId xmlns:a16="http://schemas.microsoft.com/office/drawing/2014/main" id="{BD865D43-CBA2-DF6D-376C-21F2831FF9F2}"/>
              </a:ext>
            </a:extLst>
          </p:cNvPr>
          <p:cNvSpPr txBox="1"/>
          <p:nvPr/>
        </p:nvSpPr>
        <p:spPr>
          <a:xfrm>
            <a:off x="2240280" y="3877310"/>
            <a:ext cx="1005840" cy="292608"/>
          </a:xfrm>
          <a:prstGeom prst="rect">
            <a:avLst/>
          </a:prstGeom>
          <a:noFill/>
          <a:ln/>
        </p:spPr>
        <p:txBody>
          <a:bodyPr wrap="square" lIns="0" tIns="0" rIns="0" bIns="0" rtlCol="0" anchor="t"/>
          <a:lstStyle/>
          <a:p>
            <a:pPr marL="0" indent="0" algn="ctr">
              <a:buNone/>
            </a:pPr>
            <a:r>
              <a:rPr lang="en-US" sz="1500" b="1">
                <a:solidFill>
                  <a:schemeClr val="accent5"/>
                </a:solidFill>
              </a:rPr>
              <a:t>swap-in</a:t>
            </a:r>
            <a:endParaRPr lang="en-US" sz="1500"/>
          </a:p>
        </p:txBody>
      </p:sp>
      <p:sp>
        <p:nvSpPr>
          <p:cNvPr id="32" name="Text 30">
            <a:extLst>
              <a:ext uri="{FF2B5EF4-FFF2-40B4-BE49-F238E27FC236}">
                <a16:creationId xmlns:a16="http://schemas.microsoft.com/office/drawing/2014/main" id="{41961C8A-C4D0-2229-7A7A-00D3DB981CAE}"/>
              </a:ext>
            </a:extLst>
          </p:cNvPr>
          <p:cNvSpPr txBox="1"/>
          <p:nvPr/>
        </p:nvSpPr>
        <p:spPr>
          <a:xfrm>
            <a:off x="2240280" y="4883150"/>
            <a:ext cx="1005840" cy="292608"/>
          </a:xfrm>
          <a:prstGeom prst="rect">
            <a:avLst/>
          </a:prstGeom>
          <a:noFill/>
          <a:ln/>
        </p:spPr>
        <p:txBody>
          <a:bodyPr wrap="square" lIns="0" tIns="0" rIns="0" bIns="0" rtlCol="0" anchor="t"/>
          <a:lstStyle/>
          <a:p>
            <a:pPr marL="0" indent="0" algn="ctr">
              <a:buNone/>
            </a:pPr>
            <a:r>
              <a:rPr lang="en-US" sz="1500" b="1">
                <a:solidFill>
                  <a:schemeClr val="accent2"/>
                </a:solidFill>
              </a:rPr>
              <a:t>swap-out</a:t>
            </a:r>
            <a:endParaRPr lang="en-US" sz="1500"/>
          </a:p>
        </p:txBody>
      </p:sp>
      <p:sp>
        <p:nvSpPr>
          <p:cNvPr id="33" name="Text 31">
            <a:extLst>
              <a:ext uri="{FF2B5EF4-FFF2-40B4-BE49-F238E27FC236}">
                <a16:creationId xmlns:a16="http://schemas.microsoft.com/office/drawing/2014/main" id="{ED2C347B-0679-17B0-A1B6-F3388EF8E3EA}"/>
              </a:ext>
            </a:extLst>
          </p:cNvPr>
          <p:cNvSpPr txBox="1"/>
          <p:nvPr/>
        </p:nvSpPr>
        <p:spPr>
          <a:xfrm>
            <a:off x="548640" y="5422646"/>
            <a:ext cx="1691640" cy="493776"/>
          </a:xfrm>
          <a:prstGeom prst="rect">
            <a:avLst/>
          </a:prstGeom>
          <a:noFill/>
          <a:ln/>
        </p:spPr>
        <p:txBody>
          <a:bodyPr wrap="square" lIns="0" tIns="0" rIns="0" bIns="0" rtlCol="0" anchor="t"/>
          <a:lstStyle/>
          <a:p>
            <a:pPr marL="0" indent="0" algn="ctr">
              <a:buNone/>
            </a:pPr>
            <a:r>
              <a:rPr lang="en-US" sz="1500" b="1">
                <a:solidFill>
                  <a:schemeClr val="accent6">
                    <a:lumMod val="50000"/>
                  </a:schemeClr>
                </a:solidFill>
              </a:rPr>
              <a:t>Demand paging</a:t>
            </a:r>
          </a:p>
        </p:txBody>
      </p:sp>
      <p:sp>
        <p:nvSpPr>
          <p:cNvPr id="34" name="Text 32">
            <a:extLst>
              <a:ext uri="{FF2B5EF4-FFF2-40B4-BE49-F238E27FC236}">
                <a16:creationId xmlns:a16="http://schemas.microsoft.com/office/drawing/2014/main" id="{2F2A37DA-C60B-5E50-3361-B398B793829B}"/>
              </a:ext>
            </a:extLst>
          </p:cNvPr>
          <p:cNvSpPr txBox="1"/>
          <p:nvPr/>
        </p:nvSpPr>
        <p:spPr>
          <a:xfrm>
            <a:off x="3246120" y="5637403"/>
            <a:ext cx="2423160" cy="292608"/>
          </a:xfrm>
          <a:prstGeom prst="rect">
            <a:avLst/>
          </a:prstGeom>
          <a:noFill/>
          <a:ln/>
        </p:spPr>
        <p:txBody>
          <a:bodyPr wrap="square" lIns="0" tIns="0" rIns="0" bIns="0" rtlCol="0" anchor="t"/>
          <a:lstStyle/>
          <a:p>
            <a:pPr marL="0" indent="0" algn="ctr">
              <a:buNone/>
            </a:pPr>
            <a:r>
              <a:rPr lang="en-US" sz="1500" b="1"/>
              <a:t>Backing storage of GPU</a:t>
            </a:r>
          </a:p>
        </p:txBody>
      </p:sp>
      <p:sp>
        <p:nvSpPr>
          <p:cNvPr id="35" name="Text 33">
            <a:extLst>
              <a:ext uri="{FF2B5EF4-FFF2-40B4-BE49-F238E27FC236}">
                <a16:creationId xmlns:a16="http://schemas.microsoft.com/office/drawing/2014/main" id="{5A0CD624-73B3-DBFE-081E-95A312FCF222}"/>
              </a:ext>
            </a:extLst>
          </p:cNvPr>
          <p:cNvSpPr txBox="1"/>
          <p:nvPr/>
        </p:nvSpPr>
        <p:spPr>
          <a:xfrm>
            <a:off x="6522722" y="1719072"/>
            <a:ext cx="5486400" cy="329184"/>
          </a:xfrm>
          <a:prstGeom prst="rect">
            <a:avLst/>
          </a:prstGeom>
          <a:noFill/>
          <a:ln/>
        </p:spPr>
        <p:txBody>
          <a:bodyPr wrap="square" lIns="0" tIns="0" rIns="0" bIns="0" rtlCol="0" anchor="t"/>
          <a:lstStyle/>
          <a:p>
            <a:pPr marL="0" indent="0">
              <a:buNone/>
            </a:pPr>
            <a:r>
              <a:rPr lang="en-US" sz="1800" b="1">
                <a:solidFill>
                  <a:schemeClr val="tx1"/>
                </a:solidFill>
              </a:rPr>
              <a:t>Handling one GPU page fault</a:t>
            </a:r>
            <a:endParaRPr lang="en-US" sz="1800"/>
          </a:p>
        </p:txBody>
      </p:sp>
      <p:sp>
        <p:nvSpPr>
          <p:cNvPr id="36" name="Text 34">
            <a:extLst>
              <a:ext uri="{FF2B5EF4-FFF2-40B4-BE49-F238E27FC236}">
                <a16:creationId xmlns:a16="http://schemas.microsoft.com/office/drawing/2014/main" id="{8D63EA39-1AA0-C5E5-3969-78C2672EF5DA}"/>
              </a:ext>
            </a:extLst>
          </p:cNvPr>
          <p:cNvSpPr/>
          <p:nvPr/>
        </p:nvSpPr>
        <p:spPr>
          <a:xfrm>
            <a:off x="6522722" y="2121408"/>
            <a:ext cx="2651760" cy="457200"/>
          </a:xfrm>
          <a:prstGeom prst="roundRect">
            <a:avLst>
              <a:gd name="adj" fmla="val 10000"/>
            </a:avLst>
          </a:prstGeom>
          <a:solidFill>
            <a:schemeClr val="tx1">
              <a:alpha val="15000"/>
            </a:schemeClr>
          </a:solidFill>
          <a:ln/>
        </p:spPr>
        <p:txBody>
          <a:bodyPr wrap="square" lIns="152400" tIns="0" rIns="127000" bIns="0" rtlCol="0" anchor="ctr"/>
          <a:lstStyle/>
          <a:p>
            <a:pPr marL="0" indent="0" algn="l">
              <a:buNone/>
            </a:pPr>
            <a:r>
              <a:rPr lang="en-US" sz="1600" b="1">
                <a:solidFill>
                  <a:schemeClr val="tx1"/>
                </a:solidFill>
              </a:rPr>
              <a:t>TLB miss</a:t>
            </a:r>
            <a:endParaRPr lang="en-US" sz="1600"/>
          </a:p>
        </p:txBody>
      </p:sp>
      <p:sp>
        <p:nvSpPr>
          <p:cNvPr id="37" name="Shape 35">
            <a:extLst>
              <a:ext uri="{FF2B5EF4-FFF2-40B4-BE49-F238E27FC236}">
                <a16:creationId xmlns:a16="http://schemas.microsoft.com/office/drawing/2014/main" id="{4618B05D-0E42-BBED-2C2B-FD27867AE14F}"/>
              </a:ext>
            </a:extLst>
          </p:cNvPr>
          <p:cNvSpPr/>
          <p:nvPr/>
        </p:nvSpPr>
        <p:spPr>
          <a:xfrm>
            <a:off x="7345682" y="2576464"/>
            <a:ext cx="0" cy="237744"/>
          </a:xfrm>
          <a:prstGeom prst="line">
            <a:avLst/>
          </a:prstGeom>
          <a:noFill/>
          <a:ln w="34925">
            <a:solidFill>
              <a:schemeClr val="tx2"/>
            </a:solidFill>
            <a:prstDash val="solid"/>
            <a:tailEnd type="triangle"/>
          </a:ln>
        </p:spPr>
        <p:txBody>
          <a:bodyPr/>
          <a:lstStyle/>
          <a:p>
            <a:endParaRPr lang="ko-KR" altLang="en-US"/>
          </a:p>
        </p:txBody>
      </p:sp>
      <p:sp>
        <p:nvSpPr>
          <p:cNvPr id="38" name="Text 36">
            <a:extLst>
              <a:ext uri="{FF2B5EF4-FFF2-40B4-BE49-F238E27FC236}">
                <a16:creationId xmlns:a16="http://schemas.microsoft.com/office/drawing/2014/main" id="{3319FA8B-3FCA-E0AF-E93F-85525E91966B}"/>
              </a:ext>
            </a:extLst>
          </p:cNvPr>
          <p:cNvSpPr/>
          <p:nvPr/>
        </p:nvSpPr>
        <p:spPr>
          <a:xfrm>
            <a:off x="6522722" y="2834640"/>
            <a:ext cx="2651760" cy="457200"/>
          </a:xfrm>
          <a:prstGeom prst="roundRect">
            <a:avLst>
              <a:gd name="adj" fmla="val 10000"/>
            </a:avLst>
          </a:prstGeom>
          <a:solidFill>
            <a:schemeClr val="tx1">
              <a:alpha val="15000"/>
            </a:schemeClr>
          </a:solidFill>
          <a:ln/>
        </p:spPr>
        <p:txBody>
          <a:bodyPr wrap="square" lIns="152400" tIns="0" rIns="127000" bIns="0" rtlCol="0" anchor="ctr"/>
          <a:lstStyle/>
          <a:p>
            <a:pPr marL="0" indent="0" algn="l">
              <a:buNone/>
            </a:pPr>
            <a:r>
              <a:rPr lang="en-US" sz="1600" b="1">
                <a:solidFill>
                  <a:schemeClr val="tx1"/>
                </a:solidFill>
              </a:rPr>
              <a:t>Page table walk</a:t>
            </a:r>
            <a:endParaRPr lang="en-US" sz="1600"/>
          </a:p>
        </p:txBody>
      </p:sp>
      <p:sp>
        <p:nvSpPr>
          <p:cNvPr id="39" name="Shape 37">
            <a:extLst>
              <a:ext uri="{FF2B5EF4-FFF2-40B4-BE49-F238E27FC236}">
                <a16:creationId xmlns:a16="http://schemas.microsoft.com/office/drawing/2014/main" id="{56C7D593-DE2E-247D-3D03-C50AF17F0C4A}"/>
              </a:ext>
            </a:extLst>
          </p:cNvPr>
          <p:cNvSpPr/>
          <p:nvPr/>
        </p:nvSpPr>
        <p:spPr>
          <a:xfrm>
            <a:off x="7345682" y="3289696"/>
            <a:ext cx="0" cy="237744"/>
          </a:xfrm>
          <a:prstGeom prst="line">
            <a:avLst/>
          </a:prstGeom>
          <a:noFill/>
          <a:ln w="34925">
            <a:solidFill>
              <a:schemeClr val="tx2"/>
            </a:solidFill>
            <a:prstDash val="solid"/>
            <a:tailEnd type="triangle"/>
          </a:ln>
        </p:spPr>
        <p:txBody>
          <a:bodyPr/>
          <a:lstStyle/>
          <a:p>
            <a:endParaRPr lang="ko-KR" altLang="en-US"/>
          </a:p>
        </p:txBody>
      </p:sp>
      <p:sp>
        <p:nvSpPr>
          <p:cNvPr id="40" name="Text 38">
            <a:extLst>
              <a:ext uri="{FF2B5EF4-FFF2-40B4-BE49-F238E27FC236}">
                <a16:creationId xmlns:a16="http://schemas.microsoft.com/office/drawing/2014/main" id="{7AAC55B5-D67C-092B-5E14-46D5DB49FCC6}"/>
              </a:ext>
            </a:extLst>
          </p:cNvPr>
          <p:cNvSpPr/>
          <p:nvPr/>
        </p:nvSpPr>
        <p:spPr>
          <a:xfrm>
            <a:off x="6522722" y="3547872"/>
            <a:ext cx="2651760" cy="457200"/>
          </a:xfrm>
          <a:prstGeom prst="roundRect">
            <a:avLst>
              <a:gd name="adj" fmla="val 10000"/>
            </a:avLst>
          </a:prstGeom>
          <a:solidFill>
            <a:srgbClr val="152B43"/>
          </a:solidFill>
          <a:ln/>
        </p:spPr>
        <p:txBody>
          <a:bodyPr wrap="square" lIns="152400" tIns="0" rIns="127000" bIns="0" rtlCol="0" anchor="ctr"/>
          <a:lstStyle/>
          <a:p>
            <a:pPr marL="0" indent="0" algn="l">
              <a:buNone/>
            </a:pPr>
            <a:r>
              <a:rPr lang="en-US" sz="1600" b="1">
                <a:solidFill>
                  <a:schemeClr val="bg1"/>
                </a:solidFill>
              </a:rPr>
              <a:t>UVM driver on CPU</a:t>
            </a:r>
            <a:endParaRPr lang="en-US" sz="1600"/>
          </a:p>
        </p:txBody>
      </p:sp>
      <p:sp>
        <p:nvSpPr>
          <p:cNvPr id="41" name="Shape 39">
            <a:extLst>
              <a:ext uri="{FF2B5EF4-FFF2-40B4-BE49-F238E27FC236}">
                <a16:creationId xmlns:a16="http://schemas.microsoft.com/office/drawing/2014/main" id="{EDBD9541-8863-6ED2-DAF1-690988F3DC83}"/>
              </a:ext>
            </a:extLst>
          </p:cNvPr>
          <p:cNvSpPr/>
          <p:nvPr/>
        </p:nvSpPr>
        <p:spPr>
          <a:xfrm>
            <a:off x="7345682" y="4002928"/>
            <a:ext cx="0" cy="237744"/>
          </a:xfrm>
          <a:prstGeom prst="line">
            <a:avLst/>
          </a:prstGeom>
          <a:noFill/>
          <a:ln w="34925">
            <a:solidFill>
              <a:schemeClr val="tx2"/>
            </a:solidFill>
            <a:prstDash val="solid"/>
            <a:tailEnd type="triangle"/>
          </a:ln>
        </p:spPr>
        <p:txBody>
          <a:bodyPr/>
          <a:lstStyle/>
          <a:p>
            <a:endParaRPr lang="ko-KR" altLang="en-US"/>
          </a:p>
        </p:txBody>
      </p:sp>
      <p:sp>
        <p:nvSpPr>
          <p:cNvPr id="42" name="Text 40">
            <a:extLst>
              <a:ext uri="{FF2B5EF4-FFF2-40B4-BE49-F238E27FC236}">
                <a16:creationId xmlns:a16="http://schemas.microsoft.com/office/drawing/2014/main" id="{98D2D9C2-5C41-B7CF-4772-C0E1FE13C101}"/>
              </a:ext>
            </a:extLst>
          </p:cNvPr>
          <p:cNvSpPr/>
          <p:nvPr/>
        </p:nvSpPr>
        <p:spPr>
          <a:xfrm>
            <a:off x="6522722" y="4261104"/>
            <a:ext cx="2651760" cy="457200"/>
          </a:xfrm>
          <a:prstGeom prst="roundRect">
            <a:avLst>
              <a:gd name="adj" fmla="val 10000"/>
            </a:avLst>
          </a:prstGeom>
          <a:solidFill>
            <a:srgbClr val="2469C7"/>
          </a:solidFill>
          <a:ln/>
        </p:spPr>
        <p:txBody>
          <a:bodyPr wrap="square" lIns="152400" tIns="0" rIns="127000" bIns="0" rtlCol="0" anchor="ctr"/>
          <a:lstStyle/>
          <a:p>
            <a:pPr marL="0" indent="0" algn="l">
              <a:buNone/>
            </a:pPr>
            <a:r>
              <a:rPr lang="en-US" sz="1600" b="1">
                <a:solidFill>
                  <a:schemeClr val="bg1"/>
                </a:solidFill>
              </a:rPr>
              <a:t>Swap-out: GPU→CPU</a:t>
            </a:r>
            <a:endParaRPr lang="en-US" sz="1600"/>
          </a:p>
        </p:txBody>
      </p:sp>
      <p:sp>
        <p:nvSpPr>
          <p:cNvPr id="43" name="Shape 41">
            <a:extLst>
              <a:ext uri="{FF2B5EF4-FFF2-40B4-BE49-F238E27FC236}">
                <a16:creationId xmlns:a16="http://schemas.microsoft.com/office/drawing/2014/main" id="{37D8D8EA-0386-F4E4-EC51-D4A9E3B6BB43}"/>
              </a:ext>
            </a:extLst>
          </p:cNvPr>
          <p:cNvSpPr/>
          <p:nvPr/>
        </p:nvSpPr>
        <p:spPr>
          <a:xfrm>
            <a:off x="7345682" y="4716160"/>
            <a:ext cx="0" cy="237744"/>
          </a:xfrm>
          <a:prstGeom prst="line">
            <a:avLst/>
          </a:prstGeom>
          <a:noFill/>
          <a:ln w="34925">
            <a:solidFill>
              <a:schemeClr val="tx2"/>
            </a:solidFill>
            <a:prstDash val="solid"/>
            <a:tailEnd type="triangle"/>
          </a:ln>
        </p:spPr>
        <p:txBody>
          <a:bodyPr/>
          <a:lstStyle/>
          <a:p>
            <a:endParaRPr lang="ko-KR" altLang="en-US"/>
          </a:p>
        </p:txBody>
      </p:sp>
      <p:sp>
        <p:nvSpPr>
          <p:cNvPr id="44" name="Text 42">
            <a:extLst>
              <a:ext uri="{FF2B5EF4-FFF2-40B4-BE49-F238E27FC236}">
                <a16:creationId xmlns:a16="http://schemas.microsoft.com/office/drawing/2014/main" id="{79C2CE36-115A-5813-75C8-A290EF91DA66}"/>
              </a:ext>
            </a:extLst>
          </p:cNvPr>
          <p:cNvSpPr/>
          <p:nvPr/>
        </p:nvSpPr>
        <p:spPr>
          <a:xfrm>
            <a:off x="6522722" y="4974336"/>
            <a:ext cx="2651760" cy="457200"/>
          </a:xfrm>
          <a:prstGeom prst="roundRect">
            <a:avLst>
              <a:gd name="adj" fmla="val 10000"/>
            </a:avLst>
          </a:prstGeom>
          <a:solidFill>
            <a:srgbClr val="CF4548"/>
          </a:solidFill>
          <a:ln/>
        </p:spPr>
        <p:txBody>
          <a:bodyPr wrap="square" lIns="152400" tIns="0" rIns="127000" bIns="0" rtlCol="0" anchor="ctr"/>
          <a:lstStyle/>
          <a:p>
            <a:pPr marL="0" indent="0" algn="l">
              <a:buNone/>
            </a:pPr>
            <a:r>
              <a:rPr lang="en-US" sz="1600" b="1">
                <a:solidFill>
                  <a:schemeClr val="bg1"/>
                </a:solidFill>
              </a:rPr>
              <a:t>Swap-in: CPU→GPU</a:t>
            </a:r>
            <a:endParaRPr lang="en-US" sz="1600"/>
          </a:p>
        </p:txBody>
      </p:sp>
      <p:sp>
        <p:nvSpPr>
          <p:cNvPr id="45" name="Shape 43">
            <a:extLst>
              <a:ext uri="{FF2B5EF4-FFF2-40B4-BE49-F238E27FC236}">
                <a16:creationId xmlns:a16="http://schemas.microsoft.com/office/drawing/2014/main" id="{161D6641-4FCA-8CB5-120C-738693C3CE2C}"/>
              </a:ext>
            </a:extLst>
          </p:cNvPr>
          <p:cNvSpPr/>
          <p:nvPr/>
        </p:nvSpPr>
        <p:spPr>
          <a:xfrm>
            <a:off x="7345682" y="5429392"/>
            <a:ext cx="0" cy="237744"/>
          </a:xfrm>
          <a:prstGeom prst="line">
            <a:avLst/>
          </a:prstGeom>
          <a:noFill/>
          <a:ln w="34925">
            <a:solidFill>
              <a:schemeClr val="tx2"/>
            </a:solidFill>
            <a:prstDash val="solid"/>
            <a:tailEnd type="triangle"/>
          </a:ln>
        </p:spPr>
        <p:txBody>
          <a:bodyPr/>
          <a:lstStyle/>
          <a:p>
            <a:endParaRPr lang="ko-KR" altLang="en-US"/>
          </a:p>
        </p:txBody>
      </p:sp>
      <p:sp>
        <p:nvSpPr>
          <p:cNvPr id="46" name="Text 44">
            <a:extLst>
              <a:ext uri="{FF2B5EF4-FFF2-40B4-BE49-F238E27FC236}">
                <a16:creationId xmlns:a16="http://schemas.microsoft.com/office/drawing/2014/main" id="{281F051C-1809-7281-F668-E8ED08B9DB6C}"/>
              </a:ext>
            </a:extLst>
          </p:cNvPr>
          <p:cNvSpPr/>
          <p:nvPr/>
        </p:nvSpPr>
        <p:spPr>
          <a:xfrm>
            <a:off x="6522722" y="5687568"/>
            <a:ext cx="2651760" cy="457200"/>
          </a:xfrm>
          <a:prstGeom prst="roundRect">
            <a:avLst>
              <a:gd name="adj" fmla="val 10000"/>
            </a:avLst>
          </a:prstGeom>
          <a:solidFill>
            <a:srgbClr val="548235"/>
          </a:solidFill>
          <a:ln/>
        </p:spPr>
        <p:txBody>
          <a:bodyPr wrap="square" lIns="152400" tIns="0" rIns="127000" bIns="0" rtlCol="0" anchor="ctr"/>
          <a:lstStyle/>
          <a:p>
            <a:pPr marL="0" indent="0" algn="l">
              <a:buNone/>
            </a:pPr>
            <a:r>
              <a:rPr lang="en-US" sz="1600" b="1">
                <a:solidFill>
                  <a:schemeClr val="bg1"/>
                </a:solidFill>
              </a:rPr>
              <a:t>Replay</a:t>
            </a:r>
            <a:endParaRPr lang="en-US" sz="1600"/>
          </a:p>
        </p:txBody>
      </p:sp>
      <p:sp>
        <p:nvSpPr>
          <p:cNvPr id="47" name="Text 45">
            <a:extLst>
              <a:ext uri="{FF2B5EF4-FFF2-40B4-BE49-F238E27FC236}">
                <a16:creationId xmlns:a16="http://schemas.microsoft.com/office/drawing/2014/main" id="{67B84F59-276A-6109-A4C2-6A11FFAEF3C7}"/>
              </a:ext>
            </a:extLst>
          </p:cNvPr>
          <p:cNvSpPr/>
          <p:nvPr/>
        </p:nvSpPr>
        <p:spPr>
          <a:xfrm>
            <a:off x="8320379" y="2907792"/>
            <a:ext cx="786384" cy="310896"/>
          </a:xfrm>
          <a:prstGeom prst="roundRect">
            <a:avLst>
              <a:gd name="adj" fmla="val 14706"/>
            </a:avLst>
          </a:prstGeom>
          <a:solidFill>
            <a:srgbClr val="CF4548"/>
          </a:solidFill>
          <a:ln/>
        </p:spPr>
        <p:txBody>
          <a:bodyPr wrap="square" lIns="0" tIns="0" rIns="0" bIns="0" rtlCol="0" anchor="ctr"/>
          <a:lstStyle/>
          <a:p>
            <a:pPr marL="0" indent="0" algn="ctr">
              <a:buNone/>
            </a:pPr>
            <a:r>
              <a:rPr lang="en-US" sz="1500" b="1">
                <a:solidFill>
                  <a:schemeClr val="bg1"/>
                </a:solidFill>
              </a:rPr>
              <a:t>fault!</a:t>
            </a:r>
            <a:endParaRPr lang="en-US" sz="1500"/>
          </a:p>
        </p:txBody>
      </p:sp>
      <p:sp>
        <p:nvSpPr>
          <p:cNvPr id="48" name="Text 46">
            <a:extLst>
              <a:ext uri="{FF2B5EF4-FFF2-40B4-BE49-F238E27FC236}">
                <a16:creationId xmlns:a16="http://schemas.microsoft.com/office/drawing/2014/main" id="{F2C03F11-DC9F-A65B-6941-D4DE2B701C4D}"/>
              </a:ext>
            </a:extLst>
          </p:cNvPr>
          <p:cNvSpPr/>
          <p:nvPr/>
        </p:nvSpPr>
        <p:spPr>
          <a:xfrm>
            <a:off x="9448802" y="3611880"/>
            <a:ext cx="329184" cy="329184"/>
          </a:xfrm>
          <a:prstGeom prst="ellipse">
            <a:avLst/>
          </a:prstGeom>
          <a:solidFill>
            <a:srgbClr val="CF4548"/>
          </a:solidFill>
          <a:ln/>
        </p:spPr>
        <p:txBody>
          <a:bodyPr wrap="square" lIns="0" tIns="0" rIns="0" bIns="0" rtlCol="0" anchor="ctr"/>
          <a:lstStyle/>
          <a:p>
            <a:pPr marL="0" indent="0" algn="ctr">
              <a:buNone/>
            </a:pPr>
            <a:r>
              <a:rPr lang="en-US" sz="1500" b="1">
                <a:solidFill>
                  <a:schemeClr val="bg1"/>
                </a:solidFill>
              </a:rPr>
              <a:t>1</a:t>
            </a:r>
            <a:endParaRPr lang="en-US" sz="1500"/>
          </a:p>
        </p:txBody>
      </p:sp>
      <p:sp>
        <p:nvSpPr>
          <p:cNvPr id="49" name="Text 47">
            <a:extLst>
              <a:ext uri="{FF2B5EF4-FFF2-40B4-BE49-F238E27FC236}">
                <a16:creationId xmlns:a16="http://schemas.microsoft.com/office/drawing/2014/main" id="{FEAB408A-F4B7-832D-1A7E-CEE099DE5841}"/>
              </a:ext>
            </a:extLst>
          </p:cNvPr>
          <p:cNvSpPr txBox="1"/>
          <p:nvPr/>
        </p:nvSpPr>
        <p:spPr>
          <a:xfrm>
            <a:off x="9860282" y="3493008"/>
            <a:ext cx="2130552" cy="329184"/>
          </a:xfrm>
          <a:prstGeom prst="rect">
            <a:avLst/>
          </a:prstGeom>
          <a:noFill/>
          <a:ln/>
        </p:spPr>
        <p:txBody>
          <a:bodyPr wrap="square" lIns="0" tIns="0" rIns="0" bIns="0" rtlCol="0" anchor="ctr"/>
          <a:lstStyle/>
          <a:p>
            <a:pPr marL="0" indent="0">
              <a:buNone/>
            </a:pPr>
            <a:r>
              <a:rPr lang="en-US" sz="1800" b="1">
                <a:solidFill>
                  <a:schemeClr val="accent5"/>
                </a:solidFill>
              </a:rPr>
              <a:t>SW handling</a:t>
            </a:r>
            <a:endParaRPr lang="en-US" sz="1800"/>
          </a:p>
        </p:txBody>
      </p:sp>
      <p:sp>
        <p:nvSpPr>
          <p:cNvPr id="50" name="Text 48">
            <a:extLst>
              <a:ext uri="{FF2B5EF4-FFF2-40B4-BE49-F238E27FC236}">
                <a16:creationId xmlns:a16="http://schemas.microsoft.com/office/drawing/2014/main" id="{54977D78-BF8E-31F7-F2D2-642B61FBCB94}"/>
              </a:ext>
            </a:extLst>
          </p:cNvPr>
          <p:cNvSpPr txBox="1"/>
          <p:nvPr/>
        </p:nvSpPr>
        <p:spPr>
          <a:xfrm>
            <a:off x="9860282" y="3822192"/>
            <a:ext cx="2130552" cy="292608"/>
          </a:xfrm>
          <a:prstGeom prst="rect">
            <a:avLst/>
          </a:prstGeom>
          <a:noFill/>
          <a:ln/>
        </p:spPr>
        <p:txBody>
          <a:bodyPr wrap="square" lIns="0" tIns="0" rIns="0" bIns="0" rtlCol="0" anchor="ctr"/>
          <a:lstStyle/>
          <a:p>
            <a:pPr marL="0" indent="0">
              <a:buNone/>
            </a:pPr>
            <a:r>
              <a:rPr lang="en-US" sz="1500">
                <a:solidFill>
                  <a:schemeClr val="tx1"/>
                </a:solidFill>
              </a:rPr>
              <a:t>CPU driver handling</a:t>
            </a:r>
            <a:endParaRPr lang="en-US" sz="1500"/>
          </a:p>
        </p:txBody>
      </p:sp>
      <p:sp>
        <p:nvSpPr>
          <p:cNvPr id="51" name="Shape 49">
            <a:extLst>
              <a:ext uri="{FF2B5EF4-FFF2-40B4-BE49-F238E27FC236}">
                <a16:creationId xmlns:a16="http://schemas.microsoft.com/office/drawing/2014/main" id="{078E969A-D0B2-1403-D044-6CF8EFBA6A8B}"/>
              </a:ext>
            </a:extLst>
          </p:cNvPr>
          <p:cNvSpPr/>
          <p:nvPr/>
        </p:nvSpPr>
        <p:spPr>
          <a:xfrm>
            <a:off x="9247634" y="3776472"/>
            <a:ext cx="164592" cy="0"/>
          </a:xfrm>
          <a:prstGeom prst="line">
            <a:avLst/>
          </a:prstGeom>
          <a:noFill/>
          <a:ln w="25400">
            <a:solidFill>
              <a:srgbClr val="CF4548"/>
            </a:solidFill>
            <a:prstDash val="dash"/>
          </a:ln>
        </p:spPr>
        <p:txBody>
          <a:bodyPr/>
          <a:lstStyle/>
          <a:p>
            <a:endParaRPr lang="ko-KR" altLang="en-US"/>
          </a:p>
        </p:txBody>
      </p:sp>
      <p:sp>
        <p:nvSpPr>
          <p:cNvPr id="52" name="Shape 50">
            <a:extLst>
              <a:ext uri="{FF2B5EF4-FFF2-40B4-BE49-F238E27FC236}">
                <a16:creationId xmlns:a16="http://schemas.microsoft.com/office/drawing/2014/main" id="{0F841851-F950-3F0B-0300-C08FBF09E5DE}"/>
              </a:ext>
            </a:extLst>
          </p:cNvPr>
          <p:cNvSpPr/>
          <p:nvPr/>
        </p:nvSpPr>
        <p:spPr>
          <a:xfrm>
            <a:off x="9247634" y="4300728"/>
            <a:ext cx="109728" cy="0"/>
          </a:xfrm>
          <a:prstGeom prst="line">
            <a:avLst/>
          </a:prstGeom>
          <a:noFill/>
          <a:ln w="28575">
            <a:solidFill>
              <a:srgbClr val="CF4548"/>
            </a:solidFill>
            <a:prstDash val="solid"/>
          </a:ln>
        </p:spPr>
        <p:txBody>
          <a:bodyPr/>
          <a:lstStyle/>
          <a:p>
            <a:endParaRPr lang="ko-KR" altLang="en-US"/>
          </a:p>
        </p:txBody>
      </p:sp>
      <p:sp>
        <p:nvSpPr>
          <p:cNvPr id="53" name="Shape 51">
            <a:extLst>
              <a:ext uri="{FF2B5EF4-FFF2-40B4-BE49-F238E27FC236}">
                <a16:creationId xmlns:a16="http://schemas.microsoft.com/office/drawing/2014/main" id="{89BE83F7-3664-C20C-73F8-D4A2500B8307}"/>
              </a:ext>
            </a:extLst>
          </p:cNvPr>
          <p:cNvSpPr/>
          <p:nvPr/>
        </p:nvSpPr>
        <p:spPr>
          <a:xfrm>
            <a:off x="9343252" y="4288480"/>
            <a:ext cx="0" cy="1100836"/>
          </a:xfrm>
          <a:prstGeom prst="line">
            <a:avLst/>
          </a:prstGeom>
          <a:noFill/>
          <a:ln w="28575">
            <a:solidFill>
              <a:srgbClr val="CF4548"/>
            </a:solidFill>
            <a:prstDash val="solid"/>
          </a:ln>
        </p:spPr>
        <p:txBody>
          <a:bodyPr/>
          <a:lstStyle/>
          <a:p>
            <a:endParaRPr lang="ko-KR" altLang="en-US"/>
          </a:p>
        </p:txBody>
      </p:sp>
      <p:sp>
        <p:nvSpPr>
          <p:cNvPr id="54" name="Shape 52">
            <a:extLst>
              <a:ext uri="{FF2B5EF4-FFF2-40B4-BE49-F238E27FC236}">
                <a16:creationId xmlns:a16="http://schemas.microsoft.com/office/drawing/2014/main" id="{7ACE771B-EA68-D6B4-5779-F677E9EC61C4}"/>
              </a:ext>
            </a:extLst>
          </p:cNvPr>
          <p:cNvSpPr/>
          <p:nvPr/>
        </p:nvSpPr>
        <p:spPr>
          <a:xfrm flipH="1">
            <a:off x="9247634" y="5381371"/>
            <a:ext cx="109728" cy="0"/>
          </a:xfrm>
          <a:prstGeom prst="line">
            <a:avLst/>
          </a:prstGeom>
          <a:noFill/>
          <a:ln w="28575">
            <a:solidFill>
              <a:srgbClr val="CF4548"/>
            </a:solidFill>
            <a:prstDash val="solid"/>
          </a:ln>
        </p:spPr>
        <p:txBody>
          <a:bodyPr/>
          <a:lstStyle/>
          <a:p>
            <a:endParaRPr lang="ko-KR" altLang="en-US"/>
          </a:p>
        </p:txBody>
      </p:sp>
      <p:sp>
        <p:nvSpPr>
          <p:cNvPr id="55" name="Text 53">
            <a:extLst>
              <a:ext uri="{FF2B5EF4-FFF2-40B4-BE49-F238E27FC236}">
                <a16:creationId xmlns:a16="http://schemas.microsoft.com/office/drawing/2014/main" id="{581946DE-0EBA-7138-A7BA-C6B8E19CE78E}"/>
              </a:ext>
            </a:extLst>
          </p:cNvPr>
          <p:cNvSpPr/>
          <p:nvPr/>
        </p:nvSpPr>
        <p:spPr>
          <a:xfrm>
            <a:off x="9448802" y="4325112"/>
            <a:ext cx="329184" cy="329184"/>
          </a:xfrm>
          <a:prstGeom prst="ellipse">
            <a:avLst/>
          </a:prstGeom>
          <a:solidFill>
            <a:srgbClr val="CF4548"/>
          </a:solidFill>
          <a:ln/>
        </p:spPr>
        <p:txBody>
          <a:bodyPr wrap="square" lIns="0" tIns="0" rIns="0" bIns="0" rtlCol="0" anchor="ctr"/>
          <a:lstStyle/>
          <a:p>
            <a:pPr marL="0" indent="0" algn="ctr">
              <a:buNone/>
            </a:pPr>
            <a:r>
              <a:rPr lang="en-US" sz="1500" b="1">
                <a:solidFill>
                  <a:schemeClr val="bg1"/>
                </a:solidFill>
              </a:rPr>
              <a:t>2</a:t>
            </a:r>
            <a:endParaRPr lang="en-US" sz="1500"/>
          </a:p>
        </p:txBody>
      </p:sp>
      <p:sp>
        <p:nvSpPr>
          <p:cNvPr id="56" name="Text 54">
            <a:extLst>
              <a:ext uri="{FF2B5EF4-FFF2-40B4-BE49-F238E27FC236}">
                <a16:creationId xmlns:a16="http://schemas.microsoft.com/office/drawing/2014/main" id="{A7C568DD-7134-1DF3-A9EA-CE5CF59A8D5E}"/>
              </a:ext>
            </a:extLst>
          </p:cNvPr>
          <p:cNvSpPr txBox="1"/>
          <p:nvPr/>
        </p:nvSpPr>
        <p:spPr>
          <a:xfrm>
            <a:off x="9860282" y="4206240"/>
            <a:ext cx="2130552" cy="329184"/>
          </a:xfrm>
          <a:prstGeom prst="rect">
            <a:avLst/>
          </a:prstGeom>
          <a:noFill/>
          <a:ln/>
        </p:spPr>
        <p:txBody>
          <a:bodyPr wrap="square" lIns="0" tIns="0" rIns="0" bIns="0" rtlCol="0" anchor="ctr"/>
          <a:lstStyle/>
          <a:p>
            <a:pPr marL="0" indent="0">
              <a:buNone/>
            </a:pPr>
            <a:r>
              <a:rPr lang="en-US" sz="1800" b="1">
                <a:solidFill>
                  <a:schemeClr val="accent5"/>
                </a:solidFill>
              </a:rPr>
              <a:t>Serialized</a:t>
            </a:r>
            <a:endParaRPr lang="en-US" sz="1800"/>
          </a:p>
        </p:txBody>
      </p:sp>
      <p:sp>
        <p:nvSpPr>
          <p:cNvPr id="57" name="Text 55">
            <a:extLst>
              <a:ext uri="{FF2B5EF4-FFF2-40B4-BE49-F238E27FC236}">
                <a16:creationId xmlns:a16="http://schemas.microsoft.com/office/drawing/2014/main" id="{1F58AEBE-F844-0EEA-F3E6-BB1E6F76B86F}"/>
              </a:ext>
            </a:extLst>
          </p:cNvPr>
          <p:cNvSpPr txBox="1"/>
          <p:nvPr/>
        </p:nvSpPr>
        <p:spPr>
          <a:xfrm>
            <a:off x="9860282" y="4535424"/>
            <a:ext cx="2130552" cy="292608"/>
          </a:xfrm>
          <a:prstGeom prst="rect">
            <a:avLst/>
          </a:prstGeom>
          <a:noFill/>
          <a:ln/>
        </p:spPr>
        <p:txBody>
          <a:bodyPr wrap="square" lIns="0" tIns="0" rIns="0" bIns="0" rtlCol="0" anchor="ctr"/>
          <a:lstStyle/>
          <a:p>
            <a:pPr marL="0" indent="0">
              <a:buNone/>
            </a:pPr>
            <a:r>
              <a:rPr lang="en-US" sz="1500">
                <a:solidFill>
                  <a:schemeClr val="tx1"/>
                </a:solidFill>
              </a:rPr>
              <a:t>swap-out → swap-in</a:t>
            </a:r>
            <a:endParaRPr lang="en-US" sz="1500"/>
          </a:p>
        </p:txBody>
      </p:sp>
      <p:sp>
        <p:nvSpPr>
          <p:cNvPr id="58" name="Text 56">
            <a:extLst>
              <a:ext uri="{FF2B5EF4-FFF2-40B4-BE49-F238E27FC236}">
                <a16:creationId xmlns:a16="http://schemas.microsoft.com/office/drawing/2014/main" id="{422536E3-54C4-D202-8FF2-8040DA9220A3}"/>
              </a:ext>
            </a:extLst>
          </p:cNvPr>
          <p:cNvSpPr/>
          <p:nvPr/>
        </p:nvSpPr>
        <p:spPr>
          <a:xfrm>
            <a:off x="9448802" y="5038344"/>
            <a:ext cx="329184" cy="329184"/>
          </a:xfrm>
          <a:prstGeom prst="ellipse">
            <a:avLst/>
          </a:prstGeom>
          <a:solidFill>
            <a:srgbClr val="CF4548"/>
          </a:solidFill>
          <a:ln/>
        </p:spPr>
        <p:txBody>
          <a:bodyPr wrap="square" lIns="0" tIns="0" rIns="0" bIns="0" rtlCol="0" anchor="ctr"/>
          <a:lstStyle/>
          <a:p>
            <a:pPr marL="0" indent="0" algn="ctr">
              <a:buNone/>
            </a:pPr>
            <a:r>
              <a:rPr lang="en-US" sz="1500" b="1">
                <a:solidFill>
                  <a:schemeClr val="bg1"/>
                </a:solidFill>
              </a:rPr>
              <a:t>3</a:t>
            </a:r>
            <a:endParaRPr lang="en-US" sz="1500"/>
          </a:p>
        </p:txBody>
      </p:sp>
      <p:sp>
        <p:nvSpPr>
          <p:cNvPr id="59" name="Text 57">
            <a:extLst>
              <a:ext uri="{FF2B5EF4-FFF2-40B4-BE49-F238E27FC236}">
                <a16:creationId xmlns:a16="http://schemas.microsoft.com/office/drawing/2014/main" id="{2441037E-A71E-483F-1690-7376B4E907E3}"/>
              </a:ext>
            </a:extLst>
          </p:cNvPr>
          <p:cNvSpPr txBox="1"/>
          <p:nvPr/>
        </p:nvSpPr>
        <p:spPr>
          <a:xfrm>
            <a:off x="9860282" y="4919472"/>
            <a:ext cx="2130552" cy="329184"/>
          </a:xfrm>
          <a:prstGeom prst="rect">
            <a:avLst/>
          </a:prstGeom>
          <a:noFill/>
          <a:ln/>
        </p:spPr>
        <p:txBody>
          <a:bodyPr wrap="square" lIns="0" tIns="0" rIns="0" bIns="0" rtlCol="0" anchor="ctr"/>
          <a:lstStyle/>
          <a:p>
            <a:pPr marL="0" indent="0">
              <a:buNone/>
            </a:pPr>
            <a:r>
              <a:rPr lang="en-US" sz="1800" b="1">
                <a:solidFill>
                  <a:schemeClr val="accent5"/>
                </a:solidFill>
              </a:rPr>
              <a:t>Off-package</a:t>
            </a:r>
            <a:endParaRPr lang="en-US" sz="1800"/>
          </a:p>
        </p:txBody>
      </p:sp>
      <p:sp>
        <p:nvSpPr>
          <p:cNvPr id="60" name="Text 58">
            <a:extLst>
              <a:ext uri="{FF2B5EF4-FFF2-40B4-BE49-F238E27FC236}">
                <a16:creationId xmlns:a16="http://schemas.microsoft.com/office/drawing/2014/main" id="{7A0C5F2E-3324-6B9D-9AC9-A9746E22D1A8}"/>
              </a:ext>
            </a:extLst>
          </p:cNvPr>
          <p:cNvSpPr txBox="1"/>
          <p:nvPr/>
        </p:nvSpPr>
        <p:spPr>
          <a:xfrm>
            <a:off x="9860282" y="5248656"/>
            <a:ext cx="2130552" cy="292608"/>
          </a:xfrm>
          <a:prstGeom prst="rect">
            <a:avLst/>
          </a:prstGeom>
          <a:noFill/>
          <a:ln/>
        </p:spPr>
        <p:txBody>
          <a:bodyPr wrap="square" lIns="0" tIns="0" rIns="0" bIns="0" rtlCol="0" anchor="ctr"/>
          <a:lstStyle/>
          <a:p>
            <a:pPr marL="0" indent="0">
              <a:buNone/>
            </a:pPr>
            <a:r>
              <a:rPr lang="en-US" sz="1500">
                <a:solidFill>
                  <a:schemeClr val="tx1"/>
                </a:solidFill>
              </a:rPr>
              <a:t>both cross PCIe</a:t>
            </a:r>
            <a:endParaRPr lang="en-US" sz="1500"/>
          </a:p>
        </p:txBody>
      </p:sp>
      <p:cxnSp>
        <p:nvCxnSpPr>
          <p:cNvPr id="64" name="직선 연결선 63">
            <a:extLst>
              <a:ext uri="{FF2B5EF4-FFF2-40B4-BE49-F238E27FC236}">
                <a16:creationId xmlns:a16="http://schemas.microsoft.com/office/drawing/2014/main" id="{5BDB22C6-F49B-E8EA-D657-E44DA04652C2}"/>
              </a:ext>
            </a:extLst>
          </p:cNvPr>
          <p:cNvCxnSpPr>
            <a:cxnSpLocks/>
          </p:cNvCxnSpPr>
          <p:nvPr/>
        </p:nvCxnSpPr>
        <p:spPr>
          <a:xfrm>
            <a:off x="6096000" y="1778000"/>
            <a:ext cx="0" cy="4366768"/>
          </a:xfrm>
          <a:prstGeom prst="line">
            <a:avLst/>
          </a:prstGeom>
          <a:ln w="19050">
            <a:solidFill>
              <a:srgbClr val="EDEEF0"/>
            </a:solidFill>
          </a:ln>
        </p:spPr>
        <p:style>
          <a:lnRef idx="1">
            <a:schemeClr val="accent1"/>
          </a:lnRef>
          <a:fillRef idx="0">
            <a:schemeClr val="accent1"/>
          </a:fillRef>
          <a:effectRef idx="0">
            <a:schemeClr val="accent1"/>
          </a:effectRef>
          <a:fontRef idx="minor">
            <a:schemeClr val="tx1"/>
          </a:fontRef>
        </p:style>
      </p:cxnSp>
      <p:sp>
        <p:nvSpPr>
          <p:cNvPr id="61" name="Slide Number Placeholder 0">
            <a:extLst>
              <a:ext uri="{FF2B5EF4-FFF2-40B4-BE49-F238E27FC236}">
                <a16:creationId xmlns:a16="http://schemas.microsoft.com/office/drawing/2014/main" id="{12296FBF-95DE-F435-9297-F397EF79314A}"/>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4</a:t>
            </a:fld>
            <a:endParaRPr lang="en-US"/>
          </a:p>
        </p:txBody>
      </p:sp>
    </p:spTree>
    <p:extLst>
      <p:ext uri="{BB962C8B-B14F-4D97-AF65-F5344CB8AC3E}">
        <p14:creationId xmlns:p14="http://schemas.microsoft.com/office/powerpoint/2010/main" val="410212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3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3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3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3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3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300"/>
                                        <p:tgtEl>
                                          <p:spTgt spid="4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300"/>
                                        <p:tgtEl>
                                          <p:spTgt spid="4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300"/>
                                        <p:tgtEl>
                                          <p:spTgt spid="4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300"/>
                                        <p:tgtEl>
                                          <p:spTgt spid="4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300"/>
                                        <p:tgtEl>
                                          <p:spTgt spid="4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300"/>
                                        <p:tgtEl>
                                          <p:spTgt spid="4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300"/>
                                        <p:tgtEl>
                                          <p:spTgt spid="4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300"/>
                                        <p:tgtEl>
                                          <p:spTgt spid="4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3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300"/>
                                        <p:tgtEl>
                                          <p:spTgt spid="4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300"/>
                                        <p:tgtEl>
                                          <p:spTgt spid="5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300"/>
                                        <p:tgtEl>
                                          <p:spTgt spid="5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300"/>
                                        <p:tgtEl>
                                          <p:spTgt spid="5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300"/>
                                        <p:tgtEl>
                                          <p:spTgt spid="5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300"/>
                                        <p:tgtEl>
                                          <p:spTgt spid="5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300"/>
                                        <p:tgtEl>
                                          <p:spTgt spid="5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300"/>
                                        <p:tgtEl>
                                          <p:spTgt spid="5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300"/>
                                        <p:tgtEl>
                                          <p:spTgt spid="5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300"/>
                                        <p:tgtEl>
                                          <p:spTgt spid="5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300"/>
                                        <p:tgtEl>
                                          <p:spTgt spid="5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fade">
                                      <p:cBhvr>
                                        <p:cTn id="88" dur="3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ABDC1-8215-0C0A-7C39-FFA50B5EBA10}"/>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6FEEC8A9-F1A0-214B-4ABC-8A73D941C2E1}"/>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ltLang="ko-KR"/>
              <a:t>MOTIVATION &amp; PRIOR WORK</a:t>
            </a:r>
          </a:p>
        </p:txBody>
      </p:sp>
      <p:sp>
        <p:nvSpPr>
          <p:cNvPr id="3" name="Text 1">
            <a:extLst>
              <a:ext uri="{FF2B5EF4-FFF2-40B4-BE49-F238E27FC236}">
                <a16:creationId xmlns:a16="http://schemas.microsoft.com/office/drawing/2014/main" id="{6D3A3AFE-4CAF-B30F-4C0C-346DE559F9E6}"/>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Prior Work: Data Placement &amp; Prefetching</a:t>
            </a:r>
            <a:endParaRPr lang="en-US" sz="3000"/>
          </a:p>
        </p:txBody>
      </p:sp>
      <p:sp>
        <p:nvSpPr>
          <p:cNvPr id="4" name="Text 1">
            <a:extLst>
              <a:ext uri="{FF2B5EF4-FFF2-40B4-BE49-F238E27FC236}">
                <a16:creationId xmlns:a16="http://schemas.microsoft.com/office/drawing/2014/main" id="{858FA354-70AC-9EE3-A4FB-2D3E4D3EA342}"/>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Placement and prefetching decide which pages stay on the GPU, e.g., TBNE [ISCA ’19]</a:t>
            </a:r>
            <a:endParaRPr lang="en-US" sz="1800"/>
          </a:p>
        </p:txBody>
      </p:sp>
      <p:sp>
        <p:nvSpPr>
          <p:cNvPr id="5" name="Shape 3">
            <a:extLst>
              <a:ext uri="{FF2B5EF4-FFF2-40B4-BE49-F238E27FC236}">
                <a16:creationId xmlns:a16="http://schemas.microsoft.com/office/drawing/2014/main" id="{F1BC6EDD-72E3-2564-52F4-FCFA87E809B0}"/>
              </a:ext>
            </a:extLst>
          </p:cNvPr>
          <p:cNvSpPr/>
          <p:nvPr/>
        </p:nvSpPr>
        <p:spPr>
          <a:xfrm>
            <a:off x="9000239" y="777240"/>
            <a:ext cx="274320" cy="182880"/>
          </a:xfrm>
          <a:prstGeom prst="rect">
            <a:avLst/>
          </a:prstGeom>
          <a:solidFill>
            <a:srgbClr val="CF4548"/>
          </a:solidFill>
          <a:ln/>
        </p:spPr>
        <p:txBody>
          <a:bodyPr/>
          <a:lstStyle/>
          <a:p>
            <a:endParaRPr lang="ko-KR" altLang="en-US"/>
          </a:p>
        </p:txBody>
      </p:sp>
      <p:sp>
        <p:nvSpPr>
          <p:cNvPr id="6" name="Text 4">
            <a:extLst>
              <a:ext uri="{FF2B5EF4-FFF2-40B4-BE49-F238E27FC236}">
                <a16:creationId xmlns:a16="http://schemas.microsoft.com/office/drawing/2014/main" id="{DCC02212-9A05-646F-7997-B6FBC8B11061}"/>
              </a:ext>
            </a:extLst>
          </p:cNvPr>
          <p:cNvSpPr txBox="1"/>
          <p:nvPr/>
        </p:nvSpPr>
        <p:spPr>
          <a:xfrm>
            <a:off x="9338567" y="685800"/>
            <a:ext cx="1206602" cy="365760"/>
          </a:xfrm>
          <a:prstGeom prst="rect">
            <a:avLst/>
          </a:prstGeom>
          <a:noFill/>
          <a:ln/>
        </p:spPr>
        <p:txBody>
          <a:bodyPr wrap="square" lIns="0" tIns="0" rIns="0" bIns="0" rtlCol="0" anchor="ctr"/>
          <a:lstStyle/>
          <a:p>
            <a:pPr marL="0" indent="0">
              <a:buNone/>
            </a:pPr>
            <a:r>
              <a:rPr lang="en-US" sz="1600">
                <a:solidFill>
                  <a:schemeClr val="accent6">
                    <a:lumMod val="50000"/>
                  </a:schemeClr>
                </a:solidFill>
              </a:rPr>
              <a:t>hot (in WSS)</a:t>
            </a:r>
          </a:p>
        </p:txBody>
      </p:sp>
      <p:sp>
        <p:nvSpPr>
          <p:cNvPr id="7" name="Shape 5">
            <a:extLst>
              <a:ext uri="{FF2B5EF4-FFF2-40B4-BE49-F238E27FC236}">
                <a16:creationId xmlns:a16="http://schemas.microsoft.com/office/drawing/2014/main" id="{54AFC0F5-7595-8B1C-56E9-2587E981AFDE}"/>
              </a:ext>
            </a:extLst>
          </p:cNvPr>
          <p:cNvSpPr/>
          <p:nvPr/>
        </p:nvSpPr>
        <p:spPr>
          <a:xfrm>
            <a:off x="10865209" y="777240"/>
            <a:ext cx="274320" cy="182880"/>
          </a:xfrm>
          <a:prstGeom prst="rect">
            <a:avLst/>
          </a:prstGeom>
          <a:solidFill>
            <a:srgbClr val="2469C7"/>
          </a:solidFill>
          <a:ln/>
        </p:spPr>
        <p:txBody>
          <a:bodyPr/>
          <a:lstStyle/>
          <a:p>
            <a:endParaRPr lang="ko-KR" altLang="en-US"/>
          </a:p>
        </p:txBody>
      </p:sp>
      <p:sp>
        <p:nvSpPr>
          <p:cNvPr id="8" name="Text 6">
            <a:extLst>
              <a:ext uri="{FF2B5EF4-FFF2-40B4-BE49-F238E27FC236}">
                <a16:creationId xmlns:a16="http://schemas.microsoft.com/office/drawing/2014/main" id="{97A4B732-99D2-8507-5C02-953C89226F84}"/>
              </a:ext>
            </a:extLst>
          </p:cNvPr>
          <p:cNvSpPr txBox="1"/>
          <p:nvPr/>
        </p:nvSpPr>
        <p:spPr>
          <a:xfrm>
            <a:off x="11203537" y="685800"/>
            <a:ext cx="427631" cy="365760"/>
          </a:xfrm>
          <a:prstGeom prst="rect">
            <a:avLst/>
          </a:prstGeom>
          <a:noFill/>
          <a:ln/>
        </p:spPr>
        <p:txBody>
          <a:bodyPr wrap="square" lIns="0" tIns="0" rIns="0" bIns="0" rtlCol="0" anchor="ctr"/>
          <a:lstStyle/>
          <a:p>
            <a:pPr marL="0" indent="0">
              <a:buNone/>
            </a:pPr>
            <a:r>
              <a:rPr lang="en-US" sz="1600">
                <a:solidFill>
                  <a:schemeClr val="accent6">
                    <a:lumMod val="50000"/>
                  </a:schemeClr>
                </a:solidFill>
              </a:rPr>
              <a:t>cold</a:t>
            </a:r>
          </a:p>
        </p:txBody>
      </p:sp>
      <p:sp>
        <p:nvSpPr>
          <p:cNvPr id="49" name="Text 47">
            <a:extLst>
              <a:ext uri="{FF2B5EF4-FFF2-40B4-BE49-F238E27FC236}">
                <a16:creationId xmlns:a16="http://schemas.microsoft.com/office/drawing/2014/main" id="{913CCCBC-5052-DE1F-9A48-78343ABC9B4B}"/>
              </a:ext>
            </a:extLst>
          </p:cNvPr>
          <p:cNvSpPr txBox="1"/>
          <p:nvPr/>
        </p:nvSpPr>
        <p:spPr>
          <a:xfrm>
            <a:off x="7104888" y="1719072"/>
            <a:ext cx="3520440" cy="365760"/>
          </a:xfrm>
          <a:prstGeom prst="rect">
            <a:avLst/>
          </a:prstGeom>
          <a:noFill/>
          <a:ln/>
        </p:spPr>
        <p:txBody>
          <a:bodyPr wrap="square" lIns="0" tIns="0" rIns="0" bIns="0" rtlCol="0" anchor="t"/>
          <a:lstStyle/>
          <a:p>
            <a:pPr marL="0" indent="0" algn="ctr">
              <a:buNone/>
            </a:pPr>
            <a:r>
              <a:rPr lang="en-US" sz="2000" b="1">
                <a:solidFill>
                  <a:schemeClr val="accent5"/>
                </a:solidFill>
              </a:rPr>
              <a:t>Thrashing</a:t>
            </a:r>
            <a:endParaRPr lang="en-US" sz="2000"/>
          </a:p>
        </p:txBody>
      </p:sp>
      <p:sp>
        <p:nvSpPr>
          <p:cNvPr id="50" name="Text 48">
            <a:extLst>
              <a:ext uri="{FF2B5EF4-FFF2-40B4-BE49-F238E27FC236}">
                <a16:creationId xmlns:a16="http://schemas.microsoft.com/office/drawing/2014/main" id="{1F4220DF-0599-CE73-50C3-E8AF9898BE74}"/>
              </a:ext>
            </a:extLst>
          </p:cNvPr>
          <p:cNvSpPr txBox="1"/>
          <p:nvPr/>
        </p:nvSpPr>
        <p:spPr>
          <a:xfrm>
            <a:off x="7104888" y="2084832"/>
            <a:ext cx="3520440" cy="310896"/>
          </a:xfrm>
          <a:prstGeom prst="rect">
            <a:avLst/>
          </a:prstGeom>
          <a:noFill/>
          <a:ln/>
        </p:spPr>
        <p:txBody>
          <a:bodyPr wrap="square" lIns="0" tIns="0" rIns="0" bIns="0" rtlCol="0" anchor="t"/>
          <a:lstStyle/>
          <a:p>
            <a:pPr marL="0" indent="0" algn="ctr">
              <a:buNone/>
            </a:pPr>
            <a:r>
              <a:rPr lang="en-US" sz="1600" b="1" u="sng">
                <a:solidFill>
                  <a:schemeClr val="accent6">
                    <a:lumMod val="50000"/>
                  </a:schemeClr>
                </a:solidFill>
              </a:rPr>
              <a:t>GPU memory &lt; WSS</a:t>
            </a:r>
          </a:p>
        </p:txBody>
      </p:sp>
      <p:sp>
        <p:nvSpPr>
          <p:cNvPr id="51" name="Text 49">
            <a:extLst>
              <a:ext uri="{FF2B5EF4-FFF2-40B4-BE49-F238E27FC236}">
                <a16:creationId xmlns:a16="http://schemas.microsoft.com/office/drawing/2014/main" id="{B8A51F3B-4D61-33DE-4499-34F284F1FA41}"/>
              </a:ext>
            </a:extLst>
          </p:cNvPr>
          <p:cNvSpPr/>
          <p:nvPr/>
        </p:nvSpPr>
        <p:spPr>
          <a:xfrm>
            <a:off x="7383780" y="2468880"/>
            <a:ext cx="2962656" cy="603504"/>
          </a:xfrm>
          <a:prstGeom prst="roundRect">
            <a:avLst>
              <a:gd name="adj" fmla="val 7575"/>
            </a:avLst>
          </a:prstGeom>
          <a:solidFill>
            <a:schemeClr val="accent1">
              <a:alpha val="12000"/>
            </a:schemeClr>
          </a:solidFill>
          <a:ln w="19050">
            <a:solidFill>
              <a:srgbClr val="548235"/>
            </a:solidFill>
          </a:ln>
        </p:spPr>
        <p:txBody>
          <a:bodyPr wrap="square" lIns="508" tIns="508" rIns="508" bIns="508" rtlCol="0" anchor="ctr"/>
          <a:lstStyle/>
          <a:p>
            <a:pPr marL="0" indent="0" algn="ctr">
              <a:buNone/>
            </a:pPr>
            <a:endParaRPr lang="en-US" sz="1600"/>
          </a:p>
        </p:txBody>
      </p:sp>
      <p:sp>
        <p:nvSpPr>
          <p:cNvPr id="52" name="Text 50">
            <a:extLst>
              <a:ext uri="{FF2B5EF4-FFF2-40B4-BE49-F238E27FC236}">
                <a16:creationId xmlns:a16="http://schemas.microsoft.com/office/drawing/2014/main" id="{3490E002-A93C-FB2A-6F96-22D4E3B3BF1A}"/>
              </a:ext>
            </a:extLst>
          </p:cNvPr>
          <p:cNvSpPr txBox="1"/>
          <p:nvPr/>
        </p:nvSpPr>
        <p:spPr>
          <a:xfrm>
            <a:off x="7475220" y="2496312"/>
            <a:ext cx="2011680" cy="274320"/>
          </a:xfrm>
          <a:prstGeom prst="rect">
            <a:avLst/>
          </a:prstGeom>
          <a:noFill/>
          <a:ln/>
        </p:spPr>
        <p:txBody>
          <a:bodyPr wrap="square" lIns="0" tIns="0" rIns="0" bIns="0" rtlCol="0" anchor="t"/>
          <a:lstStyle/>
          <a:p>
            <a:pPr marL="0" indent="0">
              <a:buNone/>
            </a:pPr>
            <a:r>
              <a:rPr lang="en-US" sz="1400" b="1">
                <a:solidFill>
                  <a:schemeClr val="accent1"/>
                </a:solidFill>
              </a:rPr>
              <a:t>GPU memory</a:t>
            </a:r>
            <a:endParaRPr lang="en-US" sz="1400"/>
          </a:p>
        </p:txBody>
      </p:sp>
      <p:sp>
        <p:nvSpPr>
          <p:cNvPr id="53" name="Text 51">
            <a:extLst>
              <a:ext uri="{FF2B5EF4-FFF2-40B4-BE49-F238E27FC236}">
                <a16:creationId xmlns:a16="http://schemas.microsoft.com/office/drawing/2014/main" id="{56D157F3-A8C8-5D6E-0906-61D1A8F2F310}"/>
              </a:ext>
            </a:extLst>
          </p:cNvPr>
          <p:cNvSpPr/>
          <p:nvPr/>
        </p:nvSpPr>
        <p:spPr>
          <a:xfrm>
            <a:off x="7383780" y="3547872"/>
            <a:ext cx="2962656" cy="914400"/>
          </a:xfrm>
          <a:prstGeom prst="roundRect">
            <a:avLst>
              <a:gd name="adj" fmla="val 5000"/>
            </a:avLst>
          </a:prstGeom>
          <a:solidFill>
            <a:schemeClr val="accent2">
              <a:alpha val="12000"/>
            </a:schemeClr>
          </a:solidFill>
          <a:ln w="19050">
            <a:solidFill>
              <a:srgbClr val="2469C7"/>
            </a:solidFill>
          </a:ln>
        </p:spPr>
        <p:txBody>
          <a:bodyPr wrap="square" lIns="508" tIns="508" rIns="508" bIns="508" rtlCol="0" anchor="ctr"/>
          <a:lstStyle/>
          <a:p>
            <a:pPr marL="0" indent="0" algn="ctr">
              <a:buNone/>
            </a:pPr>
            <a:endParaRPr lang="en-US" sz="1600"/>
          </a:p>
        </p:txBody>
      </p:sp>
      <p:sp>
        <p:nvSpPr>
          <p:cNvPr id="54" name="Text 52">
            <a:extLst>
              <a:ext uri="{FF2B5EF4-FFF2-40B4-BE49-F238E27FC236}">
                <a16:creationId xmlns:a16="http://schemas.microsoft.com/office/drawing/2014/main" id="{9EA46511-0676-4EC3-6231-3A23FC5610AD}"/>
              </a:ext>
            </a:extLst>
          </p:cNvPr>
          <p:cNvSpPr txBox="1"/>
          <p:nvPr/>
        </p:nvSpPr>
        <p:spPr>
          <a:xfrm>
            <a:off x="7475220" y="3575304"/>
            <a:ext cx="2926080" cy="274320"/>
          </a:xfrm>
          <a:prstGeom prst="rect">
            <a:avLst/>
          </a:prstGeom>
          <a:noFill/>
          <a:ln/>
        </p:spPr>
        <p:txBody>
          <a:bodyPr wrap="square" lIns="0" tIns="0" rIns="0" bIns="0" rtlCol="0" anchor="t"/>
          <a:lstStyle/>
          <a:p>
            <a:pPr marL="0" indent="0">
              <a:buNone/>
            </a:pPr>
            <a:r>
              <a:rPr lang="en-US" sz="1400" b="1">
                <a:solidFill>
                  <a:schemeClr val="accent2"/>
                </a:solidFill>
              </a:rPr>
              <a:t>CPU memory (backing store)</a:t>
            </a:r>
            <a:endParaRPr lang="en-US" sz="1400"/>
          </a:p>
        </p:txBody>
      </p:sp>
      <p:sp>
        <p:nvSpPr>
          <p:cNvPr id="55" name="Shape 53">
            <a:extLst>
              <a:ext uri="{FF2B5EF4-FFF2-40B4-BE49-F238E27FC236}">
                <a16:creationId xmlns:a16="http://schemas.microsoft.com/office/drawing/2014/main" id="{1C8F50C7-FB0E-A872-D4CA-3E41F5BF918E}"/>
              </a:ext>
            </a:extLst>
          </p:cNvPr>
          <p:cNvSpPr/>
          <p:nvPr/>
        </p:nvSpPr>
        <p:spPr>
          <a:xfrm>
            <a:off x="7475220" y="2752344"/>
            <a:ext cx="402336" cy="246888"/>
          </a:xfrm>
          <a:prstGeom prst="rect">
            <a:avLst/>
          </a:prstGeom>
          <a:solidFill>
            <a:srgbClr val="CF4548"/>
          </a:solidFill>
          <a:ln/>
        </p:spPr>
        <p:txBody>
          <a:bodyPr/>
          <a:lstStyle/>
          <a:p>
            <a:endParaRPr lang="ko-KR" altLang="en-US"/>
          </a:p>
        </p:txBody>
      </p:sp>
      <p:sp>
        <p:nvSpPr>
          <p:cNvPr id="56" name="Shape 54">
            <a:extLst>
              <a:ext uri="{FF2B5EF4-FFF2-40B4-BE49-F238E27FC236}">
                <a16:creationId xmlns:a16="http://schemas.microsoft.com/office/drawing/2014/main" id="{F3C3AA01-6C9A-9ACC-FE53-21C151E22C5E}"/>
              </a:ext>
            </a:extLst>
          </p:cNvPr>
          <p:cNvSpPr/>
          <p:nvPr/>
        </p:nvSpPr>
        <p:spPr>
          <a:xfrm>
            <a:off x="7950708" y="2752344"/>
            <a:ext cx="402336" cy="246888"/>
          </a:xfrm>
          <a:prstGeom prst="rect">
            <a:avLst/>
          </a:prstGeom>
          <a:solidFill>
            <a:srgbClr val="CF4548"/>
          </a:solidFill>
          <a:ln/>
        </p:spPr>
        <p:txBody>
          <a:bodyPr/>
          <a:lstStyle/>
          <a:p>
            <a:endParaRPr lang="ko-KR" altLang="en-US"/>
          </a:p>
        </p:txBody>
      </p:sp>
      <p:sp>
        <p:nvSpPr>
          <p:cNvPr id="57" name="Shape 55">
            <a:extLst>
              <a:ext uri="{FF2B5EF4-FFF2-40B4-BE49-F238E27FC236}">
                <a16:creationId xmlns:a16="http://schemas.microsoft.com/office/drawing/2014/main" id="{6AEFC0E4-BBA4-7B76-C4EB-9DE0C050B660}"/>
              </a:ext>
            </a:extLst>
          </p:cNvPr>
          <p:cNvSpPr/>
          <p:nvPr/>
        </p:nvSpPr>
        <p:spPr>
          <a:xfrm>
            <a:off x="8426196" y="2752344"/>
            <a:ext cx="402336" cy="246888"/>
          </a:xfrm>
          <a:prstGeom prst="rect">
            <a:avLst/>
          </a:prstGeom>
          <a:solidFill>
            <a:srgbClr val="CF4548"/>
          </a:solidFill>
          <a:ln/>
        </p:spPr>
        <p:txBody>
          <a:bodyPr/>
          <a:lstStyle/>
          <a:p>
            <a:endParaRPr lang="ko-KR" altLang="en-US"/>
          </a:p>
        </p:txBody>
      </p:sp>
      <p:sp>
        <p:nvSpPr>
          <p:cNvPr id="58" name="Shape 56">
            <a:extLst>
              <a:ext uri="{FF2B5EF4-FFF2-40B4-BE49-F238E27FC236}">
                <a16:creationId xmlns:a16="http://schemas.microsoft.com/office/drawing/2014/main" id="{8C26EE43-5847-CD20-E4D6-840BAC85B39B}"/>
              </a:ext>
            </a:extLst>
          </p:cNvPr>
          <p:cNvSpPr/>
          <p:nvPr/>
        </p:nvSpPr>
        <p:spPr>
          <a:xfrm>
            <a:off x="8901684" y="2752344"/>
            <a:ext cx="402336" cy="246888"/>
          </a:xfrm>
          <a:prstGeom prst="rect">
            <a:avLst/>
          </a:prstGeom>
          <a:solidFill>
            <a:srgbClr val="CF4548"/>
          </a:solidFill>
          <a:ln/>
        </p:spPr>
        <p:txBody>
          <a:bodyPr/>
          <a:lstStyle/>
          <a:p>
            <a:endParaRPr lang="ko-KR" altLang="en-US"/>
          </a:p>
        </p:txBody>
      </p:sp>
      <p:sp>
        <p:nvSpPr>
          <p:cNvPr id="59" name="Shape 57">
            <a:extLst>
              <a:ext uri="{FF2B5EF4-FFF2-40B4-BE49-F238E27FC236}">
                <a16:creationId xmlns:a16="http://schemas.microsoft.com/office/drawing/2014/main" id="{CF13F3B0-09ED-71AA-CC74-744F74188D9E}"/>
              </a:ext>
            </a:extLst>
          </p:cNvPr>
          <p:cNvSpPr/>
          <p:nvPr/>
        </p:nvSpPr>
        <p:spPr>
          <a:xfrm>
            <a:off x="9377172" y="2752344"/>
            <a:ext cx="402336" cy="246888"/>
          </a:xfrm>
          <a:prstGeom prst="rect">
            <a:avLst/>
          </a:prstGeom>
          <a:solidFill>
            <a:srgbClr val="CF4548"/>
          </a:solidFill>
          <a:ln/>
        </p:spPr>
        <p:txBody>
          <a:bodyPr/>
          <a:lstStyle/>
          <a:p>
            <a:endParaRPr lang="ko-KR" altLang="en-US"/>
          </a:p>
        </p:txBody>
      </p:sp>
      <p:sp>
        <p:nvSpPr>
          <p:cNvPr id="60" name="Shape 58">
            <a:extLst>
              <a:ext uri="{FF2B5EF4-FFF2-40B4-BE49-F238E27FC236}">
                <a16:creationId xmlns:a16="http://schemas.microsoft.com/office/drawing/2014/main" id="{677706C0-7E76-35C3-4837-77FB27D87E9C}"/>
              </a:ext>
            </a:extLst>
          </p:cNvPr>
          <p:cNvSpPr/>
          <p:nvPr/>
        </p:nvSpPr>
        <p:spPr>
          <a:xfrm>
            <a:off x="9852660" y="2752344"/>
            <a:ext cx="402336" cy="246888"/>
          </a:xfrm>
          <a:prstGeom prst="rect">
            <a:avLst/>
          </a:prstGeom>
          <a:solidFill>
            <a:srgbClr val="CF4548"/>
          </a:solidFill>
          <a:ln/>
        </p:spPr>
        <p:txBody>
          <a:bodyPr/>
          <a:lstStyle/>
          <a:p>
            <a:endParaRPr lang="ko-KR" altLang="en-US"/>
          </a:p>
        </p:txBody>
      </p:sp>
      <p:sp>
        <p:nvSpPr>
          <p:cNvPr id="61" name="Shape 59">
            <a:extLst>
              <a:ext uri="{FF2B5EF4-FFF2-40B4-BE49-F238E27FC236}">
                <a16:creationId xmlns:a16="http://schemas.microsoft.com/office/drawing/2014/main" id="{9E08D8E8-ADF4-670D-957E-0156EC4006FF}"/>
              </a:ext>
            </a:extLst>
          </p:cNvPr>
          <p:cNvSpPr/>
          <p:nvPr/>
        </p:nvSpPr>
        <p:spPr>
          <a:xfrm>
            <a:off x="7475220" y="3831336"/>
            <a:ext cx="402336" cy="246888"/>
          </a:xfrm>
          <a:prstGeom prst="rect">
            <a:avLst/>
          </a:prstGeom>
          <a:solidFill>
            <a:srgbClr val="CF4548"/>
          </a:solidFill>
          <a:ln/>
        </p:spPr>
        <p:txBody>
          <a:bodyPr/>
          <a:lstStyle/>
          <a:p>
            <a:endParaRPr lang="ko-KR" altLang="en-US"/>
          </a:p>
        </p:txBody>
      </p:sp>
      <p:sp>
        <p:nvSpPr>
          <p:cNvPr id="62" name="Shape 60">
            <a:extLst>
              <a:ext uri="{FF2B5EF4-FFF2-40B4-BE49-F238E27FC236}">
                <a16:creationId xmlns:a16="http://schemas.microsoft.com/office/drawing/2014/main" id="{02A95C2C-5154-263B-6458-FAF3943146A7}"/>
              </a:ext>
            </a:extLst>
          </p:cNvPr>
          <p:cNvSpPr/>
          <p:nvPr/>
        </p:nvSpPr>
        <p:spPr>
          <a:xfrm>
            <a:off x="7950708" y="3831336"/>
            <a:ext cx="402336" cy="246888"/>
          </a:xfrm>
          <a:prstGeom prst="rect">
            <a:avLst/>
          </a:prstGeom>
          <a:solidFill>
            <a:srgbClr val="CF4548"/>
          </a:solidFill>
          <a:ln/>
        </p:spPr>
        <p:txBody>
          <a:bodyPr/>
          <a:lstStyle/>
          <a:p>
            <a:endParaRPr lang="ko-KR" altLang="en-US"/>
          </a:p>
        </p:txBody>
      </p:sp>
      <p:sp>
        <p:nvSpPr>
          <p:cNvPr id="63" name="Shape 61">
            <a:extLst>
              <a:ext uri="{FF2B5EF4-FFF2-40B4-BE49-F238E27FC236}">
                <a16:creationId xmlns:a16="http://schemas.microsoft.com/office/drawing/2014/main" id="{6FD7D3E1-344D-40AD-7E63-01DAC88CEFC3}"/>
              </a:ext>
            </a:extLst>
          </p:cNvPr>
          <p:cNvSpPr/>
          <p:nvPr/>
        </p:nvSpPr>
        <p:spPr>
          <a:xfrm>
            <a:off x="8426196" y="3831336"/>
            <a:ext cx="402336" cy="246888"/>
          </a:xfrm>
          <a:prstGeom prst="rect">
            <a:avLst/>
          </a:prstGeom>
          <a:solidFill>
            <a:srgbClr val="CF4548"/>
          </a:solidFill>
          <a:ln/>
        </p:spPr>
        <p:txBody>
          <a:bodyPr/>
          <a:lstStyle/>
          <a:p>
            <a:endParaRPr lang="ko-KR" altLang="en-US"/>
          </a:p>
        </p:txBody>
      </p:sp>
      <p:sp>
        <p:nvSpPr>
          <p:cNvPr id="64" name="Shape 62">
            <a:extLst>
              <a:ext uri="{FF2B5EF4-FFF2-40B4-BE49-F238E27FC236}">
                <a16:creationId xmlns:a16="http://schemas.microsoft.com/office/drawing/2014/main" id="{0D2C8A8F-AB09-24AF-1A6B-D2E283B5264A}"/>
              </a:ext>
            </a:extLst>
          </p:cNvPr>
          <p:cNvSpPr/>
          <p:nvPr/>
        </p:nvSpPr>
        <p:spPr>
          <a:xfrm>
            <a:off x="8901684" y="3831336"/>
            <a:ext cx="402336" cy="246888"/>
          </a:xfrm>
          <a:prstGeom prst="rect">
            <a:avLst/>
          </a:prstGeom>
          <a:solidFill>
            <a:srgbClr val="CF4548"/>
          </a:solidFill>
          <a:ln/>
        </p:spPr>
        <p:txBody>
          <a:bodyPr/>
          <a:lstStyle/>
          <a:p>
            <a:endParaRPr lang="ko-KR" altLang="en-US"/>
          </a:p>
        </p:txBody>
      </p:sp>
      <p:sp>
        <p:nvSpPr>
          <p:cNvPr id="65" name="Shape 63">
            <a:extLst>
              <a:ext uri="{FF2B5EF4-FFF2-40B4-BE49-F238E27FC236}">
                <a16:creationId xmlns:a16="http://schemas.microsoft.com/office/drawing/2014/main" id="{12B682B4-836E-65B2-EA96-71CB2942A113}"/>
              </a:ext>
            </a:extLst>
          </p:cNvPr>
          <p:cNvSpPr/>
          <p:nvPr/>
        </p:nvSpPr>
        <p:spPr>
          <a:xfrm>
            <a:off x="9377172" y="3831336"/>
            <a:ext cx="402336" cy="246888"/>
          </a:xfrm>
          <a:prstGeom prst="rect">
            <a:avLst/>
          </a:prstGeom>
          <a:solidFill>
            <a:srgbClr val="2469C7"/>
          </a:solidFill>
          <a:ln/>
        </p:spPr>
        <p:txBody>
          <a:bodyPr/>
          <a:lstStyle/>
          <a:p>
            <a:endParaRPr lang="ko-KR" altLang="en-US"/>
          </a:p>
        </p:txBody>
      </p:sp>
      <p:sp>
        <p:nvSpPr>
          <p:cNvPr id="66" name="Shape 64">
            <a:extLst>
              <a:ext uri="{FF2B5EF4-FFF2-40B4-BE49-F238E27FC236}">
                <a16:creationId xmlns:a16="http://schemas.microsoft.com/office/drawing/2014/main" id="{746F681A-10B9-BCAF-055C-EF9D0F7D8073}"/>
              </a:ext>
            </a:extLst>
          </p:cNvPr>
          <p:cNvSpPr/>
          <p:nvPr/>
        </p:nvSpPr>
        <p:spPr>
          <a:xfrm>
            <a:off x="9852660" y="3831336"/>
            <a:ext cx="402336" cy="246888"/>
          </a:xfrm>
          <a:prstGeom prst="rect">
            <a:avLst/>
          </a:prstGeom>
          <a:solidFill>
            <a:srgbClr val="2469C7"/>
          </a:solidFill>
          <a:ln/>
        </p:spPr>
        <p:txBody>
          <a:bodyPr/>
          <a:lstStyle/>
          <a:p>
            <a:endParaRPr lang="ko-KR" altLang="en-US"/>
          </a:p>
        </p:txBody>
      </p:sp>
      <p:sp>
        <p:nvSpPr>
          <p:cNvPr id="67" name="Shape 65">
            <a:extLst>
              <a:ext uri="{FF2B5EF4-FFF2-40B4-BE49-F238E27FC236}">
                <a16:creationId xmlns:a16="http://schemas.microsoft.com/office/drawing/2014/main" id="{832D0EE4-951E-5FD9-3C60-06AAB1F2F312}"/>
              </a:ext>
            </a:extLst>
          </p:cNvPr>
          <p:cNvSpPr/>
          <p:nvPr/>
        </p:nvSpPr>
        <p:spPr>
          <a:xfrm>
            <a:off x="7475220" y="4142232"/>
            <a:ext cx="402336" cy="246888"/>
          </a:xfrm>
          <a:prstGeom prst="rect">
            <a:avLst/>
          </a:prstGeom>
          <a:solidFill>
            <a:srgbClr val="2469C7"/>
          </a:solidFill>
          <a:ln/>
        </p:spPr>
        <p:txBody>
          <a:bodyPr/>
          <a:lstStyle/>
          <a:p>
            <a:endParaRPr lang="ko-KR" altLang="en-US"/>
          </a:p>
        </p:txBody>
      </p:sp>
      <p:sp>
        <p:nvSpPr>
          <p:cNvPr id="68" name="Shape 66">
            <a:extLst>
              <a:ext uri="{FF2B5EF4-FFF2-40B4-BE49-F238E27FC236}">
                <a16:creationId xmlns:a16="http://schemas.microsoft.com/office/drawing/2014/main" id="{150ABBAA-D96E-6B71-AEF1-323523554A66}"/>
              </a:ext>
            </a:extLst>
          </p:cNvPr>
          <p:cNvSpPr/>
          <p:nvPr/>
        </p:nvSpPr>
        <p:spPr>
          <a:xfrm>
            <a:off x="7950708" y="4142232"/>
            <a:ext cx="402336" cy="246888"/>
          </a:xfrm>
          <a:prstGeom prst="rect">
            <a:avLst/>
          </a:prstGeom>
          <a:solidFill>
            <a:srgbClr val="2469C7"/>
          </a:solidFill>
          <a:ln/>
        </p:spPr>
        <p:txBody>
          <a:bodyPr/>
          <a:lstStyle/>
          <a:p>
            <a:endParaRPr lang="ko-KR" altLang="en-US"/>
          </a:p>
        </p:txBody>
      </p:sp>
      <p:sp>
        <p:nvSpPr>
          <p:cNvPr id="69" name="Shape 67">
            <a:extLst>
              <a:ext uri="{FF2B5EF4-FFF2-40B4-BE49-F238E27FC236}">
                <a16:creationId xmlns:a16="http://schemas.microsoft.com/office/drawing/2014/main" id="{9141593C-35BD-FB58-D06C-6E3D25F3B6C1}"/>
              </a:ext>
            </a:extLst>
          </p:cNvPr>
          <p:cNvSpPr/>
          <p:nvPr/>
        </p:nvSpPr>
        <p:spPr>
          <a:xfrm>
            <a:off x="8426196" y="4142232"/>
            <a:ext cx="402336" cy="246888"/>
          </a:xfrm>
          <a:prstGeom prst="rect">
            <a:avLst/>
          </a:prstGeom>
          <a:solidFill>
            <a:srgbClr val="2469C7"/>
          </a:solidFill>
          <a:ln/>
        </p:spPr>
        <p:txBody>
          <a:bodyPr/>
          <a:lstStyle/>
          <a:p>
            <a:endParaRPr lang="ko-KR" altLang="en-US"/>
          </a:p>
        </p:txBody>
      </p:sp>
      <p:sp>
        <p:nvSpPr>
          <p:cNvPr id="70" name="Shape 68">
            <a:extLst>
              <a:ext uri="{FF2B5EF4-FFF2-40B4-BE49-F238E27FC236}">
                <a16:creationId xmlns:a16="http://schemas.microsoft.com/office/drawing/2014/main" id="{FF4D1D8B-85E3-DEED-4917-7612248856F1}"/>
              </a:ext>
            </a:extLst>
          </p:cNvPr>
          <p:cNvSpPr/>
          <p:nvPr/>
        </p:nvSpPr>
        <p:spPr>
          <a:xfrm>
            <a:off x="8901684" y="4142232"/>
            <a:ext cx="402336" cy="246888"/>
          </a:xfrm>
          <a:prstGeom prst="rect">
            <a:avLst/>
          </a:prstGeom>
          <a:solidFill>
            <a:srgbClr val="2469C7"/>
          </a:solidFill>
          <a:ln/>
        </p:spPr>
        <p:txBody>
          <a:bodyPr/>
          <a:lstStyle/>
          <a:p>
            <a:endParaRPr lang="ko-KR" altLang="en-US"/>
          </a:p>
        </p:txBody>
      </p:sp>
      <p:sp>
        <p:nvSpPr>
          <p:cNvPr id="71" name="Shape 69">
            <a:extLst>
              <a:ext uri="{FF2B5EF4-FFF2-40B4-BE49-F238E27FC236}">
                <a16:creationId xmlns:a16="http://schemas.microsoft.com/office/drawing/2014/main" id="{B0E4FA96-6B2C-87A1-DD1A-B3BB078BFA46}"/>
              </a:ext>
            </a:extLst>
          </p:cNvPr>
          <p:cNvSpPr/>
          <p:nvPr/>
        </p:nvSpPr>
        <p:spPr>
          <a:xfrm>
            <a:off x="9377172" y="4142232"/>
            <a:ext cx="402336" cy="246888"/>
          </a:xfrm>
          <a:prstGeom prst="rect">
            <a:avLst/>
          </a:prstGeom>
          <a:solidFill>
            <a:srgbClr val="2469C7"/>
          </a:solidFill>
          <a:ln/>
        </p:spPr>
        <p:txBody>
          <a:bodyPr/>
          <a:lstStyle/>
          <a:p>
            <a:endParaRPr lang="ko-KR" altLang="en-US"/>
          </a:p>
        </p:txBody>
      </p:sp>
      <p:sp>
        <p:nvSpPr>
          <p:cNvPr id="72" name="Shape 70">
            <a:extLst>
              <a:ext uri="{FF2B5EF4-FFF2-40B4-BE49-F238E27FC236}">
                <a16:creationId xmlns:a16="http://schemas.microsoft.com/office/drawing/2014/main" id="{408B36A9-A2DC-BDD3-8F8A-3DC5049FD91E}"/>
              </a:ext>
            </a:extLst>
          </p:cNvPr>
          <p:cNvSpPr/>
          <p:nvPr/>
        </p:nvSpPr>
        <p:spPr>
          <a:xfrm>
            <a:off x="9852660" y="4142232"/>
            <a:ext cx="402336" cy="246888"/>
          </a:xfrm>
          <a:prstGeom prst="rect">
            <a:avLst/>
          </a:prstGeom>
          <a:solidFill>
            <a:srgbClr val="2469C7"/>
          </a:solidFill>
          <a:ln/>
        </p:spPr>
        <p:txBody>
          <a:bodyPr/>
          <a:lstStyle/>
          <a:p>
            <a:endParaRPr lang="ko-KR" altLang="en-US"/>
          </a:p>
        </p:txBody>
      </p:sp>
      <p:sp>
        <p:nvSpPr>
          <p:cNvPr id="73" name="Shape 71">
            <a:extLst>
              <a:ext uri="{FF2B5EF4-FFF2-40B4-BE49-F238E27FC236}">
                <a16:creationId xmlns:a16="http://schemas.microsoft.com/office/drawing/2014/main" id="{05C2134C-57DE-551D-72D7-C850BC46F631}"/>
              </a:ext>
            </a:extLst>
          </p:cNvPr>
          <p:cNvSpPr/>
          <p:nvPr/>
        </p:nvSpPr>
        <p:spPr>
          <a:xfrm flipV="1">
            <a:off x="7767828" y="3127248"/>
            <a:ext cx="0" cy="365760"/>
          </a:xfrm>
          <a:prstGeom prst="line">
            <a:avLst/>
          </a:prstGeom>
          <a:noFill/>
          <a:ln w="41275">
            <a:solidFill>
              <a:srgbClr val="CF4548"/>
            </a:solidFill>
            <a:prstDash val="solid"/>
            <a:tailEnd type="triangle"/>
          </a:ln>
        </p:spPr>
        <p:txBody>
          <a:bodyPr/>
          <a:lstStyle/>
          <a:p>
            <a:endParaRPr lang="ko-KR" altLang="en-US"/>
          </a:p>
        </p:txBody>
      </p:sp>
      <p:sp>
        <p:nvSpPr>
          <p:cNvPr id="74" name="Shape 72">
            <a:extLst>
              <a:ext uri="{FF2B5EF4-FFF2-40B4-BE49-F238E27FC236}">
                <a16:creationId xmlns:a16="http://schemas.microsoft.com/office/drawing/2014/main" id="{BF3F4CD1-5DB3-D8D8-DB42-D0DAE0377C48}"/>
              </a:ext>
            </a:extLst>
          </p:cNvPr>
          <p:cNvSpPr/>
          <p:nvPr/>
        </p:nvSpPr>
        <p:spPr>
          <a:xfrm>
            <a:off x="8316468" y="3127248"/>
            <a:ext cx="0" cy="365760"/>
          </a:xfrm>
          <a:prstGeom prst="line">
            <a:avLst/>
          </a:prstGeom>
          <a:noFill/>
          <a:ln w="41275">
            <a:solidFill>
              <a:srgbClr val="CF4548"/>
            </a:solidFill>
            <a:prstDash val="solid"/>
            <a:tailEnd type="triangle"/>
          </a:ln>
        </p:spPr>
        <p:txBody>
          <a:bodyPr/>
          <a:lstStyle/>
          <a:p>
            <a:endParaRPr lang="ko-KR" altLang="en-US"/>
          </a:p>
        </p:txBody>
      </p:sp>
      <p:sp>
        <p:nvSpPr>
          <p:cNvPr id="75" name="Shape 73">
            <a:extLst>
              <a:ext uri="{FF2B5EF4-FFF2-40B4-BE49-F238E27FC236}">
                <a16:creationId xmlns:a16="http://schemas.microsoft.com/office/drawing/2014/main" id="{145CC420-617D-5C0E-E804-407F07079DA4}"/>
              </a:ext>
            </a:extLst>
          </p:cNvPr>
          <p:cNvSpPr/>
          <p:nvPr/>
        </p:nvSpPr>
        <p:spPr>
          <a:xfrm flipV="1">
            <a:off x="8865108" y="3127248"/>
            <a:ext cx="0" cy="365760"/>
          </a:xfrm>
          <a:prstGeom prst="line">
            <a:avLst/>
          </a:prstGeom>
          <a:noFill/>
          <a:ln w="41275">
            <a:solidFill>
              <a:srgbClr val="CF4548"/>
            </a:solidFill>
            <a:prstDash val="solid"/>
            <a:tailEnd type="triangle"/>
          </a:ln>
        </p:spPr>
        <p:txBody>
          <a:bodyPr/>
          <a:lstStyle/>
          <a:p>
            <a:endParaRPr lang="ko-KR" altLang="en-US"/>
          </a:p>
        </p:txBody>
      </p:sp>
      <p:sp>
        <p:nvSpPr>
          <p:cNvPr id="76" name="Shape 74">
            <a:extLst>
              <a:ext uri="{FF2B5EF4-FFF2-40B4-BE49-F238E27FC236}">
                <a16:creationId xmlns:a16="http://schemas.microsoft.com/office/drawing/2014/main" id="{E681B558-F8D7-DE4D-4124-698B9BF4F632}"/>
              </a:ext>
            </a:extLst>
          </p:cNvPr>
          <p:cNvSpPr/>
          <p:nvPr/>
        </p:nvSpPr>
        <p:spPr>
          <a:xfrm>
            <a:off x="9413748" y="3127248"/>
            <a:ext cx="0" cy="365760"/>
          </a:xfrm>
          <a:prstGeom prst="line">
            <a:avLst/>
          </a:prstGeom>
          <a:noFill/>
          <a:ln w="41275">
            <a:solidFill>
              <a:srgbClr val="CF4548"/>
            </a:solidFill>
            <a:prstDash val="solid"/>
            <a:tailEnd type="triangle"/>
          </a:ln>
        </p:spPr>
        <p:txBody>
          <a:bodyPr/>
          <a:lstStyle/>
          <a:p>
            <a:endParaRPr lang="ko-KR" altLang="en-US"/>
          </a:p>
        </p:txBody>
      </p:sp>
      <p:sp>
        <p:nvSpPr>
          <p:cNvPr id="77" name="Shape 75">
            <a:extLst>
              <a:ext uri="{FF2B5EF4-FFF2-40B4-BE49-F238E27FC236}">
                <a16:creationId xmlns:a16="http://schemas.microsoft.com/office/drawing/2014/main" id="{8005AB55-778C-75FF-34D6-E2184217CD7D}"/>
              </a:ext>
            </a:extLst>
          </p:cNvPr>
          <p:cNvSpPr/>
          <p:nvPr/>
        </p:nvSpPr>
        <p:spPr>
          <a:xfrm flipV="1">
            <a:off x="9962388" y="3127248"/>
            <a:ext cx="0" cy="365760"/>
          </a:xfrm>
          <a:prstGeom prst="line">
            <a:avLst/>
          </a:prstGeom>
          <a:noFill/>
          <a:ln w="41275">
            <a:solidFill>
              <a:srgbClr val="CF4548"/>
            </a:solidFill>
            <a:prstDash val="solid"/>
            <a:tailEnd type="triangle"/>
          </a:ln>
        </p:spPr>
        <p:txBody>
          <a:bodyPr/>
          <a:lstStyle/>
          <a:p>
            <a:endParaRPr lang="ko-KR" altLang="en-US"/>
          </a:p>
        </p:txBody>
      </p:sp>
      <p:sp>
        <p:nvSpPr>
          <p:cNvPr id="79" name="Text 77">
            <a:extLst>
              <a:ext uri="{FF2B5EF4-FFF2-40B4-BE49-F238E27FC236}">
                <a16:creationId xmlns:a16="http://schemas.microsoft.com/office/drawing/2014/main" id="{632062BD-C69A-5983-51C9-9A2944071771}"/>
              </a:ext>
            </a:extLst>
          </p:cNvPr>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chemeClr val="tx1"/>
                </a:solidFill>
              </a:rPr>
              <a:t>Once the working set exceeds GPU memory, </a:t>
            </a:r>
            <a:r>
              <a:rPr lang="en-US" sz="1800" b="1" u="sng">
                <a:solidFill>
                  <a:srgbClr val="FF0000"/>
                </a:solidFill>
              </a:rPr>
              <a:t>capacity</a:t>
            </a:r>
            <a:r>
              <a:rPr lang="en-US" sz="1800" b="1">
                <a:solidFill>
                  <a:srgbClr val="FF0000"/>
                </a:solidFill>
              </a:rPr>
              <a:t> is the bottleneck</a:t>
            </a:r>
            <a:r>
              <a:rPr lang="en-US" sz="1800" b="1">
                <a:solidFill>
                  <a:schemeClr val="tx1"/>
                </a:solidFill>
              </a:rPr>
              <a:t>, not placement</a:t>
            </a:r>
            <a:endParaRPr lang="en-US" sz="1800"/>
          </a:p>
        </p:txBody>
      </p:sp>
      <p:sp>
        <p:nvSpPr>
          <p:cNvPr id="80" name="Slide Number Placeholder 0">
            <a:extLst>
              <a:ext uri="{FF2B5EF4-FFF2-40B4-BE49-F238E27FC236}">
                <a16:creationId xmlns:a16="http://schemas.microsoft.com/office/drawing/2014/main" id="{1534DA8C-39F8-70F1-32E2-EB51F003777A}"/>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5</a:t>
            </a:fld>
            <a:endParaRPr lang="en-US"/>
          </a:p>
        </p:txBody>
      </p:sp>
      <p:cxnSp>
        <p:nvCxnSpPr>
          <p:cNvPr id="9" name="직선 연결선 8">
            <a:extLst>
              <a:ext uri="{FF2B5EF4-FFF2-40B4-BE49-F238E27FC236}">
                <a16:creationId xmlns:a16="http://schemas.microsoft.com/office/drawing/2014/main" id="{7A59CAD4-6D6A-464F-E815-2890B2B6DC4B}"/>
              </a:ext>
            </a:extLst>
          </p:cNvPr>
          <p:cNvCxnSpPr>
            <a:cxnSpLocks/>
          </p:cNvCxnSpPr>
          <p:nvPr/>
        </p:nvCxnSpPr>
        <p:spPr>
          <a:xfrm>
            <a:off x="6099048" y="1778000"/>
            <a:ext cx="0" cy="3808984"/>
          </a:xfrm>
          <a:prstGeom prst="line">
            <a:avLst/>
          </a:prstGeom>
          <a:ln w="19050">
            <a:solidFill>
              <a:srgbClr val="EDEEF0"/>
            </a:solidFill>
          </a:ln>
        </p:spPr>
        <p:style>
          <a:lnRef idx="1">
            <a:schemeClr val="accent1"/>
          </a:lnRef>
          <a:fillRef idx="0">
            <a:schemeClr val="accent1"/>
          </a:fillRef>
          <a:effectRef idx="0">
            <a:schemeClr val="accent1"/>
          </a:effectRef>
          <a:fontRef idx="minor">
            <a:schemeClr val="tx1"/>
          </a:fontRef>
        </p:style>
      </p:cxnSp>
      <p:sp>
        <p:nvSpPr>
          <p:cNvPr id="95" name="Technique title"/>
          <p:cNvSpPr txBox="1"/>
          <p:nvPr/>
        </p:nvSpPr>
        <p:spPr>
          <a:xfrm>
            <a:off x="548640" y="1719072"/>
            <a:ext cx="5550408" cy="365760"/>
          </a:xfrm>
          <a:prstGeom prst="rect">
            <a:avLst/>
          </a:prstGeom>
          <a:noFill/>
          <a:ln/>
        </p:spPr>
        <p:txBody>
          <a:bodyPr wrap="square" lIns="0" tIns="0" rIns="0" bIns="0" rtlCol="0" anchor="t"/>
          <a:lstStyle/>
          <a:p>
            <a:pPr marL="0" indent="0" algn="ctr">
              <a:buNone/>
            </a:pPr>
            <a:r>
              <a:rPr lang="en-US" sz="2000" b="1">
                <a:solidFill>
                  <a:schemeClr val="tx1"/>
                </a:solidFill>
              </a:rPr>
              <a:t>Prefetching &amp; eviction</a:t>
            </a:r>
            <a:endParaRPr lang="en-US" sz="1800"/>
          </a:p>
        </p:txBody>
      </p:sp>
      <p:sp>
        <p:nvSpPr>
          <p:cNvPr id="96" name="CPU memory"/>
          <p:cNvSpPr/>
          <p:nvPr/>
        </p:nvSpPr>
        <p:spPr>
          <a:xfrm>
            <a:off x="4425696" y="2834640"/>
            <a:ext cx="1243584" cy="1481328"/>
          </a:xfrm>
          <a:prstGeom prst="roundRect">
            <a:avLst>
              <a:gd name="adj" fmla="val 3676"/>
            </a:avLst>
          </a:prstGeom>
          <a:solidFill>
            <a:schemeClr val="accent2">
              <a:alpha val="12000"/>
            </a:schemeClr>
          </a:solidFill>
          <a:ln w="19050">
            <a:solidFill>
              <a:srgbClr val="2469C7"/>
            </a:solidFill>
          </a:ln>
        </p:spPr>
        <p:txBody>
          <a:bodyPr wrap="square" lIns="508" tIns="508" rIns="508" bIns="508" rtlCol="0" anchor="ctr"/>
          <a:lstStyle/>
          <a:p>
            <a:pPr marL="0" indent="0" algn="ctr">
              <a:buNone/>
            </a:pPr>
            <a:endParaRPr lang="en-US" sz="1600"/>
          </a:p>
        </p:txBody>
      </p:sp>
      <p:sp>
        <p:nvSpPr>
          <p:cNvPr id="97" name="CPU memory label"/>
          <p:cNvSpPr txBox="1"/>
          <p:nvPr/>
        </p:nvSpPr>
        <p:spPr>
          <a:xfrm>
            <a:off x="4224528" y="2542032"/>
            <a:ext cx="1645920" cy="274320"/>
          </a:xfrm>
          <a:prstGeom prst="rect">
            <a:avLst/>
          </a:prstGeom>
          <a:noFill/>
          <a:ln/>
        </p:spPr>
        <p:txBody>
          <a:bodyPr wrap="square" lIns="0" tIns="0" rIns="0" bIns="0" rtlCol="0" anchor="t"/>
          <a:lstStyle/>
          <a:p>
            <a:pPr marL="0" indent="0" algn="ctr">
              <a:buNone/>
            </a:pPr>
            <a:r>
              <a:rPr lang="en-US" sz="1400" b="1">
                <a:solidFill>
                  <a:schemeClr val="accent2"/>
                </a:solidFill>
              </a:rPr>
              <a:t>CPU memory</a:t>
            </a:r>
            <a:endParaRPr lang="en-US" sz="1400"/>
          </a:p>
        </p:txBody>
      </p:sp>
      <p:sp>
        <p:nvSpPr>
          <p:cNvPr id="98" name="GPU memory"/>
          <p:cNvSpPr/>
          <p:nvPr/>
        </p:nvSpPr>
        <p:spPr>
          <a:xfrm>
            <a:off x="978408" y="2994660"/>
            <a:ext cx="768096" cy="1161288"/>
          </a:xfrm>
          <a:prstGeom prst="roundRect">
            <a:avLst>
              <a:gd name="adj" fmla="val 5952"/>
            </a:avLst>
          </a:prstGeom>
          <a:solidFill>
            <a:schemeClr val="accent1">
              <a:alpha val="12000"/>
            </a:schemeClr>
          </a:solidFill>
          <a:ln w="19050">
            <a:solidFill>
              <a:srgbClr val="548235"/>
            </a:solidFill>
          </a:ln>
        </p:spPr>
        <p:txBody>
          <a:bodyPr wrap="square" lIns="508" tIns="508" rIns="508" bIns="508" rtlCol="0" anchor="ctr"/>
          <a:lstStyle/>
          <a:p>
            <a:pPr marL="0" indent="0" algn="ctr">
              <a:buNone/>
            </a:pPr>
            <a:endParaRPr lang="en-US" sz="1600"/>
          </a:p>
        </p:txBody>
      </p:sp>
      <p:sp>
        <p:nvSpPr>
          <p:cNvPr id="99" name="GPU memory label"/>
          <p:cNvSpPr txBox="1"/>
          <p:nvPr/>
        </p:nvSpPr>
        <p:spPr>
          <a:xfrm>
            <a:off x="539496" y="2702052"/>
            <a:ext cx="1645920" cy="274320"/>
          </a:xfrm>
          <a:prstGeom prst="rect">
            <a:avLst/>
          </a:prstGeom>
          <a:noFill/>
          <a:ln/>
        </p:spPr>
        <p:txBody>
          <a:bodyPr wrap="square" lIns="0" tIns="0" rIns="0" bIns="0" rtlCol="0" anchor="t"/>
          <a:lstStyle/>
          <a:p>
            <a:pPr marL="0" indent="0" algn="ctr">
              <a:buNone/>
            </a:pPr>
            <a:r>
              <a:rPr lang="en-US" sz="1400" b="1">
                <a:solidFill>
                  <a:schemeClr val="accent1"/>
                </a:solidFill>
              </a:rPr>
              <a:t>GPU memory</a:t>
            </a:r>
            <a:endParaRPr lang="en-US" sz="1400"/>
          </a:p>
        </p:txBody>
      </p:sp>
      <p:sp>
        <p:nvSpPr>
          <p:cNvPr id="101" name="flow arrow"/>
          <p:cNvSpPr/>
          <p:nvPr/>
        </p:nvSpPr>
        <p:spPr>
          <a:xfrm flipH="1">
            <a:off x="1764792" y="3392424"/>
            <a:ext cx="411480"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102" name="flow arrow"/>
          <p:cNvSpPr/>
          <p:nvPr/>
        </p:nvSpPr>
        <p:spPr>
          <a:xfrm flipH="1">
            <a:off x="3995928" y="3392424"/>
            <a:ext cx="411480"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103" name="flow arrow"/>
          <p:cNvSpPr/>
          <p:nvPr/>
        </p:nvSpPr>
        <p:spPr>
          <a:xfrm>
            <a:off x="1764792" y="3758184"/>
            <a:ext cx="411480"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104" name="flow arrow"/>
          <p:cNvSpPr/>
          <p:nvPr/>
        </p:nvSpPr>
        <p:spPr>
          <a:xfrm>
            <a:off x="3995928" y="3758184"/>
            <a:ext cx="411480"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83" name="hot page 0"/>
          <p:cNvSpPr/>
          <p:nvPr/>
        </p:nvSpPr>
        <p:spPr>
          <a:xfrm>
            <a:off x="1161288" y="3131820"/>
            <a:ext cx="402336" cy="246888"/>
          </a:xfrm>
          <a:prstGeom prst="rect">
            <a:avLst/>
          </a:prstGeom>
          <a:solidFill>
            <a:srgbClr val="CF4548"/>
          </a:solidFill>
          <a:ln/>
        </p:spPr>
        <p:txBody>
          <a:bodyPr/>
          <a:lstStyle/>
          <a:p>
            <a:endParaRPr lang="ko-KR" altLang="en-US"/>
          </a:p>
        </p:txBody>
      </p:sp>
      <p:sp>
        <p:nvSpPr>
          <p:cNvPr id="84" name="hot page 1"/>
          <p:cNvSpPr/>
          <p:nvPr/>
        </p:nvSpPr>
        <p:spPr>
          <a:xfrm>
            <a:off x="1161288" y="3451860"/>
            <a:ext cx="402336" cy="246888"/>
          </a:xfrm>
          <a:prstGeom prst="rect">
            <a:avLst/>
          </a:prstGeom>
          <a:solidFill>
            <a:srgbClr val="CF4548"/>
          </a:solidFill>
          <a:ln/>
        </p:spPr>
        <p:txBody>
          <a:bodyPr/>
          <a:lstStyle/>
          <a:p>
            <a:endParaRPr lang="ko-KR" altLang="en-US"/>
          </a:p>
        </p:txBody>
      </p:sp>
      <p:sp>
        <p:nvSpPr>
          <p:cNvPr id="85" name="hot page 2"/>
          <p:cNvSpPr/>
          <p:nvPr/>
        </p:nvSpPr>
        <p:spPr>
          <a:xfrm>
            <a:off x="1161288" y="3771900"/>
            <a:ext cx="402336" cy="246888"/>
          </a:xfrm>
          <a:prstGeom prst="rect">
            <a:avLst/>
          </a:prstGeom>
          <a:solidFill>
            <a:srgbClr val="CF4548"/>
          </a:solidFill>
          <a:ln/>
        </p:spPr>
        <p:txBody>
          <a:bodyPr/>
          <a:lstStyle/>
          <a:p>
            <a:endParaRPr lang="ko-KR" altLang="en-US"/>
          </a:p>
        </p:txBody>
      </p:sp>
      <p:sp>
        <p:nvSpPr>
          <p:cNvPr id="89" name="cold page 0"/>
          <p:cNvSpPr/>
          <p:nvPr/>
        </p:nvSpPr>
        <p:spPr>
          <a:xfrm>
            <a:off x="4608576" y="2971800"/>
            <a:ext cx="402336" cy="246888"/>
          </a:xfrm>
          <a:prstGeom prst="rect">
            <a:avLst/>
          </a:prstGeom>
          <a:solidFill>
            <a:srgbClr val="2469C7"/>
          </a:solidFill>
          <a:ln/>
        </p:spPr>
        <p:txBody>
          <a:bodyPr/>
          <a:lstStyle/>
          <a:p>
            <a:endParaRPr lang="ko-KR" altLang="en-US"/>
          </a:p>
        </p:txBody>
      </p:sp>
      <p:sp>
        <p:nvSpPr>
          <p:cNvPr id="90" name="cold page 1"/>
          <p:cNvSpPr/>
          <p:nvPr/>
        </p:nvSpPr>
        <p:spPr>
          <a:xfrm>
            <a:off x="5084064" y="2971800"/>
            <a:ext cx="402336" cy="246888"/>
          </a:xfrm>
          <a:prstGeom prst="rect">
            <a:avLst/>
          </a:prstGeom>
          <a:solidFill>
            <a:srgbClr val="2469C7"/>
          </a:solidFill>
          <a:ln/>
        </p:spPr>
        <p:txBody>
          <a:bodyPr/>
          <a:lstStyle/>
          <a:p>
            <a:endParaRPr lang="ko-KR" altLang="en-US"/>
          </a:p>
        </p:txBody>
      </p:sp>
      <p:sp>
        <p:nvSpPr>
          <p:cNvPr id="91" name="cold page 2"/>
          <p:cNvSpPr/>
          <p:nvPr/>
        </p:nvSpPr>
        <p:spPr>
          <a:xfrm>
            <a:off x="4608576" y="3291840"/>
            <a:ext cx="402336" cy="246888"/>
          </a:xfrm>
          <a:prstGeom prst="rect">
            <a:avLst/>
          </a:prstGeom>
          <a:solidFill>
            <a:srgbClr val="2469C7"/>
          </a:solidFill>
          <a:ln/>
        </p:spPr>
        <p:txBody>
          <a:bodyPr/>
          <a:lstStyle/>
          <a:p>
            <a:endParaRPr lang="ko-KR" altLang="en-US"/>
          </a:p>
        </p:txBody>
      </p:sp>
      <p:sp>
        <p:nvSpPr>
          <p:cNvPr id="92" name="cold page 3"/>
          <p:cNvSpPr/>
          <p:nvPr/>
        </p:nvSpPr>
        <p:spPr>
          <a:xfrm>
            <a:off x="5084064" y="3291840"/>
            <a:ext cx="402336" cy="246888"/>
          </a:xfrm>
          <a:prstGeom prst="rect">
            <a:avLst/>
          </a:prstGeom>
          <a:solidFill>
            <a:srgbClr val="2469C7"/>
          </a:solidFill>
          <a:ln/>
        </p:spPr>
        <p:txBody>
          <a:bodyPr/>
          <a:lstStyle/>
          <a:p>
            <a:endParaRPr lang="ko-KR" altLang="en-US"/>
          </a:p>
        </p:txBody>
      </p:sp>
      <p:sp>
        <p:nvSpPr>
          <p:cNvPr id="93" name="cold page 4"/>
          <p:cNvSpPr/>
          <p:nvPr/>
        </p:nvSpPr>
        <p:spPr>
          <a:xfrm>
            <a:off x="4608576" y="3611880"/>
            <a:ext cx="402336" cy="246888"/>
          </a:xfrm>
          <a:prstGeom prst="rect">
            <a:avLst/>
          </a:prstGeom>
          <a:solidFill>
            <a:srgbClr val="2469C7"/>
          </a:solidFill>
          <a:ln/>
        </p:spPr>
        <p:txBody>
          <a:bodyPr/>
          <a:lstStyle/>
          <a:p>
            <a:endParaRPr lang="ko-KR" altLang="en-US"/>
          </a:p>
        </p:txBody>
      </p:sp>
      <p:sp>
        <p:nvSpPr>
          <p:cNvPr id="94" name="cold page 5"/>
          <p:cNvSpPr/>
          <p:nvPr/>
        </p:nvSpPr>
        <p:spPr>
          <a:xfrm>
            <a:off x="5084064" y="3611880"/>
            <a:ext cx="402336" cy="246888"/>
          </a:xfrm>
          <a:prstGeom prst="rect">
            <a:avLst/>
          </a:prstGeom>
          <a:solidFill>
            <a:srgbClr val="2469C7"/>
          </a:solidFill>
          <a:ln/>
        </p:spPr>
        <p:txBody>
          <a:bodyPr/>
          <a:lstStyle/>
          <a:p>
            <a:endParaRPr lang="ko-KR" altLang="en-US"/>
          </a:p>
        </p:txBody>
      </p:sp>
      <p:sp>
        <p:nvSpPr>
          <p:cNvPr id="107" name="cold page 6"/>
          <p:cNvSpPr/>
          <p:nvPr/>
        </p:nvSpPr>
        <p:spPr>
          <a:xfrm>
            <a:off x="4608576" y="3931920"/>
            <a:ext cx="402336" cy="246888"/>
          </a:xfrm>
          <a:prstGeom prst="rect">
            <a:avLst/>
          </a:prstGeom>
          <a:solidFill>
            <a:srgbClr val="2469C7"/>
          </a:solidFill>
          <a:ln/>
        </p:spPr>
        <p:txBody>
          <a:bodyPr/>
          <a:lstStyle/>
          <a:p>
            <a:endParaRPr lang="ko-KR" altLang="en-US"/>
          </a:p>
        </p:txBody>
      </p:sp>
      <p:sp>
        <p:nvSpPr>
          <p:cNvPr id="108" name="cold page 7"/>
          <p:cNvSpPr/>
          <p:nvPr/>
        </p:nvSpPr>
        <p:spPr>
          <a:xfrm>
            <a:off x="5084064" y="3931920"/>
            <a:ext cx="402336" cy="246888"/>
          </a:xfrm>
          <a:prstGeom prst="rect">
            <a:avLst/>
          </a:prstGeom>
          <a:solidFill>
            <a:srgbClr val="2469C7"/>
          </a:solidFill>
          <a:ln/>
        </p:spPr>
        <p:txBody>
          <a:bodyPr/>
          <a:lstStyle/>
          <a:p>
            <a:endParaRPr lang="ko-KR" altLang="en-US"/>
          </a:p>
        </p:txBody>
      </p:sp>
      <p:sp>
        <p:nvSpPr>
          <p:cNvPr id="113" name="Policy box (TBNE tree)"/>
          <p:cNvSpPr/>
          <p:nvPr/>
        </p:nvSpPr>
        <p:spPr>
          <a:xfrm>
            <a:off x="2194560" y="2866644"/>
            <a:ext cx="1783080" cy="1417320"/>
          </a:xfrm>
          <a:prstGeom prst="roundRect">
            <a:avLst>
              <a:gd name="adj" fmla="val 3225"/>
            </a:avLst>
          </a:prstGeom>
          <a:solidFill>
            <a:schemeClr val="accent5"/>
          </a:solidFill>
          <a:ln/>
        </p:spPr>
        <p:txBody>
          <a:bodyPr wrap="square" lIns="508" tIns="91440" rIns="508" bIns="508" rtlCol="0" anchor="t"/>
          <a:lstStyle/>
          <a:p>
            <a:pPr marL="0" indent="0" algn="ctr">
              <a:buNone/>
            </a:pPr>
            <a:r>
              <a:rPr lang="en-US" sz="1700" b="1">
                <a:solidFill>
                  <a:schemeClr val="bg1"/>
                </a:solidFill>
              </a:rPr>
              <a:t>Prefetch / Evict</a:t>
            </a:r>
            <a:endParaRPr lang="en-US" sz="1700"/>
          </a:p>
        </p:txBody>
      </p:sp>
      <p:cxnSp>
        <p:nvCxnSpPr>
          <p:cNvPr id="114" name="Connector 113"/>
          <p:cNvCxnSpPr/>
          <p:nvPr/>
        </p:nvCxnSpPr>
        <p:spPr>
          <a:xfrm flipH="1">
            <a:off x="2711196" y="3415284"/>
            <a:ext cx="374904" cy="228600"/>
          </a:xfrm>
          <a:prstGeom prst="line">
            <a:avLst/>
          </a:prstGeom>
          <a:ln w="12700">
            <a:solidFill>
              <a:srgbClr val="FFFFFF">
                <a:alpha val="70000"/>
              </a:srgbClr>
            </a:solidFill>
          </a:ln>
        </p:spPr>
      </p:cxnSp>
      <p:cxnSp>
        <p:nvCxnSpPr>
          <p:cNvPr id="115" name="Connector 114"/>
          <p:cNvCxnSpPr/>
          <p:nvPr/>
        </p:nvCxnSpPr>
        <p:spPr>
          <a:xfrm>
            <a:off x="3086100" y="3415284"/>
            <a:ext cx="374904" cy="228600"/>
          </a:xfrm>
          <a:prstGeom prst="line">
            <a:avLst/>
          </a:prstGeom>
          <a:ln w="12700">
            <a:solidFill>
              <a:srgbClr val="FFFFFF">
                <a:alpha val="70000"/>
              </a:srgbClr>
            </a:solidFill>
          </a:ln>
        </p:spPr>
      </p:cxnSp>
      <p:cxnSp>
        <p:nvCxnSpPr>
          <p:cNvPr id="116" name="Connector 115"/>
          <p:cNvCxnSpPr/>
          <p:nvPr/>
        </p:nvCxnSpPr>
        <p:spPr>
          <a:xfrm flipH="1">
            <a:off x="2523744" y="3643884"/>
            <a:ext cx="187452" cy="228600"/>
          </a:xfrm>
          <a:prstGeom prst="line">
            <a:avLst/>
          </a:prstGeom>
          <a:ln w="25400">
            <a:solidFill>
              <a:srgbClr val="FFFFFF"/>
            </a:solidFill>
          </a:ln>
        </p:spPr>
      </p:cxnSp>
      <p:cxnSp>
        <p:nvCxnSpPr>
          <p:cNvPr id="117" name="Connector 116"/>
          <p:cNvCxnSpPr/>
          <p:nvPr/>
        </p:nvCxnSpPr>
        <p:spPr>
          <a:xfrm>
            <a:off x="2711196" y="3643884"/>
            <a:ext cx="187452" cy="228600"/>
          </a:xfrm>
          <a:prstGeom prst="line">
            <a:avLst/>
          </a:prstGeom>
          <a:ln w="25400">
            <a:solidFill>
              <a:srgbClr val="FFFFFF"/>
            </a:solidFill>
          </a:ln>
        </p:spPr>
      </p:cxnSp>
      <p:cxnSp>
        <p:nvCxnSpPr>
          <p:cNvPr id="118" name="Connector 117"/>
          <p:cNvCxnSpPr/>
          <p:nvPr/>
        </p:nvCxnSpPr>
        <p:spPr>
          <a:xfrm flipH="1">
            <a:off x="3273552" y="3643884"/>
            <a:ext cx="187452" cy="228600"/>
          </a:xfrm>
          <a:prstGeom prst="line">
            <a:avLst/>
          </a:prstGeom>
          <a:ln w="12700">
            <a:solidFill>
              <a:srgbClr val="FFFFFF">
                <a:alpha val="70000"/>
              </a:srgbClr>
            </a:solidFill>
          </a:ln>
        </p:spPr>
      </p:cxnSp>
      <p:cxnSp>
        <p:nvCxnSpPr>
          <p:cNvPr id="119" name="Connector 118"/>
          <p:cNvCxnSpPr/>
          <p:nvPr/>
        </p:nvCxnSpPr>
        <p:spPr>
          <a:xfrm>
            <a:off x="3461004" y="3643884"/>
            <a:ext cx="187452" cy="228600"/>
          </a:xfrm>
          <a:prstGeom prst="line">
            <a:avLst/>
          </a:prstGeom>
          <a:ln w="12700">
            <a:solidFill>
              <a:srgbClr val="FFFFFF">
                <a:alpha val="70000"/>
              </a:srgbClr>
            </a:solidFill>
          </a:ln>
        </p:spPr>
      </p:cxnSp>
      <p:cxnSp>
        <p:nvCxnSpPr>
          <p:cNvPr id="120" name="Connector 119"/>
          <p:cNvCxnSpPr/>
          <p:nvPr/>
        </p:nvCxnSpPr>
        <p:spPr>
          <a:xfrm flipH="1">
            <a:off x="2430018" y="3872484"/>
            <a:ext cx="93726" cy="228600"/>
          </a:xfrm>
          <a:prstGeom prst="line">
            <a:avLst/>
          </a:prstGeom>
          <a:ln w="25400">
            <a:solidFill>
              <a:srgbClr val="FFFFFF"/>
            </a:solidFill>
          </a:ln>
        </p:spPr>
      </p:cxnSp>
      <p:cxnSp>
        <p:nvCxnSpPr>
          <p:cNvPr id="121" name="Connector 120"/>
          <p:cNvCxnSpPr/>
          <p:nvPr/>
        </p:nvCxnSpPr>
        <p:spPr>
          <a:xfrm>
            <a:off x="2523744" y="3872484"/>
            <a:ext cx="93726" cy="228600"/>
          </a:xfrm>
          <a:prstGeom prst="line">
            <a:avLst/>
          </a:prstGeom>
          <a:ln w="25400">
            <a:solidFill>
              <a:srgbClr val="FFFFFF"/>
            </a:solidFill>
          </a:ln>
        </p:spPr>
      </p:cxnSp>
      <p:cxnSp>
        <p:nvCxnSpPr>
          <p:cNvPr id="122" name="Connector 121"/>
          <p:cNvCxnSpPr/>
          <p:nvPr/>
        </p:nvCxnSpPr>
        <p:spPr>
          <a:xfrm flipH="1">
            <a:off x="2804922" y="3872484"/>
            <a:ext cx="93726" cy="228600"/>
          </a:xfrm>
          <a:prstGeom prst="line">
            <a:avLst/>
          </a:prstGeom>
          <a:ln w="25400">
            <a:solidFill>
              <a:srgbClr val="FFFFFF"/>
            </a:solidFill>
          </a:ln>
        </p:spPr>
      </p:cxnSp>
      <p:cxnSp>
        <p:nvCxnSpPr>
          <p:cNvPr id="123" name="Connector 122"/>
          <p:cNvCxnSpPr/>
          <p:nvPr/>
        </p:nvCxnSpPr>
        <p:spPr>
          <a:xfrm>
            <a:off x="2898648" y="3872484"/>
            <a:ext cx="93726" cy="228600"/>
          </a:xfrm>
          <a:prstGeom prst="line">
            <a:avLst/>
          </a:prstGeom>
          <a:ln w="25400">
            <a:solidFill>
              <a:srgbClr val="FFFFFF"/>
            </a:solidFill>
          </a:ln>
        </p:spPr>
      </p:cxnSp>
      <p:cxnSp>
        <p:nvCxnSpPr>
          <p:cNvPr id="124" name="Connector 123"/>
          <p:cNvCxnSpPr/>
          <p:nvPr/>
        </p:nvCxnSpPr>
        <p:spPr>
          <a:xfrm flipH="1">
            <a:off x="3179826" y="3872484"/>
            <a:ext cx="93726" cy="228600"/>
          </a:xfrm>
          <a:prstGeom prst="line">
            <a:avLst/>
          </a:prstGeom>
          <a:ln w="12700">
            <a:solidFill>
              <a:srgbClr val="FFFFFF">
                <a:alpha val="70000"/>
              </a:srgbClr>
            </a:solidFill>
          </a:ln>
        </p:spPr>
      </p:cxnSp>
      <p:cxnSp>
        <p:nvCxnSpPr>
          <p:cNvPr id="125" name="Connector 124"/>
          <p:cNvCxnSpPr/>
          <p:nvPr/>
        </p:nvCxnSpPr>
        <p:spPr>
          <a:xfrm>
            <a:off x="3273552" y="3872484"/>
            <a:ext cx="93726" cy="228600"/>
          </a:xfrm>
          <a:prstGeom prst="line">
            <a:avLst/>
          </a:prstGeom>
          <a:ln w="12700">
            <a:solidFill>
              <a:srgbClr val="FFFFFF">
                <a:alpha val="70000"/>
              </a:srgbClr>
            </a:solidFill>
          </a:ln>
        </p:spPr>
      </p:cxnSp>
      <p:cxnSp>
        <p:nvCxnSpPr>
          <p:cNvPr id="126" name="Connector 125"/>
          <p:cNvCxnSpPr/>
          <p:nvPr/>
        </p:nvCxnSpPr>
        <p:spPr>
          <a:xfrm flipH="1">
            <a:off x="3554730" y="3872484"/>
            <a:ext cx="93726" cy="228600"/>
          </a:xfrm>
          <a:prstGeom prst="line">
            <a:avLst/>
          </a:prstGeom>
          <a:ln w="12700">
            <a:solidFill>
              <a:srgbClr val="FFFFFF">
                <a:alpha val="70000"/>
              </a:srgbClr>
            </a:solidFill>
          </a:ln>
        </p:spPr>
      </p:cxnSp>
      <p:cxnSp>
        <p:nvCxnSpPr>
          <p:cNvPr id="127" name="Connector 126"/>
          <p:cNvCxnSpPr/>
          <p:nvPr/>
        </p:nvCxnSpPr>
        <p:spPr>
          <a:xfrm>
            <a:off x="3648456" y="3872484"/>
            <a:ext cx="93726" cy="228600"/>
          </a:xfrm>
          <a:prstGeom prst="line">
            <a:avLst/>
          </a:prstGeom>
          <a:ln w="12700">
            <a:solidFill>
              <a:srgbClr val="FFFFFF">
                <a:alpha val="70000"/>
              </a:srgbClr>
            </a:solidFill>
          </a:ln>
        </p:spPr>
      </p:cxnSp>
      <p:sp>
        <p:nvSpPr>
          <p:cNvPr id="128" name="Oval 127"/>
          <p:cNvSpPr/>
          <p:nvPr/>
        </p:nvSpPr>
        <p:spPr>
          <a:xfrm>
            <a:off x="3026664" y="3355848"/>
            <a:ext cx="118872" cy="118872"/>
          </a:xfrm>
          <a:prstGeom prst="ellipse">
            <a:avLst/>
          </a:prstGeom>
          <a:solidFill>
            <a:srgbClr val="CF4548"/>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29" name="Oval 128"/>
          <p:cNvSpPr/>
          <p:nvPr/>
        </p:nvSpPr>
        <p:spPr>
          <a:xfrm>
            <a:off x="2651760" y="3584448"/>
            <a:ext cx="118872" cy="118872"/>
          </a:xfrm>
          <a:prstGeom prst="ellipse">
            <a:avLst/>
          </a:prstGeom>
          <a:solidFill>
            <a:srgbClr val="FFFFFF"/>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30" name="Oval 129"/>
          <p:cNvSpPr/>
          <p:nvPr/>
        </p:nvSpPr>
        <p:spPr>
          <a:xfrm>
            <a:off x="3401568" y="3584448"/>
            <a:ext cx="118872" cy="118872"/>
          </a:xfrm>
          <a:prstGeom prst="ellipse">
            <a:avLst/>
          </a:prstGeom>
          <a:solidFill>
            <a:srgbClr val="CF4548"/>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31" name="Oval 130"/>
          <p:cNvSpPr/>
          <p:nvPr/>
        </p:nvSpPr>
        <p:spPr>
          <a:xfrm>
            <a:off x="2464308" y="3813048"/>
            <a:ext cx="118872" cy="118872"/>
          </a:xfrm>
          <a:prstGeom prst="ellipse">
            <a:avLst/>
          </a:prstGeom>
          <a:solidFill>
            <a:srgbClr val="FFFFFF"/>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32" name="Oval 131"/>
          <p:cNvSpPr/>
          <p:nvPr/>
        </p:nvSpPr>
        <p:spPr>
          <a:xfrm>
            <a:off x="2839212" y="3813048"/>
            <a:ext cx="118872" cy="118872"/>
          </a:xfrm>
          <a:prstGeom prst="ellipse">
            <a:avLst/>
          </a:prstGeom>
          <a:solidFill>
            <a:srgbClr val="FFFFFF"/>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33" name="Oval 132"/>
          <p:cNvSpPr/>
          <p:nvPr/>
        </p:nvSpPr>
        <p:spPr>
          <a:xfrm>
            <a:off x="3214116" y="3813048"/>
            <a:ext cx="118872" cy="118872"/>
          </a:xfrm>
          <a:prstGeom prst="ellipse">
            <a:avLst/>
          </a:prstGeom>
          <a:solidFill>
            <a:srgbClr val="CF4548"/>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34" name="Oval 133"/>
          <p:cNvSpPr/>
          <p:nvPr/>
        </p:nvSpPr>
        <p:spPr>
          <a:xfrm>
            <a:off x="3589020" y="3813048"/>
            <a:ext cx="118872" cy="118872"/>
          </a:xfrm>
          <a:prstGeom prst="ellipse">
            <a:avLst/>
          </a:prstGeom>
          <a:solidFill>
            <a:srgbClr val="CF4548"/>
          </a:solidFill>
          <a:ln w="15875">
            <a:solidFill>
              <a:srgbClr val="FFFFFF"/>
            </a:solidFill>
          </a:ln>
        </p:spPr>
        <p:txBody>
          <a:bodyPr wrap="square" lIns="0" tIns="0" rIns="0" bIns="0" rtlCol="0" anchor="ctr">
            <a:noAutofit/>
          </a:bodyPr>
          <a:lstStyle/>
          <a:p>
            <a:pPr marL="0" indent="0" algn="ctr">
              <a:buNone/>
            </a:pPr>
            <a:endParaRPr lang="en-US" sz="1600" dirty="0"/>
          </a:p>
        </p:txBody>
      </p:sp>
      <p:sp>
        <p:nvSpPr>
          <p:cNvPr id="135" name="Rectangle 134"/>
          <p:cNvSpPr/>
          <p:nvPr/>
        </p:nvSpPr>
        <p:spPr>
          <a:xfrm>
            <a:off x="2361438" y="4046220"/>
            <a:ext cx="137160" cy="109728"/>
          </a:xfrm>
          <a:prstGeom prst="rect">
            <a:avLst/>
          </a:prstGeom>
          <a:solidFill>
            <a:srgbClr val="FFFFFF"/>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36" name="Rectangle 135"/>
          <p:cNvSpPr/>
          <p:nvPr/>
        </p:nvSpPr>
        <p:spPr>
          <a:xfrm>
            <a:off x="2548890" y="4046220"/>
            <a:ext cx="137160" cy="109728"/>
          </a:xfrm>
          <a:prstGeom prst="rect">
            <a:avLst/>
          </a:prstGeom>
          <a:solidFill>
            <a:srgbClr val="FFFFFF"/>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37" name="Rectangle 136"/>
          <p:cNvSpPr/>
          <p:nvPr/>
        </p:nvSpPr>
        <p:spPr>
          <a:xfrm>
            <a:off x="2736342" y="4046220"/>
            <a:ext cx="137160" cy="109728"/>
          </a:xfrm>
          <a:prstGeom prst="rect">
            <a:avLst/>
          </a:prstGeom>
          <a:solidFill>
            <a:srgbClr val="FFFFFF"/>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38" name="Rectangle 137"/>
          <p:cNvSpPr/>
          <p:nvPr/>
        </p:nvSpPr>
        <p:spPr>
          <a:xfrm>
            <a:off x="2923794" y="4046220"/>
            <a:ext cx="137160" cy="109728"/>
          </a:xfrm>
          <a:prstGeom prst="rect">
            <a:avLst/>
          </a:prstGeom>
          <a:solidFill>
            <a:srgbClr val="FFFFFF"/>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39" name="Rectangle 138"/>
          <p:cNvSpPr/>
          <p:nvPr/>
        </p:nvSpPr>
        <p:spPr>
          <a:xfrm>
            <a:off x="3111246" y="4046220"/>
            <a:ext cx="137160" cy="109728"/>
          </a:xfrm>
          <a:prstGeom prst="rect">
            <a:avLst/>
          </a:prstGeom>
          <a:solidFill>
            <a:srgbClr val="CF4548"/>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40" name="Rectangle 139"/>
          <p:cNvSpPr/>
          <p:nvPr/>
        </p:nvSpPr>
        <p:spPr>
          <a:xfrm>
            <a:off x="3298698" y="4046220"/>
            <a:ext cx="137160" cy="109728"/>
          </a:xfrm>
          <a:prstGeom prst="rect">
            <a:avLst/>
          </a:prstGeom>
          <a:solidFill>
            <a:srgbClr val="CF4548"/>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41" name="Rectangle 140"/>
          <p:cNvSpPr/>
          <p:nvPr/>
        </p:nvSpPr>
        <p:spPr>
          <a:xfrm>
            <a:off x="3486150" y="4046220"/>
            <a:ext cx="137160" cy="109728"/>
          </a:xfrm>
          <a:prstGeom prst="rect">
            <a:avLst/>
          </a:prstGeom>
          <a:solidFill>
            <a:srgbClr val="CF4548"/>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42" name="Rectangle 141"/>
          <p:cNvSpPr/>
          <p:nvPr/>
        </p:nvSpPr>
        <p:spPr>
          <a:xfrm>
            <a:off x="3673602" y="4046220"/>
            <a:ext cx="137160" cy="109728"/>
          </a:xfrm>
          <a:prstGeom prst="rect">
            <a:avLst/>
          </a:prstGeom>
          <a:solidFill>
            <a:srgbClr val="CF4548"/>
          </a:solidFill>
          <a:ln w="12700">
            <a:solidFill>
              <a:srgbClr val="FFFFFF"/>
            </a:solidFill>
          </a:ln>
        </p:spPr>
        <p:txBody>
          <a:bodyPr wrap="square" lIns="0" tIns="0" rIns="0" bIns="0" rtlCol="0" anchor="ctr">
            <a:noAutofit/>
          </a:bodyPr>
          <a:lstStyle/>
          <a:p>
            <a:pPr marL="0" indent="0" algn="ctr">
              <a:buNone/>
            </a:pPr>
            <a:endParaRPr lang="en-US" sz="1600" dirty="0"/>
          </a:p>
        </p:txBody>
      </p:sp>
      <p:sp>
        <p:nvSpPr>
          <p:cNvPr id="143" name="Thrashing limits"/>
          <p:cNvSpPr txBox="1"/>
          <p:nvPr/>
        </p:nvSpPr>
        <p:spPr>
          <a:xfrm>
            <a:off x="6665311" y="4800600"/>
            <a:ext cx="4399594" cy="777240"/>
          </a:xfrm>
          <a:prstGeom prst="rect">
            <a:avLst/>
          </a:prstGeom>
          <a:noFill/>
        </p:spPr>
        <p:txBody>
          <a:bodyPr wrap="square" lIns="0" tIns="0" rIns="0" bIns="0" rtlCol="0" anchor="ctr">
            <a:noAutofit/>
          </a:bodyPr>
          <a:lstStyle/>
          <a:p>
            <a:pPr marL="0" indent="0" algn="l">
              <a:buNone/>
            </a:pPr>
            <a:r>
              <a:rPr lang="en-US" sz="1700" b="1">
                <a:solidFill>
                  <a:srgbClr val="C00000"/>
                </a:solidFill>
              </a:rPr>
              <a:t>✗  </a:t>
            </a:r>
            <a:r>
              <a:rPr lang="en-US" sz="1700" b="0">
                <a:solidFill>
                  <a:srgbClr val="152B43"/>
                </a:solidFill>
              </a:rPr>
              <a:t>Hot pages evict each other</a:t>
            </a:r>
            <a:endParaRPr lang="en-US" sz="1700"/>
          </a:p>
          <a:p>
            <a:pPr marL="0" indent="0" algn="l">
              <a:spcBef>
                <a:spcPts val="600"/>
              </a:spcBef>
              <a:buNone/>
            </a:pPr>
            <a:r>
              <a:rPr lang="en-US" sz="1700" b="1">
                <a:solidFill>
                  <a:srgbClr val="C00000"/>
                </a:solidFill>
              </a:rPr>
              <a:t>✗  </a:t>
            </a:r>
            <a:r>
              <a:rPr lang="en-US" sz="1700" b="0">
                <a:solidFill>
                  <a:srgbClr val="152B43"/>
                </a:solidFill>
              </a:rPr>
              <a:t>Evicted pages must come back over PCIe</a:t>
            </a:r>
            <a:endParaRPr lang="en-US" sz="1700"/>
          </a:p>
        </p:txBody>
      </p:sp>
      <p:sp>
        <p:nvSpPr>
          <p:cNvPr id="13" name="Technique description">
            <a:extLst>
              <a:ext uri="{FF2B5EF4-FFF2-40B4-BE49-F238E27FC236}">
                <a16:creationId xmlns:a16="http://schemas.microsoft.com/office/drawing/2014/main" id="{C832AB87-2A4E-482D-21BD-D0D040E26EB3}"/>
              </a:ext>
            </a:extLst>
          </p:cNvPr>
          <p:cNvSpPr txBox="1"/>
          <p:nvPr/>
        </p:nvSpPr>
        <p:spPr>
          <a:xfrm>
            <a:off x="548640" y="4800600"/>
            <a:ext cx="5550408" cy="777240"/>
          </a:xfrm>
          <a:prstGeom prst="rect">
            <a:avLst/>
          </a:prstGeom>
          <a:noFill/>
        </p:spPr>
        <p:txBody>
          <a:bodyPr wrap="square" lIns="0" tIns="0" rIns="0" bIns="0" rtlCol="0" anchor="ctr">
            <a:noAutofit/>
          </a:bodyPr>
          <a:lstStyle/>
          <a:p>
            <a:pPr marL="0" indent="0" algn="ctr">
              <a:buNone/>
            </a:pPr>
            <a:r>
              <a:rPr lang="en-US" sz="1700" b="0">
                <a:solidFill>
                  <a:srgbClr val="152B43"/>
                </a:solidFill>
              </a:rPr>
              <a:t>TBNE prefetches neighboring pages by subtree,and evicts cold subtrees back to CPU memory</a:t>
            </a:r>
            <a:endParaRPr lang="en-US" sz="1700"/>
          </a:p>
        </p:txBody>
      </p:sp>
    </p:spTree>
    <p:extLst>
      <p:ext uri="{BB962C8B-B14F-4D97-AF65-F5344CB8AC3E}">
        <p14:creationId xmlns:p14="http://schemas.microsoft.com/office/powerpoint/2010/main" val="27516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3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3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300"/>
                                        <p:tgtEl>
                                          <p:spTgt spid="5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3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300"/>
                                        <p:tgtEl>
                                          <p:spTgt spid="5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300"/>
                                        <p:tgtEl>
                                          <p:spTgt spid="5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3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300"/>
                                        <p:tgtEl>
                                          <p:spTgt spid="5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3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300"/>
                                        <p:tgtEl>
                                          <p:spTgt spid="5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300"/>
                                        <p:tgtEl>
                                          <p:spTgt spid="5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300"/>
                                        <p:tgtEl>
                                          <p:spTgt spid="6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300"/>
                                        <p:tgtEl>
                                          <p:spTgt spid="6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300"/>
                                        <p:tgtEl>
                                          <p:spTgt spid="6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300"/>
                                        <p:tgtEl>
                                          <p:spTgt spid="6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fade">
                                      <p:cBhvr>
                                        <p:cTn id="52" dur="300"/>
                                        <p:tgtEl>
                                          <p:spTgt spid="6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300"/>
                                        <p:tgtEl>
                                          <p:spTgt spid="6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300"/>
                                        <p:tgtEl>
                                          <p:spTgt spid="6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fade">
                                      <p:cBhvr>
                                        <p:cTn id="61" dur="300"/>
                                        <p:tgtEl>
                                          <p:spTgt spid="6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fade">
                                      <p:cBhvr>
                                        <p:cTn id="64" dur="300"/>
                                        <p:tgtEl>
                                          <p:spTgt spid="6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fade">
                                      <p:cBhvr>
                                        <p:cTn id="67" dur="300"/>
                                        <p:tgtEl>
                                          <p:spTgt spid="6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300"/>
                                        <p:tgtEl>
                                          <p:spTgt spid="7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300"/>
                                        <p:tgtEl>
                                          <p:spTgt spid="7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300"/>
                                        <p:tgtEl>
                                          <p:spTgt spid="7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300"/>
                                        <p:tgtEl>
                                          <p:spTgt spid="7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300"/>
                                        <p:tgtEl>
                                          <p:spTgt spid="7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300"/>
                                        <p:tgtEl>
                                          <p:spTgt spid="7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76"/>
                                        </p:tgtEl>
                                        <p:attrNameLst>
                                          <p:attrName>style.visibility</p:attrName>
                                        </p:attrNameLst>
                                      </p:cBhvr>
                                      <p:to>
                                        <p:strVal val="visible"/>
                                      </p:to>
                                    </p:set>
                                    <p:animEffect transition="in" filter="fade">
                                      <p:cBhvr>
                                        <p:cTn id="88" dur="300"/>
                                        <p:tgtEl>
                                          <p:spTgt spid="7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300"/>
                                        <p:tgtEl>
                                          <p:spTgt spid="7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3"/>
                                        </p:tgtEl>
                                        <p:attrNameLst>
                                          <p:attrName>style.visibility</p:attrName>
                                        </p:attrNameLst>
                                      </p:cBhvr>
                                      <p:to>
                                        <p:strVal val="visible"/>
                                      </p:to>
                                    </p:set>
                                    <p:animEffect transition="in" filter="fade">
                                      <p:cBhvr>
                                        <p:cTn id="94" dur="300"/>
                                        <p:tgtEl>
                                          <p:spTgt spid="14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fade">
                                      <p:cBhvr>
                                        <p:cTn id="99" dur="3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9" grpId="0" animBg="1"/>
      <p:bldP spid="1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t>MOTIVATION &amp; PRIOR WORK</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Prior Work: Compression in GPU Memory</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a:t>Compress each cacheline between L2 and HBM, e.g., Buddy Compression [ISCA ’20]</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6</a:t>
            </a:fld>
            <a:endParaRPr lang="en-US"/>
          </a:p>
        </p:txBody>
      </p:sp>
      <p:sp>
        <p:nvSpPr>
          <p:cNvPr id="6" name="Text 3"/>
          <p:cNvSpPr txBox="1"/>
          <p:nvPr/>
        </p:nvSpPr>
        <p:spPr>
          <a:xfrm>
            <a:off x="548640" y="1719072"/>
            <a:ext cx="5550408" cy="365760"/>
          </a:xfrm>
          <a:prstGeom prst="rect">
            <a:avLst/>
          </a:prstGeom>
          <a:noFill/>
          <a:ln/>
        </p:spPr>
        <p:txBody>
          <a:bodyPr wrap="square" lIns="0" tIns="0" rIns="0" bIns="0" rtlCol="0" anchor="t"/>
          <a:lstStyle/>
          <a:p>
            <a:pPr marL="0" indent="0" algn="ctr">
              <a:buNone/>
            </a:pPr>
            <a:r>
              <a:rPr lang="en-US" sz="2000" b="1">
                <a:solidFill>
                  <a:schemeClr val="tx1"/>
                </a:solidFill>
              </a:rPr>
              <a:t>Cacheline compression</a:t>
            </a:r>
            <a:endParaRPr lang="en-US" sz="2000"/>
          </a:p>
        </p:txBody>
      </p:sp>
      <p:sp>
        <p:nvSpPr>
          <p:cNvPr id="7" name="Text 4"/>
          <p:cNvSpPr/>
          <p:nvPr/>
        </p:nvSpPr>
        <p:spPr>
          <a:xfrm>
            <a:off x="603504" y="3119629"/>
            <a:ext cx="1234440" cy="600454"/>
          </a:xfrm>
          <a:prstGeom prst="roundRect">
            <a:avLst>
              <a:gd name="adj" fmla="val 4464"/>
            </a:avLst>
          </a:prstGeom>
          <a:solidFill>
            <a:schemeClr val="accent4">
              <a:alpha val="15000"/>
            </a:schemeClr>
          </a:solidFill>
          <a:ln w="15875">
            <a:solidFill>
              <a:srgbClr val="586B7D"/>
            </a:solidFill>
          </a:ln>
        </p:spPr>
        <p:txBody>
          <a:bodyPr wrap="square" lIns="508" tIns="508" rIns="508" bIns="508" rtlCol="0" anchor="ctr"/>
          <a:lstStyle/>
          <a:p>
            <a:pPr marL="0" indent="0" algn="ctr">
              <a:buNone/>
            </a:pPr>
            <a:r>
              <a:rPr lang="en-US" sz="1700" b="1">
                <a:solidFill>
                  <a:schemeClr val="tx1"/>
                </a:solidFill>
              </a:rPr>
              <a:t>L2</a:t>
            </a:r>
            <a:endParaRPr lang="en-US" sz="1700"/>
          </a:p>
          <a:p>
            <a:pPr marL="0" indent="0" algn="ctr">
              <a:buNone/>
            </a:pPr>
            <a:r>
              <a:rPr lang="en-US" sz="1700" b="1">
                <a:solidFill>
                  <a:schemeClr val="tx1"/>
                </a:solidFill>
              </a:rPr>
              <a:t>cache</a:t>
            </a:r>
            <a:endParaRPr lang="en-US" sz="1700"/>
          </a:p>
        </p:txBody>
      </p:sp>
      <p:sp>
        <p:nvSpPr>
          <p:cNvPr id="8" name="Text 5"/>
          <p:cNvSpPr/>
          <p:nvPr/>
        </p:nvSpPr>
        <p:spPr>
          <a:xfrm>
            <a:off x="2386584" y="2907792"/>
            <a:ext cx="1417320" cy="1024128"/>
          </a:xfrm>
          <a:prstGeom prst="roundRect">
            <a:avLst>
              <a:gd name="adj" fmla="val 4464"/>
            </a:avLst>
          </a:prstGeom>
          <a:solidFill>
            <a:schemeClr val="accent5"/>
          </a:solidFill>
          <a:ln/>
        </p:spPr>
        <p:txBody>
          <a:bodyPr wrap="square" lIns="508" tIns="508" rIns="508" bIns="508" rtlCol="0" anchor="ctr"/>
          <a:lstStyle/>
          <a:p>
            <a:pPr marL="0" indent="0" algn="ctr">
              <a:buNone/>
            </a:pPr>
            <a:r>
              <a:rPr lang="en-US" sz="1700" b="1">
                <a:solidFill>
                  <a:schemeClr val="bg1"/>
                </a:solidFill>
              </a:rPr>
              <a:t>Comp. /</a:t>
            </a:r>
            <a:endParaRPr lang="en-US" sz="1700"/>
          </a:p>
          <a:p>
            <a:pPr marL="0" indent="0" algn="ctr">
              <a:buNone/>
            </a:pPr>
            <a:r>
              <a:rPr lang="en-US" sz="1700" b="1">
                <a:solidFill>
                  <a:schemeClr val="bg1"/>
                </a:solidFill>
              </a:rPr>
              <a:t>Decomp.</a:t>
            </a:r>
            <a:endParaRPr lang="en-US" sz="1700"/>
          </a:p>
        </p:txBody>
      </p:sp>
      <p:sp>
        <p:nvSpPr>
          <p:cNvPr id="9" name="Text 6"/>
          <p:cNvSpPr/>
          <p:nvPr/>
        </p:nvSpPr>
        <p:spPr>
          <a:xfrm>
            <a:off x="4352544" y="2761488"/>
            <a:ext cx="1188720" cy="1316736"/>
          </a:xfrm>
          <a:prstGeom prst="roundRect">
            <a:avLst>
              <a:gd name="adj" fmla="val 3846"/>
            </a:avLst>
          </a:prstGeom>
          <a:solidFill>
            <a:schemeClr val="accent1">
              <a:alpha val="18000"/>
            </a:schemeClr>
          </a:solidFill>
          <a:ln w="19050">
            <a:solidFill>
              <a:srgbClr val="548235"/>
            </a:solidFill>
          </a:ln>
        </p:spPr>
        <p:txBody>
          <a:bodyPr wrap="square" lIns="508" tIns="508" rIns="508" bIns="508" rtlCol="0" anchor="ctr"/>
          <a:lstStyle/>
          <a:p>
            <a:pPr marL="0" indent="0" algn="ctr">
              <a:buNone/>
            </a:pPr>
            <a:endParaRPr lang="en-US" sz="1600"/>
          </a:p>
        </p:txBody>
      </p:sp>
      <p:sp>
        <p:nvSpPr>
          <p:cNvPr id="10" name="Text 7"/>
          <p:cNvSpPr txBox="1"/>
          <p:nvPr/>
        </p:nvSpPr>
        <p:spPr>
          <a:xfrm>
            <a:off x="4352544" y="2788920"/>
            <a:ext cx="1188720" cy="310896"/>
          </a:xfrm>
          <a:prstGeom prst="rect">
            <a:avLst/>
          </a:prstGeom>
          <a:noFill/>
          <a:ln/>
        </p:spPr>
        <p:txBody>
          <a:bodyPr wrap="square" lIns="0" tIns="0" rIns="0" bIns="0" rtlCol="0" anchor="t"/>
          <a:lstStyle/>
          <a:p>
            <a:pPr marL="0" indent="0" algn="ctr">
              <a:buNone/>
            </a:pPr>
            <a:r>
              <a:rPr lang="en-US" sz="1700" b="1">
                <a:solidFill>
                  <a:schemeClr val="accent1"/>
                </a:solidFill>
              </a:rPr>
              <a:t>HBM</a:t>
            </a:r>
            <a:endParaRPr lang="en-US" sz="1700"/>
          </a:p>
        </p:txBody>
      </p:sp>
      <p:sp>
        <p:nvSpPr>
          <p:cNvPr id="11" name="Shape 8"/>
          <p:cNvSpPr/>
          <p:nvPr/>
        </p:nvSpPr>
        <p:spPr>
          <a:xfrm>
            <a:off x="4489704" y="3145536"/>
            <a:ext cx="420624" cy="228600"/>
          </a:xfrm>
          <a:prstGeom prst="rect">
            <a:avLst/>
          </a:prstGeom>
          <a:solidFill>
            <a:srgbClr val="548235"/>
          </a:solidFill>
          <a:ln/>
        </p:spPr>
        <p:txBody>
          <a:bodyPr/>
          <a:lstStyle/>
          <a:p>
            <a:endParaRPr lang="ko-KR" altLang="en-US"/>
          </a:p>
        </p:txBody>
      </p:sp>
      <p:sp>
        <p:nvSpPr>
          <p:cNvPr id="12" name="Shape 9"/>
          <p:cNvSpPr/>
          <p:nvPr/>
        </p:nvSpPr>
        <p:spPr>
          <a:xfrm>
            <a:off x="4974336" y="3145536"/>
            <a:ext cx="420624" cy="228600"/>
          </a:xfrm>
          <a:prstGeom prst="rect">
            <a:avLst/>
          </a:prstGeom>
          <a:solidFill>
            <a:srgbClr val="548235"/>
          </a:solidFill>
          <a:ln/>
        </p:spPr>
        <p:txBody>
          <a:bodyPr/>
          <a:lstStyle/>
          <a:p>
            <a:endParaRPr lang="ko-KR" altLang="en-US"/>
          </a:p>
        </p:txBody>
      </p:sp>
      <p:sp>
        <p:nvSpPr>
          <p:cNvPr id="13" name="Shape 10"/>
          <p:cNvSpPr/>
          <p:nvPr/>
        </p:nvSpPr>
        <p:spPr>
          <a:xfrm>
            <a:off x="4489704" y="3447288"/>
            <a:ext cx="420624" cy="228600"/>
          </a:xfrm>
          <a:prstGeom prst="rect">
            <a:avLst/>
          </a:prstGeom>
          <a:solidFill>
            <a:srgbClr val="548235"/>
          </a:solidFill>
          <a:ln/>
        </p:spPr>
        <p:txBody>
          <a:bodyPr/>
          <a:lstStyle/>
          <a:p>
            <a:endParaRPr lang="ko-KR" altLang="en-US"/>
          </a:p>
        </p:txBody>
      </p:sp>
      <p:sp>
        <p:nvSpPr>
          <p:cNvPr id="14" name="Shape 11"/>
          <p:cNvSpPr/>
          <p:nvPr/>
        </p:nvSpPr>
        <p:spPr>
          <a:xfrm>
            <a:off x="4974336" y="3447288"/>
            <a:ext cx="420624" cy="228600"/>
          </a:xfrm>
          <a:prstGeom prst="rect">
            <a:avLst/>
          </a:prstGeom>
          <a:solidFill>
            <a:srgbClr val="548235"/>
          </a:solidFill>
          <a:ln/>
        </p:spPr>
        <p:txBody>
          <a:bodyPr/>
          <a:lstStyle/>
          <a:p>
            <a:endParaRPr lang="ko-KR" altLang="en-US"/>
          </a:p>
        </p:txBody>
      </p:sp>
      <p:sp>
        <p:nvSpPr>
          <p:cNvPr id="15" name="Shape 12"/>
          <p:cNvSpPr/>
          <p:nvPr/>
        </p:nvSpPr>
        <p:spPr>
          <a:xfrm>
            <a:off x="4489704" y="3749040"/>
            <a:ext cx="420624" cy="228600"/>
          </a:xfrm>
          <a:prstGeom prst="rect">
            <a:avLst/>
          </a:prstGeom>
          <a:solidFill>
            <a:srgbClr val="548235"/>
          </a:solidFill>
          <a:ln/>
        </p:spPr>
        <p:txBody>
          <a:bodyPr/>
          <a:lstStyle/>
          <a:p>
            <a:endParaRPr lang="ko-KR" altLang="en-US"/>
          </a:p>
        </p:txBody>
      </p:sp>
      <p:sp>
        <p:nvSpPr>
          <p:cNvPr id="16" name="Shape 13"/>
          <p:cNvSpPr/>
          <p:nvPr/>
        </p:nvSpPr>
        <p:spPr>
          <a:xfrm>
            <a:off x="4974336" y="3749040"/>
            <a:ext cx="420624" cy="228600"/>
          </a:xfrm>
          <a:prstGeom prst="rect">
            <a:avLst/>
          </a:prstGeom>
          <a:solidFill>
            <a:srgbClr val="548235"/>
          </a:solidFill>
          <a:ln/>
        </p:spPr>
        <p:txBody>
          <a:bodyPr/>
          <a:lstStyle/>
          <a:p>
            <a:endParaRPr lang="ko-KR" altLang="en-US"/>
          </a:p>
        </p:txBody>
      </p:sp>
      <p:sp>
        <p:nvSpPr>
          <p:cNvPr id="17" name="Shape 14"/>
          <p:cNvSpPr/>
          <p:nvPr/>
        </p:nvSpPr>
        <p:spPr>
          <a:xfrm>
            <a:off x="5541264" y="2761488"/>
            <a:ext cx="411480" cy="1316736"/>
          </a:xfrm>
          <a:prstGeom prst="rect">
            <a:avLst/>
          </a:prstGeom>
          <a:solidFill>
            <a:schemeClr val="accent1">
              <a:alpha val="8000"/>
            </a:schemeClr>
          </a:solidFill>
          <a:ln w="19050">
            <a:solidFill>
              <a:srgbClr val="548235"/>
            </a:solidFill>
            <a:prstDash val="dash"/>
          </a:ln>
        </p:spPr>
        <p:txBody>
          <a:bodyPr/>
          <a:lstStyle/>
          <a:p>
            <a:endParaRPr lang="ko-KR" altLang="en-US"/>
          </a:p>
        </p:txBody>
      </p:sp>
      <p:sp>
        <p:nvSpPr>
          <p:cNvPr id="18" name="Shape 15"/>
          <p:cNvSpPr/>
          <p:nvPr/>
        </p:nvSpPr>
        <p:spPr>
          <a:xfrm>
            <a:off x="1856232" y="3236976"/>
            <a:ext cx="512064"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19" name="Shape 16"/>
          <p:cNvSpPr/>
          <p:nvPr/>
        </p:nvSpPr>
        <p:spPr>
          <a:xfrm flipH="1">
            <a:off x="1856232" y="3602736"/>
            <a:ext cx="512064"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20" name="Shape 17"/>
          <p:cNvSpPr/>
          <p:nvPr/>
        </p:nvSpPr>
        <p:spPr>
          <a:xfrm>
            <a:off x="3822192" y="3236976"/>
            <a:ext cx="512064"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21" name="Shape 18"/>
          <p:cNvSpPr/>
          <p:nvPr/>
        </p:nvSpPr>
        <p:spPr>
          <a:xfrm flipH="1">
            <a:off x="3822192" y="3602736"/>
            <a:ext cx="512064" cy="0"/>
          </a:xfrm>
          <a:prstGeom prst="line">
            <a:avLst/>
          </a:prstGeom>
          <a:noFill/>
          <a:ln w="41275">
            <a:solidFill>
              <a:schemeClr val="accent6">
                <a:lumMod val="50000"/>
              </a:schemeClr>
            </a:solidFill>
            <a:prstDash val="solid"/>
            <a:tailEnd type="triangle"/>
          </a:ln>
        </p:spPr>
        <p:txBody>
          <a:bodyPr/>
          <a:lstStyle/>
          <a:p>
            <a:endParaRPr lang="ko-KR" altLang="en-US"/>
          </a:p>
        </p:txBody>
      </p:sp>
      <p:sp>
        <p:nvSpPr>
          <p:cNvPr id="22" name="Text 19"/>
          <p:cNvSpPr txBox="1"/>
          <p:nvPr/>
        </p:nvSpPr>
        <p:spPr>
          <a:xfrm>
            <a:off x="3986784" y="4114800"/>
            <a:ext cx="2057400" cy="292608"/>
          </a:xfrm>
          <a:prstGeom prst="rect">
            <a:avLst/>
          </a:prstGeom>
          <a:noFill/>
          <a:ln/>
        </p:spPr>
        <p:txBody>
          <a:bodyPr wrap="square" lIns="0" tIns="0" rIns="0" bIns="0" rtlCol="0" anchor="t"/>
          <a:lstStyle/>
          <a:p>
            <a:pPr marL="0" indent="0" algn="ctr">
              <a:buNone/>
            </a:pPr>
            <a:r>
              <a:rPr lang="en-US" sz="1500" b="1">
                <a:solidFill>
                  <a:schemeClr val="accent1"/>
                </a:solidFill>
              </a:rPr>
              <a:t>expanded capacity</a:t>
            </a:r>
            <a:endParaRPr lang="en-US" sz="1500"/>
          </a:p>
        </p:txBody>
      </p:sp>
      <p:sp>
        <p:nvSpPr>
          <p:cNvPr id="23" name="Technique description"/>
          <p:cNvSpPr txBox="1"/>
          <p:nvPr/>
        </p:nvSpPr>
        <p:spPr>
          <a:xfrm>
            <a:off x="548640" y="4800600"/>
            <a:ext cx="5550408" cy="777240"/>
          </a:xfrm>
          <a:prstGeom prst="rect">
            <a:avLst/>
          </a:prstGeom>
          <a:noFill/>
        </p:spPr>
        <p:txBody>
          <a:bodyPr wrap="square" lIns="0" tIns="0" rIns="0" bIns="0" rtlCol="0" anchor="ctr">
            <a:noAutofit/>
          </a:bodyPr>
          <a:lstStyle/>
          <a:p>
            <a:pPr marL="0" indent="0" algn="ctr">
              <a:buNone/>
            </a:pPr>
            <a:r>
              <a:rPr lang="en-US" sz="1700" b="0">
                <a:solidFill>
                  <a:srgbClr val="152B43"/>
                </a:solidFill>
              </a:rPr>
              <a:t>Buddy compresses each 128 B line on its way to HBM, and stores it in a fixed slot, (e.g., 64 B for 2×)</a:t>
            </a:r>
            <a:endParaRPr lang="en-US" sz="1700"/>
          </a:p>
        </p:txBody>
      </p:sp>
      <p:sp>
        <p:nvSpPr>
          <p:cNvPr id="33"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152B43"/>
                </a:solidFill>
              </a:rPr>
              <a:t>What if we compress </a:t>
            </a:r>
            <a:r>
              <a:rPr lang="en-US" sz="1800" b="1">
                <a:solidFill>
                  <a:srgbClr val="548235"/>
                </a:solidFill>
              </a:rPr>
              <a:t>whole pages</a:t>
            </a:r>
            <a:r>
              <a:rPr lang="en-US" sz="1800" b="1">
                <a:solidFill>
                  <a:srgbClr val="152B43"/>
                </a:solidFill>
              </a:rPr>
              <a:t> instead of cachelines?</a:t>
            </a:r>
            <a:endParaRPr lang="en-US" sz="1800"/>
          </a:p>
        </p:txBody>
      </p:sp>
      <p:sp>
        <p:nvSpPr>
          <p:cNvPr id="35" name="Cacheline limits"/>
          <p:cNvSpPr txBox="1"/>
          <p:nvPr/>
        </p:nvSpPr>
        <p:spPr>
          <a:xfrm>
            <a:off x="6617182" y="4800600"/>
            <a:ext cx="4495851" cy="777240"/>
          </a:xfrm>
          <a:prstGeom prst="rect">
            <a:avLst/>
          </a:prstGeom>
          <a:noFill/>
        </p:spPr>
        <p:txBody>
          <a:bodyPr wrap="square" lIns="0" tIns="0" rIns="0" bIns="0" rtlCol="0" anchor="ctr">
            <a:noAutofit/>
          </a:bodyPr>
          <a:lstStyle/>
          <a:p>
            <a:pPr marL="0" indent="0" algn="l">
              <a:buNone/>
            </a:pPr>
            <a:r>
              <a:rPr lang="en-US" sz="1700" b="1">
                <a:solidFill>
                  <a:srgbClr val="C00000"/>
                </a:solidFill>
              </a:rPr>
              <a:t>✗  </a:t>
            </a:r>
            <a:r>
              <a:rPr lang="en-US" sz="1700" b="0">
                <a:solidFill>
                  <a:srgbClr val="152B43"/>
                </a:solidFill>
              </a:rPr>
              <a:t>Small 32–128 B windows, simple encoders</a:t>
            </a:r>
            <a:endParaRPr lang="en-US" sz="1700"/>
          </a:p>
          <a:p>
            <a:pPr marL="0" indent="0" algn="l">
              <a:spcBef>
                <a:spcPts val="600"/>
              </a:spcBef>
              <a:buNone/>
            </a:pPr>
            <a:r>
              <a:rPr lang="en-US" sz="1700" b="1">
                <a:solidFill>
                  <a:srgbClr val="C00000"/>
                </a:solidFill>
              </a:rPr>
              <a:t>✗  </a:t>
            </a:r>
            <a:r>
              <a:rPr lang="en-US" sz="1700" b="0">
                <a:solidFill>
                  <a:srgbClr val="152B43"/>
                </a:solidFill>
              </a:rPr>
              <a:t>Exception handling on a tight memory path</a:t>
            </a:r>
            <a:endParaRPr lang="en-US" sz="1700"/>
          </a:p>
        </p:txBody>
      </p:sp>
      <p:cxnSp>
        <p:nvCxnSpPr>
          <p:cNvPr id="36" name="divider"/>
          <p:cNvCxnSpPr>
            <a:cxnSpLocks/>
          </p:cNvCxnSpPr>
          <p:nvPr/>
        </p:nvCxnSpPr>
        <p:spPr>
          <a:xfrm>
            <a:off x="6099048" y="1778000"/>
            <a:ext cx="0" cy="3808984"/>
          </a:xfrm>
          <a:prstGeom prst="line">
            <a:avLst/>
          </a:prstGeom>
          <a:ln w="19050">
            <a:solidFill>
              <a:srgbClr val="EDEEF0"/>
            </a:solidFill>
          </a:ln>
        </p:spPr>
        <p:style>
          <a:lnRef idx="1">
            <a:schemeClr val="accent1"/>
          </a:lnRef>
          <a:fillRef idx="0">
            <a:schemeClr val="accent1"/>
          </a:fillRef>
          <a:effectRef idx="0">
            <a:schemeClr val="accent1"/>
          </a:effectRef>
          <a:fontRef idx="minor">
            <a:schemeClr val="tx1"/>
          </a:fontRef>
        </p:style>
      </p:cxnSp>
      <p:sp>
        <p:nvSpPr>
          <p:cNvPr id="37" name="Problem title"/>
          <p:cNvSpPr txBox="1"/>
          <p:nvPr/>
        </p:nvSpPr>
        <p:spPr>
          <a:xfrm>
            <a:off x="6579108" y="1719072"/>
            <a:ext cx="4572000" cy="365760"/>
          </a:xfrm>
          <a:prstGeom prst="rect">
            <a:avLst/>
          </a:prstGeom>
          <a:noFill/>
          <a:ln/>
        </p:spPr>
        <p:txBody>
          <a:bodyPr wrap="square" lIns="0" tIns="0" rIns="0" bIns="0" rtlCol="0" anchor="t"/>
          <a:lstStyle/>
          <a:p>
            <a:pPr marL="0" indent="0" algn="ctr">
              <a:buNone/>
            </a:pPr>
            <a:r>
              <a:rPr lang="en-US" sz="2000" b="1">
                <a:solidFill>
                  <a:schemeClr val="accent5"/>
                </a:solidFill>
              </a:rPr>
              <a:t>Small windows &amp; exceptions</a:t>
            </a:r>
            <a:endParaRPr lang="en-US" sz="2000"/>
          </a:p>
        </p:txBody>
      </p:sp>
      <p:sp>
        <p:nvSpPr>
          <p:cNvPr id="38" name="Problem subline"/>
          <p:cNvSpPr txBox="1"/>
          <p:nvPr/>
        </p:nvSpPr>
        <p:spPr>
          <a:xfrm>
            <a:off x="7104888" y="2084832"/>
            <a:ext cx="3520440" cy="310896"/>
          </a:xfrm>
          <a:prstGeom prst="rect">
            <a:avLst/>
          </a:prstGeom>
          <a:noFill/>
          <a:ln/>
        </p:spPr>
        <p:txBody>
          <a:bodyPr wrap="square" lIns="0" tIns="0" rIns="0" bIns="0" rtlCol="0" anchor="t"/>
          <a:lstStyle/>
          <a:p>
            <a:pPr marL="0" indent="0" algn="ctr">
              <a:buNone/>
            </a:pPr>
            <a:r>
              <a:rPr lang="en-US" sz="1600" b="1" u="sng">
                <a:solidFill>
                  <a:schemeClr val="accent6">
                    <a:lumMod val="50000"/>
                  </a:schemeClr>
                </a:solidFill>
              </a:rPr>
              <a:t>128 B windows, fixed slots</a:t>
            </a:r>
          </a:p>
        </p:txBody>
      </p:sp>
      <p:sp>
        <p:nvSpPr>
          <p:cNvPr id="55" name="Text 21"/>
          <p:cNvSpPr txBox="1"/>
          <p:nvPr/>
        </p:nvSpPr>
        <p:spPr>
          <a:xfrm>
            <a:off x="7470648" y="4123944"/>
            <a:ext cx="1280160" cy="185932"/>
          </a:xfrm>
          <a:prstGeom prst="rect">
            <a:avLst/>
          </a:prstGeom>
          <a:noFill/>
          <a:ln/>
        </p:spPr>
        <p:txBody>
          <a:bodyPr wrap="square" lIns="0" tIns="0" rIns="0" bIns="0" rtlCol="0" anchor="t"/>
          <a:lstStyle/>
          <a:p>
            <a:pPr marL="0" indent="0" algn="ctr">
              <a:buNone/>
            </a:pPr>
            <a:r>
              <a:rPr lang="en-US" sz="1400" b="1">
                <a:solidFill>
                  <a:schemeClr val="tx1"/>
                </a:solidFill>
              </a:rPr>
              <a:t>64 B slot</a:t>
            </a:r>
            <a:endParaRPr lang="en-US" sz="1400"/>
          </a:p>
        </p:txBody>
      </p:sp>
      <p:sp>
        <p:nvSpPr>
          <p:cNvPr id="56" name="Text 22"/>
          <p:cNvSpPr txBox="1"/>
          <p:nvPr/>
        </p:nvSpPr>
        <p:spPr>
          <a:xfrm>
            <a:off x="8887968" y="4123944"/>
            <a:ext cx="1371600" cy="185932"/>
          </a:xfrm>
          <a:prstGeom prst="rect">
            <a:avLst/>
          </a:prstGeom>
          <a:noFill/>
          <a:ln/>
        </p:spPr>
        <p:txBody>
          <a:bodyPr wrap="square" lIns="0" tIns="0" rIns="0" bIns="0" rtlCol="0" anchor="t"/>
          <a:lstStyle/>
          <a:p>
            <a:pPr marL="0" indent="0" algn="ctr">
              <a:buNone/>
            </a:pPr>
            <a:r>
              <a:rPr lang="en-US" sz="1400" b="1">
                <a:solidFill>
                  <a:schemeClr val="tx2"/>
                </a:solidFill>
              </a:rPr>
              <a:t>128 B line</a:t>
            </a:r>
            <a:endParaRPr lang="en-US" sz="1400" b="1"/>
          </a:p>
        </p:txBody>
      </p:sp>
      <p:sp>
        <p:nvSpPr>
          <p:cNvPr id="70" name="TextBox 69"/>
          <p:cNvSpPr txBox="1"/>
          <p:nvPr/>
        </p:nvSpPr>
        <p:spPr>
          <a:xfrm>
            <a:off x="6647688" y="2542032"/>
            <a:ext cx="914400" cy="237744"/>
          </a:xfrm>
          <a:prstGeom prst="rect">
            <a:avLst/>
          </a:prstGeom>
          <a:noFill/>
        </p:spPr>
        <p:txBody>
          <a:bodyPr wrap="square" lIns="0" tIns="0" rIns="0" bIns="0" rtlCol="0" anchor="ctr">
            <a:noAutofit/>
          </a:bodyPr>
          <a:lstStyle/>
          <a:p>
            <a:pPr marL="0" indent="0" algn="l">
              <a:buNone/>
            </a:pPr>
            <a:r>
              <a:rPr lang="en-US" sz="1300" b="1" dirty="0">
                <a:solidFill>
                  <a:srgbClr val="586B7D"/>
                </a:solidFill>
              </a:rPr>
              <a:t>4 KB page</a:t>
            </a:r>
            <a:endParaRPr lang="en-US" sz="1300" dirty="0"/>
          </a:p>
        </p:txBody>
      </p:sp>
      <p:sp>
        <p:nvSpPr>
          <p:cNvPr id="71" name="Rectangle 70"/>
          <p:cNvSpPr/>
          <p:nvPr/>
        </p:nvSpPr>
        <p:spPr>
          <a:xfrm>
            <a:off x="7562088"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2" name="Rectangle 71"/>
          <p:cNvSpPr/>
          <p:nvPr/>
        </p:nvSpPr>
        <p:spPr>
          <a:xfrm>
            <a:off x="7672102"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3" name="Rectangle 72"/>
          <p:cNvSpPr/>
          <p:nvPr/>
        </p:nvSpPr>
        <p:spPr>
          <a:xfrm>
            <a:off x="7782115"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4" name="Rectangle 73"/>
          <p:cNvSpPr/>
          <p:nvPr/>
        </p:nvSpPr>
        <p:spPr>
          <a:xfrm>
            <a:off x="7892129"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5" name="Rectangle 74"/>
          <p:cNvSpPr/>
          <p:nvPr/>
        </p:nvSpPr>
        <p:spPr>
          <a:xfrm>
            <a:off x="8002143" y="2560320"/>
            <a:ext cx="110014" cy="201168"/>
          </a:xfrm>
          <a:prstGeom prst="rect">
            <a:avLst/>
          </a:prstGeom>
          <a:solidFill>
            <a:srgbClr val="152B43"/>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6" name="Rectangle 75"/>
          <p:cNvSpPr/>
          <p:nvPr/>
        </p:nvSpPr>
        <p:spPr>
          <a:xfrm>
            <a:off x="8112157" y="2560320"/>
            <a:ext cx="110014" cy="201168"/>
          </a:xfrm>
          <a:prstGeom prst="rect">
            <a:avLst/>
          </a:prstGeom>
          <a:solidFill>
            <a:srgbClr val="152B43"/>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7" name="Rectangle 76"/>
          <p:cNvSpPr/>
          <p:nvPr/>
        </p:nvSpPr>
        <p:spPr>
          <a:xfrm>
            <a:off x="8222170"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8" name="Rectangle 77"/>
          <p:cNvSpPr/>
          <p:nvPr/>
        </p:nvSpPr>
        <p:spPr>
          <a:xfrm>
            <a:off x="8332184"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79" name="Rectangle 78"/>
          <p:cNvSpPr/>
          <p:nvPr/>
        </p:nvSpPr>
        <p:spPr>
          <a:xfrm>
            <a:off x="8442198"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0" name="Rectangle 79"/>
          <p:cNvSpPr/>
          <p:nvPr/>
        </p:nvSpPr>
        <p:spPr>
          <a:xfrm>
            <a:off x="8552212"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1" name="Rectangle 80"/>
          <p:cNvSpPr/>
          <p:nvPr/>
        </p:nvSpPr>
        <p:spPr>
          <a:xfrm>
            <a:off x="8662226"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2" name="Rectangle 81"/>
          <p:cNvSpPr/>
          <p:nvPr/>
        </p:nvSpPr>
        <p:spPr>
          <a:xfrm>
            <a:off x="8772239"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3" name="Rectangle 82"/>
          <p:cNvSpPr/>
          <p:nvPr/>
        </p:nvSpPr>
        <p:spPr>
          <a:xfrm>
            <a:off x="8882253"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4" name="Rectangle 83"/>
          <p:cNvSpPr/>
          <p:nvPr/>
        </p:nvSpPr>
        <p:spPr>
          <a:xfrm>
            <a:off x="8992267"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5" name="Rectangle 84"/>
          <p:cNvSpPr/>
          <p:nvPr/>
        </p:nvSpPr>
        <p:spPr>
          <a:xfrm>
            <a:off x="9102280"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6" name="Rectangle 85"/>
          <p:cNvSpPr/>
          <p:nvPr/>
        </p:nvSpPr>
        <p:spPr>
          <a:xfrm>
            <a:off x="9212294"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7" name="Rectangle 86"/>
          <p:cNvSpPr/>
          <p:nvPr/>
        </p:nvSpPr>
        <p:spPr>
          <a:xfrm>
            <a:off x="9322308"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8" name="Rectangle 87"/>
          <p:cNvSpPr/>
          <p:nvPr/>
        </p:nvSpPr>
        <p:spPr>
          <a:xfrm>
            <a:off x="9432322"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89" name="Rectangle 88"/>
          <p:cNvSpPr/>
          <p:nvPr/>
        </p:nvSpPr>
        <p:spPr>
          <a:xfrm>
            <a:off x="9542336"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0" name="Rectangle 89"/>
          <p:cNvSpPr/>
          <p:nvPr/>
        </p:nvSpPr>
        <p:spPr>
          <a:xfrm>
            <a:off x="9652349"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1" name="Rectangle 90"/>
          <p:cNvSpPr/>
          <p:nvPr/>
        </p:nvSpPr>
        <p:spPr>
          <a:xfrm>
            <a:off x="9762363"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2" name="Rectangle 91"/>
          <p:cNvSpPr/>
          <p:nvPr/>
        </p:nvSpPr>
        <p:spPr>
          <a:xfrm>
            <a:off x="9872377"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3" name="Rectangle 92"/>
          <p:cNvSpPr/>
          <p:nvPr/>
        </p:nvSpPr>
        <p:spPr>
          <a:xfrm>
            <a:off x="9982390"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4" name="Rectangle 93"/>
          <p:cNvSpPr/>
          <p:nvPr/>
        </p:nvSpPr>
        <p:spPr>
          <a:xfrm>
            <a:off x="10092404"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5" name="Rectangle 94"/>
          <p:cNvSpPr/>
          <p:nvPr/>
        </p:nvSpPr>
        <p:spPr>
          <a:xfrm>
            <a:off x="10202418"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6" name="Rectangle 95"/>
          <p:cNvSpPr/>
          <p:nvPr/>
        </p:nvSpPr>
        <p:spPr>
          <a:xfrm>
            <a:off x="10312432"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7" name="Rectangle 96"/>
          <p:cNvSpPr/>
          <p:nvPr/>
        </p:nvSpPr>
        <p:spPr>
          <a:xfrm>
            <a:off x="10422446"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8" name="Rectangle 97"/>
          <p:cNvSpPr/>
          <p:nvPr/>
        </p:nvSpPr>
        <p:spPr>
          <a:xfrm>
            <a:off x="10532459"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99" name="Rectangle 98"/>
          <p:cNvSpPr/>
          <p:nvPr/>
        </p:nvSpPr>
        <p:spPr>
          <a:xfrm>
            <a:off x="10642473"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100" name="Rectangle 99"/>
          <p:cNvSpPr/>
          <p:nvPr/>
        </p:nvSpPr>
        <p:spPr>
          <a:xfrm>
            <a:off x="10752487"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101" name="Rectangle 100"/>
          <p:cNvSpPr/>
          <p:nvPr/>
        </p:nvSpPr>
        <p:spPr>
          <a:xfrm>
            <a:off x="10862501"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102" name="Rectangle 101"/>
          <p:cNvSpPr/>
          <p:nvPr/>
        </p:nvSpPr>
        <p:spPr>
          <a:xfrm>
            <a:off x="10972514" y="2560320"/>
            <a:ext cx="110014" cy="201168"/>
          </a:xfrm>
          <a:prstGeom prst="rect">
            <a:avLst/>
          </a:prstGeom>
          <a:solidFill>
            <a:srgbClr val="DEE2E6"/>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103" name="Freeform 102"/>
          <p:cNvSpPr/>
          <p:nvPr/>
        </p:nvSpPr>
        <p:spPr>
          <a:xfrm>
            <a:off x="6647688" y="2761488"/>
            <a:ext cx="2926080" cy="438912"/>
          </a:xfrm>
          <a:custGeom>
            <a:avLst/>
            <a:gdLst/>
            <a:ahLst/>
            <a:cxnLst/>
            <a:rect l="l" t="t" r="r" b="b"/>
            <a:pathLst>
              <a:path w="2926080" h="438912">
                <a:moveTo>
                  <a:pt x="1354455" y="0"/>
                </a:moveTo>
                <a:lnTo>
                  <a:pt x="1574482" y="0"/>
                </a:lnTo>
                <a:lnTo>
                  <a:pt x="2926080" y="438912"/>
                </a:lnTo>
                <a:lnTo>
                  <a:pt x="0" y="438912"/>
                </a:lnTo>
                <a:close/>
              </a:path>
            </a:pathLst>
          </a:custGeom>
          <a:solidFill>
            <a:srgbClr val="152B43">
              <a:alpha val="6000"/>
            </a:srgbClr>
          </a:solidFill>
          <a:ln w="12700">
            <a:noFill/>
          </a:ln>
        </p:spPr>
        <p:txBody>
          <a:bodyPr rtlCol="0" anchor="ctr"/>
          <a:lstStyle/>
          <a:p>
            <a:pPr algn="ctr"/>
            <a:endParaRPr/>
          </a:p>
        </p:txBody>
      </p:sp>
      <p:cxnSp>
        <p:nvCxnSpPr>
          <p:cNvPr id="104" name="Connector 103"/>
          <p:cNvCxnSpPr/>
          <p:nvPr/>
        </p:nvCxnSpPr>
        <p:spPr>
          <a:xfrm flipH="1">
            <a:off x="6647688" y="2761488"/>
            <a:ext cx="1354455" cy="438912"/>
          </a:xfrm>
          <a:prstGeom prst="line">
            <a:avLst/>
          </a:prstGeom>
          <a:ln w="15875">
            <a:solidFill>
              <a:srgbClr val="586B7D"/>
            </a:solidFill>
            <a:prstDash val="dash"/>
          </a:ln>
        </p:spPr>
      </p:cxnSp>
      <p:cxnSp>
        <p:nvCxnSpPr>
          <p:cNvPr id="105" name="Connector 104"/>
          <p:cNvCxnSpPr/>
          <p:nvPr/>
        </p:nvCxnSpPr>
        <p:spPr>
          <a:xfrm>
            <a:off x="8222170" y="2761488"/>
            <a:ext cx="1351598" cy="438912"/>
          </a:xfrm>
          <a:prstGeom prst="line">
            <a:avLst/>
          </a:prstGeom>
          <a:ln w="15875">
            <a:solidFill>
              <a:srgbClr val="586B7D"/>
            </a:solidFill>
            <a:prstDash val="dash"/>
          </a:ln>
        </p:spPr>
      </p:cxnSp>
      <p:sp>
        <p:nvSpPr>
          <p:cNvPr id="106" name="TextBox 105"/>
          <p:cNvSpPr txBox="1"/>
          <p:nvPr/>
        </p:nvSpPr>
        <p:spPr>
          <a:xfrm>
            <a:off x="8989409" y="2779776"/>
            <a:ext cx="2093119" cy="201168"/>
          </a:xfrm>
          <a:prstGeom prst="rect">
            <a:avLst/>
          </a:prstGeom>
          <a:noFill/>
        </p:spPr>
        <p:txBody>
          <a:bodyPr wrap="square" lIns="0" tIns="0" rIns="0" bIns="0" rtlCol="0" anchor="ctr">
            <a:noAutofit/>
          </a:bodyPr>
          <a:lstStyle/>
          <a:p>
            <a:pPr marL="0" indent="0" algn="l">
              <a:buNone/>
            </a:pPr>
            <a:r>
              <a:rPr lang="en-US" sz="1100" b="0" i="1" dirty="0">
                <a:solidFill>
                  <a:srgbClr val="586B7D"/>
                </a:solidFill>
              </a:rPr>
              <a:t>each line compressed alone</a:t>
            </a:r>
            <a:endParaRPr lang="en-US" sz="1100" dirty="0"/>
          </a:p>
        </p:txBody>
      </p:sp>
      <p:sp>
        <p:nvSpPr>
          <p:cNvPr id="57" name="Shape 23"/>
          <p:cNvSpPr/>
          <p:nvPr/>
        </p:nvSpPr>
        <p:spPr>
          <a:xfrm>
            <a:off x="6647688" y="3200400"/>
            <a:ext cx="2926080" cy="365760"/>
          </a:xfrm>
          <a:prstGeom prst="rect">
            <a:avLst/>
          </a:prstGeom>
          <a:ln w="19050">
            <a:solidFill>
              <a:srgbClr val="586B7D"/>
            </a:solidFill>
            <a:prstDash val="dash"/>
          </a:ln>
        </p:spPr>
        <p:txBody>
          <a:bodyPr/>
          <a:lstStyle/>
          <a:p>
            <a:endParaRPr lang="ko-KR" altLang="en-US"/>
          </a:p>
        </p:txBody>
      </p:sp>
      <p:sp>
        <p:nvSpPr>
          <p:cNvPr id="58" name="Shape 24"/>
          <p:cNvSpPr/>
          <p:nvPr/>
        </p:nvSpPr>
        <p:spPr>
          <a:xfrm>
            <a:off x="6647688" y="3243943"/>
            <a:ext cx="1097280" cy="278674"/>
          </a:xfrm>
          <a:prstGeom prst="rect">
            <a:avLst/>
          </a:prstGeom>
          <a:solidFill>
            <a:srgbClr val="548235"/>
          </a:solidFill>
          <a:ln/>
        </p:spPr>
        <p:txBody>
          <a:bodyPr/>
          <a:lstStyle/>
          <a:p>
            <a:endParaRPr lang="ko-KR" altLang="en-US"/>
          </a:p>
        </p:txBody>
      </p:sp>
      <p:sp>
        <p:nvSpPr>
          <p:cNvPr id="59" name="Text 25"/>
          <p:cNvSpPr txBox="1"/>
          <p:nvPr/>
        </p:nvSpPr>
        <p:spPr>
          <a:xfrm>
            <a:off x="6647688" y="3200400"/>
            <a:ext cx="1097280" cy="365760"/>
          </a:xfrm>
          <a:prstGeom prst="rect">
            <a:avLst/>
          </a:prstGeom>
          <a:noFill/>
          <a:ln/>
        </p:spPr>
        <p:txBody>
          <a:bodyPr wrap="square" lIns="0" tIns="0" rIns="0" bIns="0" rtlCol="0" anchor="ctr"/>
          <a:lstStyle/>
          <a:p>
            <a:pPr marL="0" indent="0" algn="ctr">
              <a:buNone/>
            </a:pPr>
            <a:r>
              <a:rPr lang="en-US" sz="1500" b="1">
                <a:solidFill>
                  <a:schemeClr val="bg1"/>
                </a:solidFill>
              </a:rPr>
              <a:t>48 B</a:t>
            </a:r>
            <a:endParaRPr lang="en-US" sz="1500"/>
          </a:p>
        </p:txBody>
      </p:sp>
      <p:sp>
        <p:nvSpPr>
          <p:cNvPr id="60" name="Shape 26"/>
          <p:cNvSpPr/>
          <p:nvPr/>
        </p:nvSpPr>
        <p:spPr>
          <a:xfrm flipH="1">
            <a:off x="7814767" y="3383280"/>
            <a:ext cx="1697126" cy="0"/>
          </a:xfrm>
          <a:prstGeom prst="line">
            <a:avLst/>
          </a:prstGeom>
          <a:noFill/>
          <a:ln w="31750">
            <a:solidFill>
              <a:srgbClr val="586B7D"/>
            </a:solidFill>
            <a:prstDash val="solid"/>
            <a:tailEnd type="triangle"/>
          </a:ln>
        </p:spPr>
        <p:txBody>
          <a:bodyPr/>
          <a:lstStyle/>
          <a:p>
            <a:endParaRPr lang="ko-KR" altLang="en-US"/>
          </a:p>
        </p:txBody>
      </p:sp>
      <p:sp>
        <p:nvSpPr>
          <p:cNvPr id="61" name="Shape 27"/>
          <p:cNvSpPr/>
          <p:nvPr/>
        </p:nvSpPr>
        <p:spPr>
          <a:xfrm>
            <a:off x="6647688" y="3694176"/>
            <a:ext cx="2926080" cy="365760"/>
          </a:xfrm>
          <a:prstGeom prst="rect">
            <a:avLst/>
          </a:prstGeom>
          <a:ln w="19050">
            <a:solidFill>
              <a:srgbClr val="586B7D"/>
            </a:solidFill>
            <a:prstDash val="dash"/>
          </a:ln>
        </p:spPr>
        <p:txBody>
          <a:bodyPr/>
          <a:lstStyle/>
          <a:p>
            <a:endParaRPr lang="ko-KR" altLang="en-US"/>
          </a:p>
        </p:txBody>
      </p:sp>
      <p:sp>
        <p:nvSpPr>
          <p:cNvPr id="62" name="Shape 28"/>
          <p:cNvSpPr/>
          <p:nvPr/>
        </p:nvSpPr>
        <p:spPr>
          <a:xfrm>
            <a:off x="6647688" y="3737719"/>
            <a:ext cx="1463040" cy="278674"/>
          </a:xfrm>
          <a:prstGeom prst="rect">
            <a:avLst/>
          </a:prstGeom>
          <a:solidFill>
            <a:srgbClr val="548235"/>
          </a:solidFill>
          <a:ln/>
        </p:spPr>
        <p:txBody>
          <a:bodyPr/>
          <a:lstStyle/>
          <a:p>
            <a:endParaRPr lang="ko-KR" altLang="en-US"/>
          </a:p>
        </p:txBody>
      </p:sp>
      <p:sp>
        <p:nvSpPr>
          <p:cNvPr id="63" name="Shape 29"/>
          <p:cNvSpPr/>
          <p:nvPr/>
        </p:nvSpPr>
        <p:spPr>
          <a:xfrm>
            <a:off x="8107375" y="3737719"/>
            <a:ext cx="365760" cy="278674"/>
          </a:xfrm>
          <a:prstGeom prst="rect">
            <a:avLst/>
          </a:prstGeom>
          <a:solidFill>
            <a:srgbClr val="CF4548"/>
          </a:solidFill>
          <a:ln/>
        </p:spPr>
        <p:txBody>
          <a:bodyPr/>
          <a:lstStyle/>
          <a:p>
            <a:endParaRPr lang="ko-KR" altLang="en-US"/>
          </a:p>
        </p:txBody>
      </p:sp>
      <p:sp>
        <p:nvSpPr>
          <p:cNvPr id="64" name="Text 30"/>
          <p:cNvSpPr txBox="1"/>
          <p:nvPr/>
        </p:nvSpPr>
        <p:spPr>
          <a:xfrm>
            <a:off x="6647688" y="3694176"/>
            <a:ext cx="1463040" cy="365760"/>
          </a:xfrm>
          <a:prstGeom prst="rect">
            <a:avLst/>
          </a:prstGeom>
          <a:noFill/>
          <a:ln/>
        </p:spPr>
        <p:txBody>
          <a:bodyPr wrap="square" lIns="0" tIns="0" rIns="0" bIns="0" rtlCol="0" anchor="ctr"/>
          <a:lstStyle/>
          <a:p>
            <a:pPr marL="0" indent="0" algn="ctr">
              <a:buNone/>
            </a:pPr>
            <a:r>
              <a:rPr lang="en-US" sz="1500" b="1">
                <a:solidFill>
                  <a:schemeClr val="bg1"/>
                </a:solidFill>
              </a:rPr>
              <a:t>80 B</a:t>
            </a:r>
            <a:endParaRPr lang="en-US" sz="1500"/>
          </a:p>
        </p:txBody>
      </p:sp>
      <p:sp>
        <p:nvSpPr>
          <p:cNvPr id="65" name="Shape 31"/>
          <p:cNvSpPr/>
          <p:nvPr/>
        </p:nvSpPr>
        <p:spPr>
          <a:xfrm flipH="1">
            <a:off x="8546287" y="3877056"/>
            <a:ext cx="965606" cy="0"/>
          </a:xfrm>
          <a:prstGeom prst="line">
            <a:avLst/>
          </a:prstGeom>
          <a:noFill/>
          <a:ln w="31750">
            <a:solidFill>
              <a:srgbClr val="586B7D"/>
            </a:solidFill>
            <a:prstDash val="solid"/>
            <a:tailEnd type="triangle"/>
          </a:ln>
        </p:spPr>
        <p:txBody>
          <a:bodyPr/>
          <a:lstStyle/>
          <a:p>
            <a:endParaRPr lang="ko-KR" altLang="en-US"/>
          </a:p>
        </p:txBody>
      </p:sp>
      <p:sp>
        <p:nvSpPr>
          <p:cNvPr id="66" name="Shape 32"/>
          <p:cNvSpPr/>
          <p:nvPr/>
        </p:nvSpPr>
        <p:spPr>
          <a:xfrm>
            <a:off x="8110728" y="3145536"/>
            <a:ext cx="0" cy="960120"/>
          </a:xfrm>
          <a:prstGeom prst="line">
            <a:avLst/>
          </a:prstGeom>
          <a:noFill/>
          <a:ln w="38100">
            <a:solidFill>
              <a:srgbClr val="152B43"/>
            </a:solidFill>
            <a:prstDash val="solid"/>
          </a:ln>
        </p:spPr>
        <p:txBody>
          <a:bodyPr/>
          <a:lstStyle/>
          <a:p>
            <a:endParaRPr lang="ko-KR" altLang="en-US"/>
          </a:p>
        </p:txBody>
      </p:sp>
      <p:sp>
        <p:nvSpPr>
          <p:cNvPr id="67" name="Text 33"/>
          <p:cNvSpPr txBox="1"/>
          <p:nvPr/>
        </p:nvSpPr>
        <p:spPr>
          <a:xfrm>
            <a:off x="9738360" y="3191256"/>
            <a:ext cx="1554480" cy="384048"/>
          </a:xfrm>
          <a:prstGeom prst="rect">
            <a:avLst/>
          </a:prstGeom>
          <a:noFill/>
          <a:ln/>
        </p:spPr>
        <p:txBody>
          <a:bodyPr wrap="square" lIns="0" tIns="0" rIns="0" bIns="0" rtlCol="0" anchor="ctr"/>
          <a:lstStyle/>
          <a:p>
            <a:pPr marL="0" indent="0">
              <a:buNone/>
            </a:pPr>
            <a:r>
              <a:rPr lang="en-US" sz="1600" b="1">
                <a:solidFill>
                  <a:schemeClr val="accent1"/>
                </a:solidFill>
              </a:rPr>
              <a:t>✓ fits</a:t>
            </a:r>
            <a:endParaRPr lang="en-US" sz="1600"/>
          </a:p>
        </p:txBody>
      </p:sp>
      <p:sp>
        <p:nvSpPr>
          <p:cNvPr id="68" name="Shape 34"/>
          <p:cNvSpPr/>
          <p:nvPr/>
        </p:nvSpPr>
        <p:spPr>
          <a:xfrm>
            <a:off x="9738360" y="3703320"/>
            <a:ext cx="347472" cy="347472"/>
          </a:xfrm>
          <a:prstGeom prst="ellipse">
            <a:avLst/>
          </a:prstGeom>
          <a:solidFill>
            <a:srgbClr val="CF4548"/>
          </a:solidFill>
          <a:ln/>
        </p:spPr>
        <p:txBody>
          <a:bodyPr wrap="square" lIns="0" tIns="0" rIns="0" bIns="0" rtlCol="0" anchor="ctr">
            <a:noAutofit/>
          </a:bodyPr>
          <a:lstStyle/>
          <a:p>
            <a:pPr marL="0" indent="0" algn="ctr">
              <a:buNone/>
            </a:pPr>
            <a:r>
              <a:rPr lang="en-US" sz="1500" b="1" dirty="0">
                <a:solidFill>
                  <a:srgbClr val="FFFFFF"/>
                </a:solidFill>
              </a:rPr>
              <a:t>!</a:t>
            </a:r>
            <a:endParaRPr lang="en-US" sz="1500" dirty="0"/>
          </a:p>
        </p:txBody>
      </p:sp>
      <p:sp>
        <p:nvSpPr>
          <p:cNvPr id="69" name="Text 35"/>
          <p:cNvSpPr txBox="1"/>
          <p:nvPr/>
        </p:nvSpPr>
        <p:spPr>
          <a:xfrm>
            <a:off x="10140696" y="3685032"/>
            <a:ext cx="1188720" cy="384048"/>
          </a:xfrm>
          <a:prstGeom prst="rect">
            <a:avLst/>
          </a:prstGeom>
          <a:noFill/>
          <a:ln/>
        </p:spPr>
        <p:txBody>
          <a:bodyPr wrap="square" lIns="0" tIns="0" rIns="0" bIns="0" rtlCol="0" anchor="ctr"/>
          <a:lstStyle/>
          <a:p>
            <a:pPr marL="0" indent="0">
              <a:buNone/>
            </a:pPr>
            <a:r>
              <a:rPr lang="en-US" sz="1600" b="1">
                <a:solidFill>
                  <a:schemeClr val="accent5"/>
                </a:solidFill>
              </a:rPr>
              <a:t>exception</a:t>
            </a:r>
            <a:endParaRPr lang="en-US" sz="1600"/>
          </a:p>
        </p:txBody>
      </p:sp>
      <p:sp>
        <p:nvSpPr>
          <p:cNvPr id="54" name="Problem caption"/>
          <p:cNvSpPr txBox="1"/>
          <p:nvPr/>
        </p:nvSpPr>
        <p:spPr>
          <a:xfrm>
            <a:off x="6487668" y="4379976"/>
            <a:ext cx="4754880" cy="274320"/>
          </a:xfrm>
          <a:prstGeom prst="rect">
            <a:avLst/>
          </a:prstGeom>
          <a:noFill/>
          <a:ln/>
        </p:spPr>
        <p:txBody>
          <a:bodyPr wrap="square" lIns="0" tIns="0" rIns="0" bIns="0" rtlCol="0" anchor="ctr"/>
          <a:lstStyle/>
          <a:p>
            <a:pPr marL="0" indent="0" algn="ctr">
              <a:buNone/>
            </a:pPr>
            <a:r>
              <a:rPr lang="en-US" sz="1500" b="1" u="sng">
                <a:solidFill>
                  <a:schemeClr val="accent5"/>
                </a:solidFill>
              </a:rPr>
              <a:t>Overflow is fetched remotely on every access</a:t>
            </a:r>
            <a:endParaRPr lang="en-US" sz="1500" u="sng"/>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3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3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300"/>
                                        <p:tgtEl>
                                          <p:spTgt spid="7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300"/>
                                        <p:tgtEl>
                                          <p:spTgt spid="7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300"/>
                                        <p:tgtEl>
                                          <p:spTgt spid="7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300"/>
                                        <p:tgtEl>
                                          <p:spTgt spid="7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300"/>
                                        <p:tgtEl>
                                          <p:spTgt spid="7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300"/>
                                        <p:tgtEl>
                                          <p:spTgt spid="7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fade">
                                      <p:cBhvr>
                                        <p:cTn id="31" dur="300"/>
                                        <p:tgtEl>
                                          <p:spTgt spid="7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300"/>
                                        <p:tgtEl>
                                          <p:spTgt spid="7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300"/>
                                        <p:tgtEl>
                                          <p:spTgt spid="7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300"/>
                                        <p:tgtEl>
                                          <p:spTgt spid="7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300"/>
                                        <p:tgtEl>
                                          <p:spTgt spid="8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300"/>
                                        <p:tgtEl>
                                          <p:spTgt spid="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300"/>
                                        <p:tgtEl>
                                          <p:spTgt spid="8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300"/>
                                        <p:tgtEl>
                                          <p:spTgt spid="8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300"/>
                                        <p:tgtEl>
                                          <p:spTgt spid="8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300"/>
                                        <p:tgtEl>
                                          <p:spTgt spid="8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300"/>
                                        <p:tgtEl>
                                          <p:spTgt spid="8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300"/>
                                        <p:tgtEl>
                                          <p:spTgt spid="8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300"/>
                                        <p:tgtEl>
                                          <p:spTgt spid="8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300"/>
                                        <p:tgtEl>
                                          <p:spTgt spid="8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300"/>
                                        <p:tgtEl>
                                          <p:spTgt spid="9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300"/>
                                        <p:tgtEl>
                                          <p:spTgt spid="9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300"/>
                                        <p:tgtEl>
                                          <p:spTgt spid="9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300"/>
                                        <p:tgtEl>
                                          <p:spTgt spid="9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300"/>
                                        <p:tgtEl>
                                          <p:spTgt spid="9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300"/>
                                        <p:tgtEl>
                                          <p:spTgt spid="9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fade">
                                      <p:cBhvr>
                                        <p:cTn id="91" dur="300"/>
                                        <p:tgtEl>
                                          <p:spTgt spid="9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7"/>
                                        </p:tgtEl>
                                        <p:attrNameLst>
                                          <p:attrName>style.visibility</p:attrName>
                                        </p:attrNameLst>
                                      </p:cBhvr>
                                      <p:to>
                                        <p:strVal val="visible"/>
                                      </p:to>
                                    </p:set>
                                    <p:animEffect transition="in" filter="fade">
                                      <p:cBhvr>
                                        <p:cTn id="94" dur="300"/>
                                        <p:tgtEl>
                                          <p:spTgt spid="9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300"/>
                                        <p:tgtEl>
                                          <p:spTgt spid="9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fade">
                                      <p:cBhvr>
                                        <p:cTn id="100" dur="300"/>
                                        <p:tgtEl>
                                          <p:spTgt spid="9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00"/>
                                        </p:tgtEl>
                                        <p:attrNameLst>
                                          <p:attrName>style.visibility</p:attrName>
                                        </p:attrNameLst>
                                      </p:cBhvr>
                                      <p:to>
                                        <p:strVal val="visible"/>
                                      </p:to>
                                    </p:set>
                                    <p:animEffect transition="in" filter="fade">
                                      <p:cBhvr>
                                        <p:cTn id="103" dur="300"/>
                                        <p:tgtEl>
                                          <p:spTgt spid="10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01"/>
                                        </p:tgtEl>
                                        <p:attrNameLst>
                                          <p:attrName>style.visibility</p:attrName>
                                        </p:attrNameLst>
                                      </p:cBhvr>
                                      <p:to>
                                        <p:strVal val="visible"/>
                                      </p:to>
                                    </p:set>
                                    <p:animEffect transition="in" filter="fade">
                                      <p:cBhvr>
                                        <p:cTn id="106" dur="300"/>
                                        <p:tgtEl>
                                          <p:spTgt spid="10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300"/>
                                        <p:tgtEl>
                                          <p:spTgt spid="10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03"/>
                                        </p:tgtEl>
                                        <p:attrNameLst>
                                          <p:attrName>style.visibility</p:attrName>
                                        </p:attrNameLst>
                                      </p:cBhvr>
                                      <p:to>
                                        <p:strVal val="visible"/>
                                      </p:to>
                                    </p:set>
                                    <p:animEffect transition="in" filter="fade">
                                      <p:cBhvr>
                                        <p:cTn id="112" dur="300"/>
                                        <p:tgtEl>
                                          <p:spTgt spid="103"/>
                                        </p:tgtEl>
                                      </p:cBhvr>
                                    </p:animEffect>
                                  </p:childTnLst>
                                </p:cTn>
                              </p:par>
                              <p:par>
                                <p:cTn id="113" presetID="10" presetClass="entr" presetSubtype="0" fill="hold" nodeType="withEffect">
                                  <p:stCondLst>
                                    <p:cond delay="0"/>
                                  </p:stCondLst>
                                  <p:childTnLst>
                                    <p:set>
                                      <p:cBhvr>
                                        <p:cTn id="114" dur="1" fill="hold">
                                          <p:stCondLst>
                                            <p:cond delay="0"/>
                                          </p:stCondLst>
                                        </p:cTn>
                                        <p:tgtEl>
                                          <p:spTgt spid="104"/>
                                        </p:tgtEl>
                                        <p:attrNameLst>
                                          <p:attrName>style.visibility</p:attrName>
                                        </p:attrNameLst>
                                      </p:cBhvr>
                                      <p:to>
                                        <p:strVal val="visible"/>
                                      </p:to>
                                    </p:set>
                                    <p:animEffect transition="in" filter="fade">
                                      <p:cBhvr>
                                        <p:cTn id="115" dur="300"/>
                                        <p:tgtEl>
                                          <p:spTgt spid="104"/>
                                        </p:tgtEl>
                                      </p:cBhvr>
                                    </p:animEffect>
                                  </p:childTnLst>
                                </p:cTn>
                              </p:par>
                              <p:par>
                                <p:cTn id="116" presetID="10" presetClass="entr" presetSubtype="0" fill="hold" nodeType="with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fade">
                                      <p:cBhvr>
                                        <p:cTn id="118" dur="300"/>
                                        <p:tgtEl>
                                          <p:spTgt spid="10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06"/>
                                        </p:tgtEl>
                                        <p:attrNameLst>
                                          <p:attrName>style.visibility</p:attrName>
                                        </p:attrNameLst>
                                      </p:cBhvr>
                                      <p:to>
                                        <p:strVal val="visible"/>
                                      </p:to>
                                    </p:set>
                                    <p:animEffect transition="in" filter="fade">
                                      <p:cBhvr>
                                        <p:cTn id="121" dur="300"/>
                                        <p:tgtEl>
                                          <p:spTgt spid="10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fade">
                                      <p:cBhvr>
                                        <p:cTn id="124" dur="300"/>
                                        <p:tgtEl>
                                          <p:spTgt spid="5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6"/>
                                        </p:tgtEl>
                                        <p:attrNameLst>
                                          <p:attrName>style.visibility</p:attrName>
                                        </p:attrNameLst>
                                      </p:cBhvr>
                                      <p:to>
                                        <p:strVal val="visible"/>
                                      </p:to>
                                    </p:set>
                                    <p:animEffect transition="in" filter="fade">
                                      <p:cBhvr>
                                        <p:cTn id="127" dur="300"/>
                                        <p:tgtEl>
                                          <p:spTgt spid="56"/>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300"/>
                                        <p:tgtEl>
                                          <p:spTgt spid="57"/>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8"/>
                                        </p:tgtEl>
                                        <p:attrNameLst>
                                          <p:attrName>style.visibility</p:attrName>
                                        </p:attrNameLst>
                                      </p:cBhvr>
                                      <p:to>
                                        <p:strVal val="visible"/>
                                      </p:to>
                                    </p:set>
                                    <p:animEffect transition="in" filter="fade">
                                      <p:cBhvr>
                                        <p:cTn id="133" dur="300"/>
                                        <p:tgtEl>
                                          <p:spTgt spid="5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59"/>
                                        </p:tgtEl>
                                        <p:attrNameLst>
                                          <p:attrName>style.visibility</p:attrName>
                                        </p:attrNameLst>
                                      </p:cBhvr>
                                      <p:to>
                                        <p:strVal val="visible"/>
                                      </p:to>
                                    </p:set>
                                    <p:animEffect transition="in" filter="fade">
                                      <p:cBhvr>
                                        <p:cTn id="136" dur="300"/>
                                        <p:tgtEl>
                                          <p:spTgt spid="59"/>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60"/>
                                        </p:tgtEl>
                                        <p:attrNameLst>
                                          <p:attrName>style.visibility</p:attrName>
                                        </p:attrNameLst>
                                      </p:cBhvr>
                                      <p:to>
                                        <p:strVal val="visible"/>
                                      </p:to>
                                    </p:set>
                                    <p:animEffect transition="in" filter="fade">
                                      <p:cBhvr>
                                        <p:cTn id="139" dur="300"/>
                                        <p:tgtEl>
                                          <p:spTgt spid="60"/>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1"/>
                                        </p:tgtEl>
                                        <p:attrNameLst>
                                          <p:attrName>style.visibility</p:attrName>
                                        </p:attrNameLst>
                                      </p:cBhvr>
                                      <p:to>
                                        <p:strVal val="visible"/>
                                      </p:to>
                                    </p:set>
                                    <p:animEffect transition="in" filter="fade">
                                      <p:cBhvr>
                                        <p:cTn id="142" dur="300"/>
                                        <p:tgtEl>
                                          <p:spTgt spid="61"/>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300"/>
                                        <p:tgtEl>
                                          <p:spTgt spid="62"/>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63"/>
                                        </p:tgtEl>
                                        <p:attrNameLst>
                                          <p:attrName>style.visibility</p:attrName>
                                        </p:attrNameLst>
                                      </p:cBhvr>
                                      <p:to>
                                        <p:strVal val="visible"/>
                                      </p:to>
                                    </p:set>
                                    <p:animEffect transition="in" filter="fade">
                                      <p:cBhvr>
                                        <p:cTn id="148" dur="300"/>
                                        <p:tgtEl>
                                          <p:spTgt spid="63"/>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64"/>
                                        </p:tgtEl>
                                        <p:attrNameLst>
                                          <p:attrName>style.visibility</p:attrName>
                                        </p:attrNameLst>
                                      </p:cBhvr>
                                      <p:to>
                                        <p:strVal val="visible"/>
                                      </p:to>
                                    </p:set>
                                    <p:animEffect transition="in" filter="fade">
                                      <p:cBhvr>
                                        <p:cTn id="151" dur="300"/>
                                        <p:tgtEl>
                                          <p:spTgt spid="64"/>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65"/>
                                        </p:tgtEl>
                                        <p:attrNameLst>
                                          <p:attrName>style.visibility</p:attrName>
                                        </p:attrNameLst>
                                      </p:cBhvr>
                                      <p:to>
                                        <p:strVal val="visible"/>
                                      </p:to>
                                    </p:set>
                                    <p:animEffect transition="in" filter="fade">
                                      <p:cBhvr>
                                        <p:cTn id="154" dur="300"/>
                                        <p:tgtEl>
                                          <p:spTgt spid="65"/>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66"/>
                                        </p:tgtEl>
                                        <p:attrNameLst>
                                          <p:attrName>style.visibility</p:attrName>
                                        </p:attrNameLst>
                                      </p:cBhvr>
                                      <p:to>
                                        <p:strVal val="visible"/>
                                      </p:to>
                                    </p:set>
                                    <p:animEffect transition="in" filter="fade">
                                      <p:cBhvr>
                                        <p:cTn id="157" dur="300"/>
                                        <p:tgtEl>
                                          <p:spTgt spid="66"/>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67"/>
                                        </p:tgtEl>
                                        <p:attrNameLst>
                                          <p:attrName>style.visibility</p:attrName>
                                        </p:attrNameLst>
                                      </p:cBhvr>
                                      <p:to>
                                        <p:strVal val="visible"/>
                                      </p:to>
                                    </p:set>
                                    <p:animEffect transition="in" filter="fade">
                                      <p:cBhvr>
                                        <p:cTn id="160" dur="300"/>
                                        <p:tgtEl>
                                          <p:spTgt spid="67"/>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68"/>
                                        </p:tgtEl>
                                        <p:attrNameLst>
                                          <p:attrName>style.visibility</p:attrName>
                                        </p:attrNameLst>
                                      </p:cBhvr>
                                      <p:to>
                                        <p:strVal val="visible"/>
                                      </p:to>
                                    </p:set>
                                    <p:animEffect transition="in" filter="fade">
                                      <p:cBhvr>
                                        <p:cTn id="163" dur="300"/>
                                        <p:tgtEl>
                                          <p:spTgt spid="68"/>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69"/>
                                        </p:tgtEl>
                                        <p:attrNameLst>
                                          <p:attrName>style.visibility</p:attrName>
                                        </p:attrNameLst>
                                      </p:cBhvr>
                                      <p:to>
                                        <p:strVal val="visible"/>
                                      </p:to>
                                    </p:set>
                                    <p:animEffect transition="in" filter="fade">
                                      <p:cBhvr>
                                        <p:cTn id="166" dur="300"/>
                                        <p:tgtEl>
                                          <p:spTgt spid="69"/>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54"/>
                                        </p:tgtEl>
                                        <p:attrNameLst>
                                          <p:attrName>style.visibility</p:attrName>
                                        </p:attrNameLst>
                                      </p:cBhvr>
                                      <p:to>
                                        <p:strVal val="visible"/>
                                      </p:to>
                                    </p:set>
                                    <p:animEffect transition="in" filter="fade">
                                      <p:cBhvr>
                                        <p:cTn id="169" dur="300"/>
                                        <p:tgtEl>
                                          <p:spTgt spid="54"/>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35"/>
                                        </p:tgtEl>
                                        <p:attrNameLst>
                                          <p:attrName>style.visibility</p:attrName>
                                        </p:attrNameLst>
                                      </p:cBhvr>
                                      <p:to>
                                        <p:strVal val="visible"/>
                                      </p:to>
                                    </p:set>
                                    <p:animEffect transition="in" filter="fade">
                                      <p:cBhvr>
                                        <p:cTn id="172" dur="300"/>
                                        <p:tgtEl>
                                          <p:spTgt spid="35"/>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33"/>
                                        </p:tgtEl>
                                        <p:attrNameLst>
                                          <p:attrName>style.visibility</p:attrName>
                                        </p:attrNameLst>
                                      </p:cBhvr>
                                      <p:to>
                                        <p:strVal val="visible"/>
                                      </p:to>
                                    </p:set>
                                    <p:animEffect transition="in" filter="fade">
                                      <p:cBhvr>
                                        <p:cTn id="177" dur="3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38" grpId="0" animBg="1"/>
      <p:bldP spid="55" grpId="0" animBg="1"/>
      <p:bldP spid="56"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5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F84B7-30B1-67FF-0E38-A60101390DDE}"/>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5EA3D8B8-6845-51BF-23DF-ED7AA3309670}"/>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ltLang="ko-KR"/>
              <a:t>MOTIVATION &amp; PRIOR WORK</a:t>
            </a:r>
          </a:p>
        </p:txBody>
      </p:sp>
      <p:sp>
        <p:nvSpPr>
          <p:cNvPr id="3" name="Text 1">
            <a:extLst>
              <a:ext uri="{FF2B5EF4-FFF2-40B4-BE49-F238E27FC236}">
                <a16:creationId xmlns:a16="http://schemas.microsoft.com/office/drawing/2014/main" id="{5C761372-661B-D5C2-2D68-D1967BBC527B}"/>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r>
              <a:rPr lang="en-US"/>
              <a:t>Linux zswap: Compressed Swap on CPUs</a:t>
            </a:r>
            <a:endParaRPr lang="en-US" sz="3000"/>
          </a:p>
        </p:txBody>
      </p:sp>
      <p:sp>
        <p:nvSpPr>
          <p:cNvPr id="4" name="Text 1">
            <a:extLst>
              <a:ext uri="{FF2B5EF4-FFF2-40B4-BE49-F238E27FC236}">
                <a16:creationId xmlns:a16="http://schemas.microsoft.com/office/drawing/2014/main" id="{A2B6815C-A596-0202-B42F-6C9A9610E2B5}"/>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Compressed swap in memory already works for CPUs, but not as-is for GPUs</a:t>
            </a:r>
            <a:endParaRPr lang="en-US" sz="1800"/>
          </a:p>
        </p:txBody>
      </p:sp>
      <p:sp>
        <p:nvSpPr>
          <p:cNvPr id="23" name="Text 20">
            <a:extLst>
              <a:ext uri="{FF2B5EF4-FFF2-40B4-BE49-F238E27FC236}">
                <a16:creationId xmlns:a16="http://schemas.microsoft.com/office/drawing/2014/main" id="{80186B98-951C-9C24-387B-E0059748CF82}"/>
              </a:ext>
            </a:extLst>
          </p:cNvPr>
          <p:cNvSpPr txBox="1"/>
          <p:nvPr/>
        </p:nvSpPr>
        <p:spPr>
          <a:xfrm>
            <a:off x="7069495" y="1714326"/>
            <a:ext cx="4741322" cy="347472"/>
          </a:xfrm>
          <a:prstGeom prst="rect">
            <a:avLst/>
          </a:prstGeom>
          <a:noFill/>
          <a:ln/>
        </p:spPr>
        <p:txBody>
          <a:bodyPr wrap="square" lIns="0" tIns="0" rIns="0" bIns="0" rtlCol="0" anchor="t"/>
          <a:lstStyle/>
          <a:p>
            <a:pPr marL="0" indent="0" algn="ctr">
              <a:buNone/>
            </a:pPr>
            <a:r>
              <a:rPr lang="en-US" b="1">
                <a:solidFill>
                  <a:schemeClr val="tx1"/>
                </a:solidFill>
              </a:rPr>
              <a:t>Why zswap can’t simply move to GPUs</a:t>
            </a:r>
            <a:endParaRPr lang="en-US"/>
          </a:p>
        </p:txBody>
      </p:sp>
      <p:sp>
        <p:nvSpPr>
          <p:cNvPr id="24" name="Text 21">
            <a:extLst>
              <a:ext uri="{FF2B5EF4-FFF2-40B4-BE49-F238E27FC236}">
                <a16:creationId xmlns:a16="http://schemas.microsoft.com/office/drawing/2014/main" id="{09E4710C-42EB-1392-D84C-54D9205C6884}"/>
              </a:ext>
            </a:extLst>
          </p:cNvPr>
          <p:cNvSpPr/>
          <p:nvPr/>
        </p:nvSpPr>
        <p:spPr>
          <a:xfrm>
            <a:off x="7263382" y="2097117"/>
            <a:ext cx="4349498" cy="1645920"/>
          </a:xfrm>
          <a:prstGeom prst="roundRect">
            <a:avLst>
              <a:gd name="adj" fmla="val 3000"/>
            </a:avLst>
          </a:prstGeom>
          <a:solidFill>
            <a:schemeClr val="tx1">
              <a:alpha val="5000"/>
            </a:schemeClr>
          </a:solidFill>
          <a:ln/>
        </p:spPr>
        <p:txBody>
          <a:bodyPr wrap="square" lIns="508" tIns="508" rIns="508" bIns="508" rtlCol="0" anchor="ctr"/>
          <a:lstStyle/>
          <a:p>
            <a:pPr marL="0" indent="0" algn="ctr">
              <a:buNone/>
            </a:pPr>
            <a:endParaRPr lang="en-US" sz="1600"/>
          </a:p>
        </p:txBody>
      </p:sp>
      <p:grpSp>
        <p:nvGrpSpPr>
          <p:cNvPr id="66" name="그룹 65">
            <a:extLst>
              <a:ext uri="{FF2B5EF4-FFF2-40B4-BE49-F238E27FC236}">
                <a16:creationId xmlns:a16="http://schemas.microsoft.com/office/drawing/2014/main" id="{2FB92CC4-80F0-9C7A-88B6-A6F927BD3669}"/>
              </a:ext>
            </a:extLst>
          </p:cNvPr>
          <p:cNvGrpSpPr/>
          <p:nvPr/>
        </p:nvGrpSpPr>
        <p:grpSpPr>
          <a:xfrm>
            <a:off x="7536311" y="2517200"/>
            <a:ext cx="1645920" cy="534924"/>
            <a:chOff x="6620256" y="2596355"/>
            <a:chExt cx="1645920" cy="534924"/>
          </a:xfrm>
        </p:grpSpPr>
        <p:sp>
          <p:nvSpPr>
            <p:cNvPr id="25" name="Text 22">
              <a:extLst>
                <a:ext uri="{FF2B5EF4-FFF2-40B4-BE49-F238E27FC236}">
                  <a16:creationId xmlns:a16="http://schemas.microsoft.com/office/drawing/2014/main" id="{6862BBF0-6D05-BB0F-691F-F828ADE4F966}"/>
                </a:ext>
              </a:extLst>
            </p:cNvPr>
            <p:cNvSpPr txBox="1"/>
            <p:nvPr/>
          </p:nvSpPr>
          <p:spPr>
            <a:xfrm>
              <a:off x="6620256" y="2669507"/>
              <a:ext cx="502920" cy="420624"/>
            </a:xfrm>
            <a:prstGeom prst="rect">
              <a:avLst/>
            </a:prstGeom>
            <a:noFill/>
            <a:ln/>
          </p:spPr>
          <p:txBody>
            <a:bodyPr wrap="square" lIns="0" tIns="0" rIns="0" bIns="0" rtlCol="0" anchor="ctr"/>
            <a:lstStyle/>
            <a:p>
              <a:pPr marL="0" indent="0">
                <a:buNone/>
              </a:pPr>
              <a:r>
                <a:rPr lang="en-US" sz="1500" b="1">
                  <a:solidFill>
                    <a:schemeClr val="tx1"/>
                  </a:solidFill>
                </a:rPr>
                <a:t>CPU</a:t>
              </a:r>
              <a:endParaRPr lang="en-US" sz="1500"/>
            </a:p>
          </p:txBody>
        </p:sp>
        <p:pic>
          <p:nvPicPr>
            <p:cNvPr id="26" name="Image 1" descr="/home/claude/work/v5/fig/icons/cpu_navy.png">
              <a:extLst>
                <a:ext uri="{FF2B5EF4-FFF2-40B4-BE49-F238E27FC236}">
                  <a16:creationId xmlns:a16="http://schemas.microsoft.com/office/drawing/2014/main" id="{D74DD501-D650-DD36-DF41-3297746186F6}"/>
                </a:ext>
              </a:extLst>
            </p:cNvPr>
            <p:cNvPicPr>
              <a:picLocks noChangeAspect="1"/>
            </p:cNvPicPr>
            <p:nvPr/>
          </p:nvPicPr>
          <p:blipFill>
            <a:blip r:embed="rId3"/>
            <a:stretch>
              <a:fillRect/>
            </a:stretch>
          </p:blipFill>
          <p:spPr>
            <a:xfrm>
              <a:off x="7077456" y="2669507"/>
              <a:ext cx="420624" cy="420624"/>
            </a:xfrm>
            <a:prstGeom prst="rect">
              <a:avLst/>
            </a:prstGeom>
          </p:spPr>
        </p:pic>
        <p:pic>
          <p:nvPicPr>
            <p:cNvPr id="27" name="Image 2" descr="/home/claude/work/v5/fig/icons/squiggle_blue.png">
              <a:extLst>
                <a:ext uri="{FF2B5EF4-FFF2-40B4-BE49-F238E27FC236}">
                  <a16:creationId xmlns:a16="http://schemas.microsoft.com/office/drawing/2014/main" id="{3EE31FCA-2DEF-B83D-4FFD-456C5BD1438F}"/>
                </a:ext>
              </a:extLst>
            </p:cNvPr>
            <p:cNvPicPr>
              <a:picLocks noChangeAspect="1"/>
            </p:cNvPicPr>
            <p:nvPr/>
          </p:nvPicPr>
          <p:blipFill>
            <a:blip r:embed="rId4"/>
            <a:stretch>
              <a:fillRect/>
            </a:stretch>
          </p:blipFill>
          <p:spPr>
            <a:xfrm>
              <a:off x="7607808" y="2596355"/>
              <a:ext cx="164592" cy="534924"/>
            </a:xfrm>
            <a:prstGeom prst="rect">
              <a:avLst/>
            </a:prstGeom>
          </p:spPr>
        </p:pic>
        <p:pic>
          <p:nvPicPr>
            <p:cNvPr id="28" name="Image 3" descr="/home/claude/work/v5/fig/icons/squiggle_blue.png">
              <a:extLst>
                <a:ext uri="{FF2B5EF4-FFF2-40B4-BE49-F238E27FC236}">
                  <a16:creationId xmlns:a16="http://schemas.microsoft.com/office/drawing/2014/main" id="{63D3DE1D-7D91-6203-985B-3CDA6C47A37F}"/>
                </a:ext>
              </a:extLst>
            </p:cNvPr>
            <p:cNvPicPr>
              <a:picLocks noChangeAspect="1"/>
            </p:cNvPicPr>
            <p:nvPr/>
          </p:nvPicPr>
          <p:blipFill>
            <a:blip r:embed="rId4"/>
            <a:stretch>
              <a:fillRect/>
            </a:stretch>
          </p:blipFill>
          <p:spPr>
            <a:xfrm>
              <a:off x="7854696" y="2596355"/>
              <a:ext cx="164592" cy="534924"/>
            </a:xfrm>
            <a:prstGeom prst="rect">
              <a:avLst/>
            </a:prstGeom>
          </p:spPr>
        </p:pic>
        <p:pic>
          <p:nvPicPr>
            <p:cNvPr id="29" name="Image 4" descr="/home/claude/work/v5/fig/icons/squiggle_blue.png">
              <a:extLst>
                <a:ext uri="{FF2B5EF4-FFF2-40B4-BE49-F238E27FC236}">
                  <a16:creationId xmlns:a16="http://schemas.microsoft.com/office/drawing/2014/main" id="{09257ACF-0CAF-0CA7-0C7B-790D31C27AA5}"/>
                </a:ext>
              </a:extLst>
            </p:cNvPr>
            <p:cNvPicPr>
              <a:picLocks noChangeAspect="1"/>
            </p:cNvPicPr>
            <p:nvPr/>
          </p:nvPicPr>
          <p:blipFill>
            <a:blip r:embed="rId4"/>
            <a:stretch>
              <a:fillRect/>
            </a:stretch>
          </p:blipFill>
          <p:spPr>
            <a:xfrm>
              <a:off x="8101584" y="2596355"/>
              <a:ext cx="164592" cy="534924"/>
            </a:xfrm>
            <a:prstGeom prst="rect">
              <a:avLst/>
            </a:prstGeom>
          </p:spPr>
        </p:pic>
      </p:grpSp>
      <p:grpSp>
        <p:nvGrpSpPr>
          <p:cNvPr id="65" name="그룹 64">
            <a:extLst>
              <a:ext uri="{FF2B5EF4-FFF2-40B4-BE49-F238E27FC236}">
                <a16:creationId xmlns:a16="http://schemas.microsoft.com/office/drawing/2014/main" id="{AAD1C7A7-755E-53DB-CEFA-C99CCD59DB38}"/>
              </a:ext>
            </a:extLst>
          </p:cNvPr>
          <p:cNvGrpSpPr/>
          <p:nvPr/>
        </p:nvGrpSpPr>
        <p:grpSpPr>
          <a:xfrm>
            <a:off x="9415403" y="2573424"/>
            <a:ext cx="1938528" cy="448056"/>
            <a:chOff x="6620256" y="3209544"/>
            <a:chExt cx="1938528" cy="448056"/>
          </a:xfrm>
        </p:grpSpPr>
        <p:sp>
          <p:nvSpPr>
            <p:cNvPr id="30" name="Text 23">
              <a:extLst>
                <a:ext uri="{FF2B5EF4-FFF2-40B4-BE49-F238E27FC236}">
                  <a16:creationId xmlns:a16="http://schemas.microsoft.com/office/drawing/2014/main" id="{13CD9C79-2230-9903-847B-E8862D56EB1D}"/>
                </a:ext>
              </a:extLst>
            </p:cNvPr>
            <p:cNvSpPr txBox="1"/>
            <p:nvPr/>
          </p:nvSpPr>
          <p:spPr>
            <a:xfrm>
              <a:off x="6620256" y="3227832"/>
              <a:ext cx="502920" cy="420624"/>
            </a:xfrm>
            <a:prstGeom prst="rect">
              <a:avLst/>
            </a:prstGeom>
            <a:noFill/>
            <a:ln/>
          </p:spPr>
          <p:txBody>
            <a:bodyPr wrap="square" lIns="0" tIns="0" rIns="0" bIns="0" rtlCol="0" anchor="ctr"/>
            <a:lstStyle/>
            <a:p>
              <a:pPr marL="0" indent="0">
                <a:buNone/>
              </a:pPr>
              <a:r>
                <a:rPr lang="en-US" sz="1500" b="1">
                  <a:solidFill>
                    <a:schemeClr val="tx1"/>
                  </a:solidFill>
                </a:rPr>
                <a:t>GPU</a:t>
              </a:r>
              <a:endParaRPr lang="en-US" sz="1500"/>
            </a:p>
          </p:txBody>
        </p:sp>
        <p:pic>
          <p:nvPicPr>
            <p:cNvPr id="31" name="Image 5" descr="/home/claude/work/v5/fig/icons/gpu_navy.png">
              <a:extLst>
                <a:ext uri="{FF2B5EF4-FFF2-40B4-BE49-F238E27FC236}">
                  <a16:creationId xmlns:a16="http://schemas.microsoft.com/office/drawing/2014/main" id="{17CAD695-3874-E4FE-9E78-338EDA9C8D89}"/>
                </a:ext>
              </a:extLst>
            </p:cNvPr>
            <p:cNvPicPr>
              <a:picLocks noChangeAspect="1"/>
            </p:cNvPicPr>
            <p:nvPr/>
          </p:nvPicPr>
          <p:blipFill>
            <a:blip r:embed="rId5"/>
            <a:stretch>
              <a:fillRect/>
            </a:stretch>
          </p:blipFill>
          <p:spPr>
            <a:xfrm>
              <a:off x="7077456" y="3227832"/>
              <a:ext cx="420624" cy="420624"/>
            </a:xfrm>
            <a:prstGeom prst="rect">
              <a:avLst/>
            </a:prstGeom>
          </p:spPr>
        </p:pic>
        <p:pic>
          <p:nvPicPr>
            <p:cNvPr id="32" name="Image 6" descr="/home/claude/work/v5/fig/icons/squiggle_green.png">
              <a:extLst>
                <a:ext uri="{FF2B5EF4-FFF2-40B4-BE49-F238E27FC236}">
                  <a16:creationId xmlns:a16="http://schemas.microsoft.com/office/drawing/2014/main" id="{C6CCF70B-6859-61ED-6EEE-E43D47209461}"/>
                </a:ext>
              </a:extLst>
            </p:cNvPr>
            <p:cNvPicPr>
              <a:picLocks noChangeAspect="1"/>
            </p:cNvPicPr>
            <p:nvPr/>
          </p:nvPicPr>
          <p:blipFill>
            <a:blip r:embed="rId6"/>
            <a:stretch>
              <a:fillRect/>
            </a:stretch>
          </p:blipFill>
          <p:spPr>
            <a:xfrm>
              <a:off x="7589520" y="3209544"/>
              <a:ext cx="137160" cy="448056"/>
            </a:xfrm>
            <a:prstGeom prst="rect">
              <a:avLst/>
            </a:prstGeom>
          </p:spPr>
        </p:pic>
        <p:pic>
          <p:nvPicPr>
            <p:cNvPr id="33" name="Image 7" descr="/home/claude/work/v5/fig/icons/squiggle_green.png">
              <a:extLst>
                <a:ext uri="{FF2B5EF4-FFF2-40B4-BE49-F238E27FC236}">
                  <a16:creationId xmlns:a16="http://schemas.microsoft.com/office/drawing/2014/main" id="{D52CB134-C1DB-4398-9CF7-2BAB05202AE2}"/>
                </a:ext>
              </a:extLst>
            </p:cNvPr>
            <p:cNvPicPr>
              <a:picLocks noChangeAspect="1"/>
            </p:cNvPicPr>
            <p:nvPr/>
          </p:nvPicPr>
          <p:blipFill>
            <a:blip r:embed="rId6"/>
            <a:stretch>
              <a:fillRect/>
            </a:stretch>
          </p:blipFill>
          <p:spPr>
            <a:xfrm>
              <a:off x="7708392" y="3209544"/>
              <a:ext cx="137160" cy="448056"/>
            </a:xfrm>
            <a:prstGeom prst="rect">
              <a:avLst/>
            </a:prstGeom>
          </p:spPr>
        </p:pic>
        <p:pic>
          <p:nvPicPr>
            <p:cNvPr id="34" name="Image 8" descr="/home/claude/work/v5/fig/icons/squiggle_green.png">
              <a:extLst>
                <a:ext uri="{FF2B5EF4-FFF2-40B4-BE49-F238E27FC236}">
                  <a16:creationId xmlns:a16="http://schemas.microsoft.com/office/drawing/2014/main" id="{AB30B86D-B9B8-ECFB-B069-5CEC611F475B}"/>
                </a:ext>
              </a:extLst>
            </p:cNvPr>
            <p:cNvPicPr>
              <a:picLocks noChangeAspect="1"/>
            </p:cNvPicPr>
            <p:nvPr/>
          </p:nvPicPr>
          <p:blipFill>
            <a:blip r:embed="rId6"/>
            <a:stretch>
              <a:fillRect/>
            </a:stretch>
          </p:blipFill>
          <p:spPr>
            <a:xfrm>
              <a:off x="7827264" y="3209544"/>
              <a:ext cx="137160" cy="448056"/>
            </a:xfrm>
            <a:prstGeom prst="rect">
              <a:avLst/>
            </a:prstGeom>
          </p:spPr>
        </p:pic>
        <p:pic>
          <p:nvPicPr>
            <p:cNvPr id="35" name="Image 9" descr="/home/claude/work/v5/fig/icons/squiggle_green.png">
              <a:extLst>
                <a:ext uri="{FF2B5EF4-FFF2-40B4-BE49-F238E27FC236}">
                  <a16:creationId xmlns:a16="http://schemas.microsoft.com/office/drawing/2014/main" id="{D139824D-D0C3-5974-8353-7665E9B5E7CC}"/>
                </a:ext>
              </a:extLst>
            </p:cNvPr>
            <p:cNvPicPr>
              <a:picLocks noChangeAspect="1"/>
            </p:cNvPicPr>
            <p:nvPr/>
          </p:nvPicPr>
          <p:blipFill>
            <a:blip r:embed="rId6"/>
            <a:stretch>
              <a:fillRect/>
            </a:stretch>
          </p:blipFill>
          <p:spPr>
            <a:xfrm>
              <a:off x="7946136" y="3209544"/>
              <a:ext cx="137160" cy="448056"/>
            </a:xfrm>
            <a:prstGeom prst="rect">
              <a:avLst/>
            </a:prstGeom>
          </p:spPr>
        </p:pic>
        <p:pic>
          <p:nvPicPr>
            <p:cNvPr id="36" name="Image 10" descr="/home/claude/work/v5/fig/icons/squiggle_green.png">
              <a:extLst>
                <a:ext uri="{FF2B5EF4-FFF2-40B4-BE49-F238E27FC236}">
                  <a16:creationId xmlns:a16="http://schemas.microsoft.com/office/drawing/2014/main" id="{24ADF5D6-E204-45FD-77EE-55E7268A3E8E}"/>
                </a:ext>
              </a:extLst>
            </p:cNvPr>
            <p:cNvPicPr>
              <a:picLocks noChangeAspect="1"/>
            </p:cNvPicPr>
            <p:nvPr/>
          </p:nvPicPr>
          <p:blipFill>
            <a:blip r:embed="rId6"/>
            <a:stretch>
              <a:fillRect/>
            </a:stretch>
          </p:blipFill>
          <p:spPr>
            <a:xfrm>
              <a:off x="8065008" y="3209544"/>
              <a:ext cx="137160" cy="448056"/>
            </a:xfrm>
            <a:prstGeom prst="rect">
              <a:avLst/>
            </a:prstGeom>
          </p:spPr>
        </p:pic>
        <p:pic>
          <p:nvPicPr>
            <p:cNvPr id="37" name="Image 11" descr="/home/claude/work/v5/fig/icons/squiggle_green.png">
              <a:extLst>
                <a:ext uri="{FF2B5EF4-FFF2-40B4-BE49-F238E27FC236}">
                  <a16:creationId xmlns:a16="http://schemas.microsoft.com/office/drawing/2014/main" id="{2606C1E2-5326-599B-1D52-5AB86204DCB0}"/>
                </a:ext>
              </a:extLst>
            </p:cNvPr>
            <p:cNvPicPr>
              <a:picLocks noChangeAspect="1"/>
            </p:cNvPicPr>
            <p:nvPr/>
          </p:nvPicPr>
          <p:blipFill>
            <a:blip r:embed="rId6"/>
            <a:stretch>
              <a:fillRect/>
            </a:stretch>
          </p:blipFill>
          <p:spPr>
            <a:xfrm>
              <a:off x="8183880" y="3209544"/>
              <a:ext cx="137160" cy="448056"/>
            </a:xfrm>
            <a:prstGeom prst="rect">
              <a:avLst/>
            </a:prstGeom>
          </p:spPr>
        </p:pic>
        <p:pic>
          <p:nvPicPr>
            <p:cNvPr id="38" name="Image 12" descr="/home/claude/work/v5/fig/icons/squiggle_green.png">
              <a:extLst>
                <a:ext uri="{FF2B5EF4-FFF2-40B4-BE49-F238E27FC236}">
                  <a16:creationId xmlns:a16="http://schemas.microsoft.com/office/drawing/2014/main" id="{E3987463-6402-E03B-6C68-2944D4023109}"/>
                </a:ext>
              </a:extLst>
            </p:cNvPr>
            <p:cNvPicPr>
              <a:picLocks noChangeAspect="1"/>
            </p:cNvPicPr>
            <p:nvPr/>
          </p:nvPicPr>
          <p:blipFill>
            <a:blip r:embed="rId6"/>
            <a:stretch>
              <a:fillRect/>
            </a:stretch>
          </p:blipFill>
          <p:spPr>
            <a:xfrm>
              <a:off x="8302752" y="3209544"/>
              <a:ext cx="137160" cy="448056"/>
            </a:xfrm>
            <a:prstGeom prst="rect">
              <a:avLst/>
            </a:prstGeom>
          </p:spPr>
        </p:pic>
        <p:pic>
          <p:nvPicPr>
            <p:cNvPr id="39" name="Image 13" descr="/home/claude/work/v5/fig/icons/squiggle_green.png">
              <a:extLst>
                <a:ext uri="{FF2B5EF4-FFF2-40B4-BE49-F238E27FC236}">
                  <a16:creationId xmlns:a16="http://schemas.microsoft.com/office/drawing/2014/main" id="{71B9186D-AE3F-8CC6-C5FA-9E2757B4338B}"/>
                </a:ext>
              </a:extLst>
            </p:cNvPr>
            <p:cNvPicPr>
              <a:picLocks noChangeAspect="1"/>
            </p:cNvPicPr>
            <p:nvPr/>
          </p:nvPicPr>
          <p:blipFill>
            <a:blip r:embed="rId6"/>
            <a:stretch>
              <a:fillRect/>
            </a:stretch>
          </p:blipFill>
          <p:spPr>
            <a:xfrm>
              <a:off x="8421624" y="3209544"/>
              <a:ext cx="137160" cy="448056"/>
            </a:xfrm>
            <a:prstGeom prst="rect">
              <a:avLst/>
            </a:prstGeom>
          </p:spPr>
        </p:pic>
      </p:grpSp>
      <p:sp>
        <p:nvSpPr>
          <p:cNvPr id="40" name="Text 24">
            <a:extLst>
              <a:ext uri="{FF2B5EF4-FFF2-40B4-BE49-F238E27FC236}">
                <a16:creationId xmlns:a16="http://schemas.microsoft.com/office/drawing/2014/main" id="{D9A4B380-5DBF-BD4C-7FE0-5008F25EBB26}"/>
              </a:ext>
            </a:extLst>
          </p:cNvPr>
          <p:cNvSpPr txBox="1"/>
          <p:nvPr/>
        </p:nvSpPr>
        <p:spPr>
          <a:xfrm>
            <a:off x="7426451" y="2177316"/>
            <a:ext cx="4023360" cy="334198"/>
          </a:xfrm>
          <a:prstGeom prst="rect">
            <a:avLst/>
          </a:prstGeom>
          <a:noFill/>
          <a:ln/>
        </p:spPr>
        <p:txBody>
          <a:bodyPr wrap="square" lIns="0" tIns="0" rIns="0" bIns="0" rtlCol="0" anchor="t"/>
          <a:lstStyle/>
          <a:p>
            <a:pPr marL="0" indent="0" algn="ctr">
              <a:buNone/>
            </a:pPr>
            <a:r>
              <a:rPr lang="en-US" sz="1800" b="1">
                <a:solidFill>
                  <a:schemeClr val="accent5"/>
                </a:solidFill>
              </a:rPr>
              <a:t>Concurrent faults</a:t>
            </a:r>
            <a:endParaRPr lang="en-US" sz="1800"/>
          </a:p>
        </p:txBody>
      </p:sp>
      <p:sp>
        <p:nvSpPr>
          <p:cNvPr id="41" name="Text 25">
            <a:extLst>
              <a:ext uri="{FF2B5EF4-FFF2-40B4-BE49-F238E27FC236}">
                <a16:creationId xmlns:a16="http://schemas.microsoft.com/office/drawing/2014/main" id="{E8CEBE51-1FF3-2CF8-9C6D-0DD603281732}"/>
              </a:ext>
            </a:extLst>
          </p:cNvPr>
          <p:cNvSpPr txBox="1"/>
          <p:nvPr/>
        </p:nvSpPr>
        <p:spPr>
          <a:xfrm>
            <a:off x="7426452" y="3246344"/>
            <a:ext cx="4014216" cy="283464"/>
          </a:xfrm>
          <a:prstGeom prst="rect">
            <a:avLst/>
          </a:prstGeom>
          <a:noFill/>
          <a:ln/>
        </p:spPr>
        <p:txBody>
          <a:bodyPr wrap="square" lIns="0" tIns="0" rIns="0" bIns="0" rtlCol="0" anchor="t"/>
          <a:lstStyle/>
          <a:p>
            <a:pPr marL="0" indent="0" algn="ctr">
              <a:buNone/>
            </a:pPr>
            <a:r>
              <a:rPr lang="en-US" sz="1600">
                <a:solidFill>
                  <a:schemeClr val="tx1"/>
                </a:solidFill>
              </a:rPr>
              <a:t>Thousands of GPU threads can fault at once</a:t>
            </a:r>
            <a:endParaRPr lang="en-US" sz="1600"/>
          </a:p>
        </p:txBody>
      </p:sp>
      <p:sp>
        <p:nvSpPr>
          <p:cNvPr id="43" name="Text 27">
            <a:extLst>
              <a:ext uri="{FF2B5EF4-FFF2-40B4-BE49-F238E27FC236}">
                <a16:creationId xmlns:a16="http://schemas.microsoft.com/office/drawing/2014/main" id="{318FF55C-16CD-4943-B8E8-68E5560ECDFB}"/>
              </a:ext>
            </a:extLst>
          </p:cNvPr>
          <p:cNvSpPr/>
          <p:nvPr/>
        </p:nvSpPr>
        <p:spPr>
          <a:xfrm>
            <a:off x="7263382" y="3937257"/>
            <a:ext cx="4349498" cy="1645920"/>
          </a:xfrm>
          <a:prstGeom prst="roundRect">
            <a:avLst>
              <a:gd name="adj" fmla="val 3000"/>
            </a:avLst>
          </a:prstGeom>
          <a:solidFill>
            <a:schemeClr val="tx1">
              <a:alpha val="5000"/>
            </a:schemeClr>
          </a:solidFill>
          <a:ln/>
        </p:spPr>
        <p:txBody>
          <a:bodyPr wrap="square" lIns="508" tIns="508" rIns="508" bIns="508" rtlCol="0" anchor="ctr"/>
          <a:lstStyle/>
          <a:p>
            <a:pPr marL="0" indent="0" algn="ctr">
              <a:buNone/>
            </a:pPr>
            <a:endParaRPr lang="en-US" sz="1600"/>
          </a:p>
        </p:txBody>
      </p:sp>
      <p:grpSp>
        <p:nvGrpSpPr>
          <p:cNvPr id="71" name="그룹 70">
            <a:extLst>
              <a:ext uri="{FF2B5EF4-FFF2-40B4-BE49-F238E27FC236}">
                <a16:creationId xmlns:a16="http://schemas.microsoft.com/office/drawing/2014/main" id="{8E0F383C-B567-B32D-BCE4-C0006834B291}"/>
              </a:ext>
            </a:extLst>
          </p:cNvPr>
          <p:cNvGrpSpPr/>
          <p:nvPr/>
        </p:nvGrpSpPr>
        <p:grpSpPr>
          <a:xfrm>
            <a:off x="7554599" y="4444339"/>
            <a:ext cx="1550855" cy="420624"/>
            <a:chOff x="7745100" y="4283553"/>
            <a:chExt cx="1550855" cy="420624"/>
          </a:xfrm>
        </p:grpSpPr>
        <p:sp>
          <p:nvSpPr>
            <p:cNvPr id="44" name="Text 28">
              <a:extLst>
                <a:ext uri="{FF2B5EF4-FFF2-40B4-BE49-F238E27FC236}">
                  <a16:creationId xmlns:a16="http://schemas.microsoft.com/office/drawing/2014/main" id="{F1421522-B86F-52C0-3005-3BF996DF676F}"/>
                </a:ext>
              </a:extLst>
            </p:cNvPr>
            <p:cNvSpPr txBox="1"/>
            <p:nvPr/>
          </p:nvSpPr>
          <p:spPr>
            <a:xfrm>
              <a:off x="7745100" y="4283553"/>
              <a:ext cx="502920" cy="420624"/>
            </a:xfrm>
            <a:prstGeom prst="rect">
              <a:avLst/>
            </a:prstGeom>
            <a:noFill/>
            <a:ln/>
          </p:spPr>
          <p:txBody>
            <a:bodyPr wrap="square" lIns="0" tIns="0" rIns="0" bIns="0" rtlCol="0" anchor="ctr"/>
            <a:lstStyle/>
            <a:p>
              <a:pPr marL="0" indent="0">
                <a:buNone/>
              </a:pPr>
              <a:r>
                <a:rPr lang="en-US" sz="1500" b="1">
                  <a:solidFill>
                    <a:schemeClr val="tx1"/>
                  </a:solidFill>
                </a:rPr>
                <a:t>CPU</a:t>
              </a:r>
              <a:endParaRPr lang="en-US" sz="1500"/>
            </a:p>
          </p:txBody>
        </p:sp>
        <p:pic>
          <p:nvPicPr>
            <p:cNvPr id="45" name="Image 14" descr="/home/claude/work/v5/fig/icons/cpu_navy.png">
              <a:extLst>
                <a:ext uri="{FF2B5EF4-FFF2-40B4-BE49-F238E27FC236}">
                  <a16:creationId xmlns:a16="http://schemas.microsoft.com/office/drawing/2014/main" id="{ADBECB39-59DF-E714-7DC1-0993B17193E6}"/>
                </a:ext>
              </a:extLst>
            </p:cNvPr>
            <p:cNvPicPr>
              <a:picLocks noChangeAspect="1"/>
            </p:cNvPicPr>
            <p:nvPr/>
          </p:nvPicPr>
          <p:blipFill>
            <a:blip r:embed="rId3"/>
            <a:stretch>
              <a:fillRect/>
            </a:stretch>
          </p:blipFill>
          <p:spPr>
            <a:xfrm>
              <a:off x="8202300" y="4283553"/>
              <a:ext cx="420624" cy="420624"/>
            </a:xfrm>
            <a:prstGeom prst="rect">
              <a:avLst/>
            </a:prstGeom>
          </p:spPr>
        </p:pic>
        <p:pic>
          <p:nvPicPr>
            <p:cNvPr id="46" name="Image 15" descr="/home/claude/work/v5/fig/icons/gear_green.png">
              <a:extLst>
                <a:ext uri="{FF2B5EF4-FFF2-40B4-BE49-F238E27FC236}">
                  <a16:creationId xmlns:a16="http://schemas.microsoft.com/office/drawing/2014/main" id="{AABCBAD3-AA73-C6CF-BC9D-79303B4D2FEA}"/>
                </a:ext>
              </a:extLst>
            </p:cNvPr>
            <p:cNvPicPr>
              <a:picLocks noChangeAspect="1"/>
            </p:cNvPicPr>
            <p:nvPr/>
          </p:nvPicPr>
          <p:blipFill>
            <a:blip r:embed="rId7"/>
            <a:stretch>
              <a:fillRect/>
            </a:stretch>
          </p:blipFill>
          <p:spPr>
            <a:xfrm>
              <a:off x="8875331" y="4283553"/>
              <a:ext cx="420624" cy="420624"/>
            </a:xfrm>
            <a:prstGeom prst="rect">
              <a:avLst/>
            </a:prstGeom>
          </p:spPr>
        </p:pic>
      </p:grpSp>
      <p:grpSp>
        <p:nvGrpSpPr>
          <p:cNvPr id="72" name="그룹 71">
            <a:extLst>
              <a:ext uri="{FF2B5EF4-FFF2-40B4-BE49-F238E27FC236}">
                <a16:creationId xmlns:a16="http://schemas.microsoft.com/office/drawing/2014/main" id="{9429726A-3A2F-A889-876A-27A445C594E3}"/>
              </a:ext>
            </a:extLst>
          </p:cNvPr>
          <p:cNvGrpSpPr/>
          <p:nvPr/>
        </p:nvGrpSpPr>
        <p:grpSpPr>
          <a:xfrm>
            <a:off x="9440156" y="4391541"/>
            <a:ext cx="1683531" cy="512064"/>
            <a:chOff x="9630657" y="4230755"/>
            <a:chExt cx="1683531" cy="512064"/>
          </a:xfrm>
        </p:grpSpPr>
        <p:pic>
          <p:nvPicPr>
            <p:cNvPr id="49" name="Image 17" descr="/home/claude/work/v5/fig/icons/gear_gray.png">
              <a:extLst>
                <a:ext uri="{FF2B5EF4-FFF2-40B4-BE49-F238E27FC236}">
                  <a16:creationId xmlns:a16="http://schemas.microsoft.com/office/drawing/2014/main" id="{ADB101B9-67A3-1D61-DC28-74381A2F5D47}"/>
                </a:ext>
              </a:extLst>
            </p:cNvPr>
            <p:cNvPicPr>
              <a:picLocks noChangeAspect="1"/>
            </p:cNvPicPr>
            <p:nvPr/>
          </p:nvPicPr>
          <p:blipFill>
            <a:blip r:embed="rId8"/>
            <a:stretch>
              <a:fillRect/>
            </a:stretch>
          </p:blipFill>
          <p:spPr>
            <a:xfrm>
              <a:off x="10847844" y="4276475"/>
              <a:ext cx="420624" cy="420624"/>
            </a:xfrm>
            <a:prstGeom prst="rect">
              <a:avLst/>
            </a:prstGeom>
          </p:spPr>
        </p:pic>
        <p:sp>
          <p:nvSpPr>
            <p:cNvPr id="47" name="Text 29">
              <a:extLst>
                <a:ext uri="{FF2B5EF4-FFF2-40B4-BE49-F238E27FC236}">
                  <a16:creationId xmlns:a16="http://schemas.microsoft.com/office/drawing/2014/main" id="{CAB0F023-FDCB-8114-575B-3C06E583E830}"/>
                </a:ext>
              </a:extLst>
            </p:cNvPr>
            <p:cNvSpPr txBox="1"/>
            <p:nvPr/>
          </p:nvSpPr>
          <p:spPr>
            <a:xfrm>
              <a:off x="9630657" y="4276475"/>
              <a:ext cx="502920" cy="420624"/>
            </a:xfrm>
            <a:prstGeom prst="rect">
              <a:avLst/>
            </a:prstGeom>
            <a:noFill/>
            <a:ln/>
          </p:spPr>
          <p:txBody>
            <a:bodyPr wrap="square" lIns="0" tIns="0" rIns="0" bIns="0" rtlCol="0" anchor="ctr"/>
            <a:lstStyle/>
            <a:p>
              <a:pPr marL="0" indent="0">
                <a:buNone/>
              </a:pPr>
              <a:r>
                <a:rPr lang="en-US" sz="1500" b="1">
                  <a:solidFill>
                    <a:schemeClr val="tx1"/>
                  </a:solidFill>
                </a:rPr>
                <a:t>GPU</a:t>
              </a:r>
              <a:endParaRPr lang="en-US" sz="1500"/>
            </a:p>
          </p:txBody>
        </p:sp>
        <p:pic>
          <p:nvPicPr>
            <p:cNvPr id="48" name="Image 16" descr="/home/claude/work/v5/fig/icons/gpu_navy.png">
              <a:extLst>
                <a:ext uri="{FF2B5EF4-FFF2-40B4-BE49-F238E27FC236}">
                  <a16:creationId xmlns:a16="http://schemas.microsoft.com/office/drawing/2014/main" id="{F758F7DD-6928-79B1-6A85-9F4203D48502}"/>
                </a:ext>
              </a:extLst>
            </p:cNvPr>
            <p:cNvPicPr>
              <a:picLocks noChangeAspect="1"/>
            </p:cNvPicPr>
            <p:nvPr/>
          </p:nvPicPr>
          <p:blipFill>
            <a:blip r:embed="rId5"/>
            <a:stretch>
              <a:fillRect/>
            </a:stretch>
          </p:blipFill>
          <p:spPr>
            <a:xfrm>
              <a:off x="10087857" y="4276475"/>
              <a:ext cx="420624" cy="420624"/>
            </a:xfrm>
            <a:prstGeom prst="rect">
              <a:avLst/>
            </a:prstGeom>
          </p:spPr>
        </p:pic>
        <p:pic>
          <p:nvPicPr>
            <p:cNvPr id="50" name="Image 18" descr="/home/claude/work/v5/fig/icons/ban_red.png">
              <a:extLst>
                <a:ext uri="{FF2B5EF4-FFF2-40B4-BE49-F238E27FC236}">
                  <a16:creationId xmlns:a16="http://schemas.microsoft.com/office/drawing/2014/main" id="{A0194705-5897-F105-8339-4490B67D3DB4}"/>
                </a:ext>
              </a:extLst>
            </p:cNvPr>
            <p:cNvPicPr>
              <a:picLocks noChangeAspect="1"/>
            </p:cNvPicPr>
            <p:nvPr/>
          </p:nvPicPr>
          <p:blipFill>
            <a:blip r:embed="rId9"/>
            <a:stretch>
              <a:fillRect/>
            </a:stretch>
          </p:blipFill>
          <p:spPr>
            <a:xfrm>
              <a:off x="10802124" y="4230755"/>
              <a:ext cx="512064" cy="512064"/>
            </a:xfrm>
            <a:prstGeom prst="rect">
              <a:avLst/>
            </a:prstGeom>
          </p:spPr>
        </p:pic>
      </p:grpSp>
      <p:sp>
        <p:nvSpPr>
          <p:cNvPr id="51" name="Text 30">
            <a:extLst>
              <a:ext uri="{FF2B5EF4-FFF2-40B4-BE49-F238E27FC236}">
                <a16:creationId xmlns:a16="http://schemas.microsoft.com/office/drawing/2014/main" id="{79339E37-2D2B-4B7D-7A4D-11596FB8CA54}"/>
              </a:ext>
            </a:extLst>
          </p:cNvPr>
          <p:cNvSpPr txBox="1"/>
          <p:nvPr/>
        </p:nvSpPr>
        <p:spPr>
          <a:xfrm>
            <a:off x="7426452" y="4016219"/>
            <a:ext cx="4014216" cy="290960"/>
          </a:xfrm>
          <a:prstGeom prst="rect">
            <a:avLst/>
          </a:prstGeom>
          <a:noFill/>
          <a:ln/>
        </p:spPr>
        <p:txBody>
          <a:bodyPr wrap="square" lIns="0" tIns="0" rIns="0" bIns="0" rtlCol="0" anchor="t"/>
          <a:lstStyle/>
          <a:p>
            <a:pPr marL="0" indent="0" algn="ctr">
              <a:buNone/>
            </a:pPr>
            <a:r>
              <a:rPr lang="en-US" sz="1800" b="1">
                <a:solidFill>
                  <a:schemeClr val="accent5"/>
                </a:solidFill>
              </a:rPr>
              <a:t>No OS on the device side</a:t>
            </a:r>
            <a:endParaRPr lang="en-US" sz="1800"/>
          </a:p>
        </p:txBody>
      </p:sp>
      <p:sp>
        <p:nvSpPr>
          <p:cNvPr id="52" name="Text 31">
            <a:extLst>
              <a:ext uri="{FF2B5EF4-FFF2-40B4-BE49-F238E27FC236}">
                <a16:creationId xmlns:a16="http://schemas.microsoft.com/office/drawing/2014/main" id="{A9F99295-F35C-90C2-8795-AD99D734ED82}"/>
              </a:ext>
            </a:extLst>
          </p:cNvPr>
          <p:cNvSpPr txBox="1"/>
          <p:nvPr/>
        </p:nvSpPr>
        <p:spPr>
          <a:xfrm>
            <a:off x="7608623" y="4988071"/>
            <a:ext cx="3608148" cy="566928"/>
          </a:xfrm>
          <a:prstGeom prst="rect">
            <a:avLst/>
          </a:prstGeom>
          <a:noFill/>
          <a:ln/>
        </p:spPr>
        <p:txBody>
          <a:bodyPr wrap="square" lIns="0" tIns="0" rIns="0" bIns="0" rtlCol="0" anchor="t"/>
          <a:lstStyle/>
          <a:p>
            <a:pPr marL="0" indent="0" algn="ctr">
              <a:buNone/>
            </a:pPr>
            <a:r>
              <a:rPr lang="en-US" sz="1600">
                <a:solidFill>
                  <a:schemeClr val="tx1"/>
                </a:solidFill>
              </a:rPr>
              <a:t>zswap pool management</a:t>
            </a:r>
          </a:p>
          <a:p>
            <a:pPr marL="0" indent="0" algn="ctr">
              <a:buNone/>
            </a:pPr>
            <a:r>
              <a:rPr lang="en-US" sz="1600">
                <a:solidFill>
                  <a:schemeClr val="tx1"/>
                </a:solidFill>
              </a:rPr>
              <a:t>needs the OS kernel</a:t>
            </a:r>
            <a:endParaRPr lang="en-US" sz="1600"/>
          </a:p>
        </p:txBody>
      </p:sp>
      <p:pic>
        <p:nvPicPr>
          <p:cNvPr id="62" name="!!pyr L2">
            <a:extLst>
              <a:ext uri="{FF2B5EF4-FFF2-40B4-BE49-F238E27FC236}">
                <a16:creationId xmlns:a16="http://schemas.microsoft.com/office/drawing/2014/main" id="{BD3EBE5E-7421-D01D-A93C-E97DA4A0C927}"/>
              </a:ext>
            </a:extLst>
          </p:cNvPr>
          <p:cNvPicPr>
            <a:picLocks noChangeAspect="1"/>
          </p:cNvPicPr>
          <p:nvPr/>
        </p:nvPicPr>
        <p:blipFill>
          <a:blip r:embed="rId10"/>
          <a:stretch>
            <a:fillRect/>
          </a:stretch>
        </p:blipFill>
        <p:spPr>
          <a:xfrm>
            <a:off x="2365966" y="2473464"/>
            <a:ext cx="2692994" cy="916330"/>
          </a:xfrm>
          <a:prstGeom prst="rect">
            <a:avLst/>
          </a:prstGeom>
        </p:spPr>
      </p:pic>
      <p:sp>
        <p:nvSpPr>
          <p:cNvPr id="5" name="!!pyr top">
            <a:extLst>
              <a:ext uri="{FF2B5EF4-FFF2-40B4-BE49-F238E27FC236}">
                <a16:creationId xmlns:a16="http://schemas.microsoft.com/office/drawing/2014/main" id="{86F1C58B-DD13-20E2-901F-F1BC2C26ED56}"/>
              </a:ext>
            </a:extLst>
          </p:cNvPr>
          <p:cNvSpPr/>
          <p:nvPr/>
        </p:nvSpPr>
        <p:spPr>
          <a:xfrm>
            <a:off x="3003020" y="1783080"/>
            <a:ext cx="1429112" cy="709598"/>
          </a:xfrm>
          <a:custGeom>
            <a:avLst/>
            <a:gdLst/>
            <a:ahLst/>
            <a:cxnLst/>
            <a:rect l="l" t="t" r="r" b="b"/>
            <a:pathLst>
              <a:path w="1148527" h="868680">
                <a:moveTo>
                  <a:pt x="391383" y="0"/>
                </a:moveTo>
                <a:lnTo>
                  <a:pt x="757143" y="0"/>
                </a:lnTo>
                <a:lnTo>
                  <a:pt x="1148527" y="868680"/>
                </a:lnTo>
                <a:lnTo>
                  <a:pt x="0" y="868680"/>
                </a:lnTo>
                <a:close/>
              </a:path>
            </a:pathLst>
          </a:custGeom>
          <a:solidFill>
            <a:srgbClr val="2469C7"/>
          </a:solidFill>
          <a:ln w="25400">
            <a:solidFill>
              <a:srgbClr val="FFFFFF"/>
            </a:solidFill>
            <a:prstDash val="solid"/>
          </a:ln>
        </p:spPr>
        <p:txBody>
          <a:bodyPr/>
          <a:lstStyle/>
          <a:p>
            <a:endParaRPr lang="ko-KR" altLang="en-US"/>
          </a:p>
        </p:txBody>
      </p:sp>
      <p:sp>
        <p:nvSpPr>
          <p:cNvPr id="7" name="!!pyr L3">
            <a:extLst>
              <a:ext uri="{FF2B5EF4-FFF2-40B4-BE49-F238E27FC236}">
                <a16:creationId xmlns:a16="http://schemas.microsoft.com/office/drawing/2014/main" id="{EE43B84A-80B6-2CE5-DF0E-1250C79E758F}"/>
              </a:ext>
            </a:extLst>
          </p:cNvPr>
          <p:cNvSpPr/>
          <p:nvPr/>
        </p:nvSpPr>
        <p:spPr>
          <a:xfrm>
            <a:off x="1772712" y="3379620"/>
            <a:ext cx="3889726" cy="896334"/>
          </a:xfrm>
          <a:custGeom>
            <a:avLst/>
            <a:gdLst/>
            <a:ahLst/>
            <a:cxnLst/>
            <a:rect l="l" t="t" r="r" b="b"/>
            <a:pathLst>
              <a:path w="3126042" h="1097280">
                <a:moveTo>
                  <a:pt x="494379" y="0"/>
                </a:moveTo>
                <a:lnTo>
                  <a:pt x="2631663" y="0"/>
                </a:lnTo>
                <a:lnTo>
                  <a:pt x="3126042" y="1097280"/>
                </a:lnTo>
                <a:lnTo>
                  <a:pt x="0" y="1097280"/>
                </a:lnTo>
                <a:close/>
              </a:path>
            </a:pathLst>
          </a:custGeom>
          <a:solidFill>
            <a:srgbClr val="3C3F43"/>
          </a:solidFill>
          <a:ln w="25400">
            <a:solidFill>
              <a:srgbClr val="FFFFFF"/>
            </a:solidFill>
            <a:prstDash val="solid"/>
          </a:ln>
        </p:spPr>
        <p:txBody>
          <a:bodyPr/>
          <a:lstStyle/>
          <a:p>
            <a:endParaRPr lang="ko-KR" altLang="en-US"/>
          </a:p>
        </p:txBody>
      </p:sp>
      <p:sp>
        <p:nvSpPr>
          <p:cNvPr id="8" name="!!pyr L4">
            <a:extLst>
              <a:ext uri="{FF2B5EF4-FFF2-40B4-BE49-F238E27FC236}">
                <a16:creationId xmlns:a16="http://schemas.microsoft.com/office/drawing/2014/main" id="{1CAA3D83-9028-F09B-9B30-E4DE787029BD}"/>
              </a:ext>
            </a:extLst>
          </p:cNvPr>
          <p:cNvSpPr/>
          <p:nvPr/>
        </p:nvSpPr>
        <p:spPr>
          <a:xfrm>
            <a:off x="1157557" y="4262171"/>
            <a:ext cx="5120036" cy="896334"/>
          </a:xfrm>
          <a:custGeom>
            <a:avLst/>
            <a:gdLst/>
            <a:ahLst/>
            <a:cxnLst/>
            <a:rect l="l" t="t" r="r" b="b"/>
            <a:pathLst>
              <a:path w="4114800" h="1097280">
                <a:moveTo>
                  <a:pt x="494379" y="0"/>
                </a:moveTo>
                <a:lnTo>
                  <a:pt x="3620421" y="0"/>
                </a:lnTo>
                <a:lnTo>
                  <a:pt x="4114800" y="1097280"/>
                </a:lnTo>
                <a:lnTo>
                  <a:pt x="0" y="1097280"/>
                </a:lnTo>
                <a:close/>
              </a:path>
            </a:pathLst>
          </a:custGeom>
          <a:solidFill>
            <a:schemeClr val="accent4">
              <a:alpha val="32000"/>
            </a:schemeClr>
          </a:solidFill>
          <a:ln w="25400">
            <a:solidFill>
              <a:srgbClr val="FFFFFF"/>
            </a:solidFill>
            <a:prstDash val="solid"/>
          </a:ln>
        </p:spPr>
        <p:txBody>
          <a:bodyPr/>
          <a:lstStyle/>
          <a:p>
            <a:endParaRPr lang="ko-KR" altLang="en-US"/>
          </a:p>
        </p:txBody>
      </p:sp>
      <p:sp>
        <p:nvSpPr>
          <p:cNvPr id="9" name="!!pyr top text">
            <a:extLst>
              <a:ext uri="{FF2B5EF4-FFF2-40B4-BE49-F238E27FC236}">
                <a16:creationId xmlns:a16="http://schemas.microsoft.com/office/drawing/2014/main" id="{59CFAB52-17BE-FAC4-E047-B03C2B836ACA}"/>
              </a:ext>
            </a:extLst>
          </p:cNvPr>
          <p:cNvSpPr txBox="1"/>
          <p:nvPr/>
        </p:nvSpPr>
        <p:spPr>
          <a:xfrm>
            <a:off x="2092394" y="1911650"/>
            <a:ext cx="3250362" cy="570171"/>
          </a:xfrm>
          <a:prstGeom prst="rect">
            <a:avLst/>
          </a:prstGeom>
          <a:noFill/>
          <a:ln/>
        </p:spPr>
        <p:txBody>
          <a:bodyPr wrap="square" lIns="0" tIns="0" rIns="0" bIns="0" rtlCol="0" anchor="ctr"/>
          <a:lstStyle/>
          <a:p>
            <a:pPr marL="0" indent="0" algn="ctr">
              <a:buNone/>
            </a:pPr>
            <a:r>
              <a:rPr lang="en-US" sz="1600" b="1">
                <a:solidFill>
                  <a:schemeClr val="bg1"/>
                </a:solidFill>
              </a:rPr>
              <a:t>CPU</a:t>
            </a:r>
            <a:endParaRPr lang="en-US" sz="1600"/>
          </a:p>
          <a:p>
            <a:pPr marL="0" indent="0" algn="ctr">
              <a:buNone/>
            </a:pPr>
            <a:r>
              <a:rPr lang="en-US" sz="1600" b="1">
                <a:solidFill>
                  <a:schemeClr val="bg1"/>
                </a:solidFill>
              </a:rPr>
              <a:t>caches</a:t>
            </a:r>
            <a:endParaRPr lang="en-US" sz="1600"/>
          </a:p>
        </p:txBody>
      </p:sp>
      <p:sp>
        <p:nvSpPr>
          <p:cNvPr id="10" name="!!pyr L2 text">
            <a:extLst>
              <a:ext uri="{FF2B5EF4-FFF2-40B4-BE49-F238E27FC236}">
                <a16:creationId xmlns:a16="http://schemas.microsoft.com/office/drawing/2014/main" id="{F1D8DE11-5F78-1C03-B218-9EC11FBFF42F}"/>
              </a:ext>
            </a:extLst>
          </p:cNvPr>
          <p:cNvSpPr txBox="1"/>
          <p:nvPr/>
        </p:nvSpPr>
        <p:spPr>
          <a:xfrm>
            <a:off x="2866453" y="2731865"/>
            <a:ext cx="1702244" cy="549807"/>
          </a:xfrm>
          <a:prstGeom prst="rect">
            <a:avLst/>
          </a:prstGeom>
          <a:noFill/>
          <a:ln/>
        </p:spPr>
        <p:txBody>
          <a:bodyPr wrap="square" lIns="0" tIns="0" rIns="0" bIns="0" rtlCol="0" anchor="ctr"/>
          <a:lstStyle/>
          <a:p>
            <a:pPr marL="0" indent="0" algn="ctr">
              <a:buNone/>
            </a:pPr>
            <a:r>
              <a:rPr lang="en-US" sz="1450" b="1">
                <a:solidFill>
                  <a:schemeClr val="tx1"/>
                </a:solidFill>
              </a:rPr>
              <a:t>Resident pages</a:t>
            </a:r>
            <a:endParaRPr lang="en-US" sz="1600"/>
          </a:p>
          <a:p>
            <a:pPr marL="0" indent="0" algn="ctr">
              <a:buNone/>
            </a:pPr>
            <a:r>
              <a:rPr lang="en-US" sz="1400">
                <a:solidFill>
                  <a:schemeClr val="tx1"/>
                </a:solidFill>
              </a:rPr>
              <a:t>(uncompressed)</a:t>
            </a:r>
            <a:endParaRPr lang="en-US" sz="1600"/>
          </a:p>
        </p:txBody>
      </p:sp>
      <p:sp>
        <p:nvSpPr>
          <p:cNvPr id="11" name="!!pyr L3 text">
            <a:extLst>
              <a:ext uri="{FF2B5EF4-FFF2-40B4-BE49-F238E27FC236}">
                <a16:creationId xmlns:a16="http://schemas.microsoft.com/office/drawing/2014/main" id="{085BE815-D84B-E143-3C68-55627610EEE9}"/>
              </a:ext>
            </a:extLst>
          </p:cNvPr>
          <p:cNvSpPr txBox="1"/>
          <p:nvPr/>
        </p:nvSpPr>
        <p:spPr>
          <a:xfrm>
            <a:off x="2238453" y="3552883"/>
            <a:ext cx="2958244" cy="549807"/>
          </a:xfrm>
          <a:prstGeom prst="rect">
            <a:avLst/>
          </a:prstGeom>
          <a:noFill/>
          <a:ln/>
        </p:spPr>
        <p:txBody>
          <a:bodyPr wrap="square" lIns="0" tIns="0" rIns="0" bIns="0" rtlCol="0" anchor="ctr"/>
          <a:lstStyle/>
          <a:p>
            <a:pPr marL="0" indent="0" algn="ctr">
              <a:buNone/>
            </a:pPr>
            <a:r>
              <a:rPr lang="en-US" sz="1600" b="1">
                <a:solidFill>
                  <a:schemeClr val="bg1"/>
                </a:solidFill>
              </a:rPr>
              <a:t>zswap pool</a:t>
            </a:r>
            <a:endParaRPr lang="en-US" sz="1600"/>
          </a:p>
          <a:p>
            <a:pPr marL="0" indent="0" algn="ctr">
              <a:buNone/>
            </a:pPr>
            <a:r>
              <a:rPr lang="en-US" sz="1400">
                <a:solidFill>
                  <a:schemeClr val="bg1"/>
                </a:solidFill>
              </a:rPr>
              <a:t>(compressed)</a:t>
            </a:r>
            <a:endParaRPr lang="en-US" sz="1600"/>
          </a:p>
        </p:txBody>
      </p:sp>
      <p:sp>
        <p:nvSpPr>
          <p:cNvPr id="12" name="!!pyr L4 text">
            <a:extLst>
              <a:ext uri="{FF2B5EF4-FFF2-40B4-BE49-F238E27FC236}">
                <a16:creationId xmlns:a16="http://schemas.microsoft.com/office/drawing/2014/main" id="{C4B19438-42C5-A65B-1C91-FBFA771A7989}"/>
              </a:ext>
            </a:extLst>
          </p:cNvPr>
          <p:cNvSpPr txBox="1"/>
          <p:nvPr/>
        </p:nvSpPr>
        <p:spPr>
          <a:xfrm>
            <a:off x="2238453" y="4435434"/>
            <a:ext cx="2958244" cy="549807"/>
          </a:xfrm>
          <a:prstGeom prst="rect">
            <a:avLst/>
          </a:prstGeom>
          <a:noFill/>
          <a:ln/>
        </p:spPr>
        <p:txBody>
          <a:bodyPr wrap="square" lIns="0" tIns="0" rIns="0" bIns="0" rtlCol="0" anchor="ctr"/>
          <a:lstStyle/>
          <a:p>
            <a:pPr marL="0" indent="0" algn="ctr">
              <a:buNone/>
            </a:pPr>
            <a:r>
              <a:rPr lang="en-US" sz="1600" b="1">
                <a:solidFill>
                  <a:schemeClr val="tx1"/>
                </a:solidFill>
              </a:rPr>
              <a:t>Swap device</a:t>
            </a:r>
            <a:endParaRPr lang="en-US" sz="1600"/>
          </a:p>
          <a:p>
            <a:pPr marL="0" indent="0" algn="ctr">
              <a:buNone/>
            </a:pPr>
            <a:r>
              <a:rPr lang="en-US" sz="1400">
                <a:solidFill>
                  <a:schemeClr val="tx1"/>
                </a:solidFill>
              </a:rPr>
              <a:t>(SSD / disk)</a:t>
            </a:r>
            <a:endParaRPr lang="en-US" sz="1600"/>
          </a:p>
        </p:txBody>
      </p:sp>
      <p:sp>
        <p:nvSpPr>
          <p:cNvPr id="16" name="!!pyr mem text">
            <a:extLst>
              <a:ext uri="{FF2B5EF4-FFF2-40B4-BE49-F238E27FC236}">
                <a16:creationId xmlns:a16="http://schemas.microsoft.com/office/drawing/2014/main" id="{5872E302-6F8F-0E01-6DC3-352E52270091}"/>
              </a:ext>
            </a:extLst>
          </p:cNvPr>
          <p:cNvSpPr txBox="1"/>
          <p:nvPr/>
        </p:nvSpPr>
        <p:spPr>
          <a:xfrm rot="5400000">
            <a:off x="1356127" y="2505039"/>
            <a:ext cx="425047" cy="1128286"/>
          </a:xfrm>
          <a:prstGeom prst="rect">
            <a:avLst/>
          </a:prstGeom>
          <a:noFill/>
          <a:ln/>
        </p:spPr>
        <p:txBody>
          <a:bodyPr vert="vert270" wrap="square" lIns="0" tIns="0" rIns="0" bIns="0" rtlCol="0" anchor="ctr"/>
          <a:lstStyle/>
          <a:p>
            <a:pPr marL="0" indent="0" algn="ctr">
              <a:buNone/>
            </a:pPr>
            <a:r>
              <a:rPr lang="en-US" sz="2000" b="1">
                <a:solidFill>
                  <a:schemeClr val="accent2"/>
                </a:solidFill>
              </a:rPr>
              <a:t>DRAM</a:t>
            </a:r>
            <a:endParaRPr lang="en-US" sz="2000">
              <a:solidFill>
                <a:schemeClr val="accent2"/>
              </a:solidFill>
            </a:endParaRPr>
          </a:p>
        </p:txBody>
      </p:sp>
      <p:sp>
        <p:nvSpPr>
          <p:cNvPr id="69" name="!!pyr brace">
            <a:extLst>
              <a:ext uri="{FF2B5EF4-FFF2-40B4-BE49-F238E27FC236}">
                <a16:creationId xmlns:a16="http://schemas.microsoft.com/office/drawing/2014/main" id="{8E1D1F86-DC59-7EFE-7438-15CD8DC71433}"/>
              </a:ext>
            </a:extLst>
          </p:cNvPr>
          <p:cNvSpPr/>
          <p:nvPr/>
        </p:nvSpPr>
        <p:spPr>
          <a:xfrm rot="2071427">
            <a:off x="2017967" y="2139803"/>
            <a:ext cx="418039" cy="2141497"/>
          </a:xfrm>
          <a:prstGeom prst="leftBrace">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54" name="Slide Number Placeholder 0">
            <a:extLst>
              <a:ext uri="{FF2B5EF4-FFF2-40B4-BE49-F238E27FC236}">
                <a16:creationId xmlns:a16="http://schemas.microsoft.com/office/drawing/2014/main" id="{4712CF3A-D91F-26B9-C080-FBCB0A899D5F}"/>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7</a:t>
            </a:fld>
            <a:endParaRPr lang="en-US"/>
          </a:p>
        </p:txBody>
      </p:sp>
      <p:sp>
        <p:nvSpPr>
          <p:cNvPr id="88" name="Text 77">
            <a:extLst>
              <a:ext uri="{FF2B5EF4-FFF2-40B4-BE49-F238E27FC236}">
                <a16:creationId xmlns:a16="http://schemas.microsoft.com/office/drawing/2014/main" id="{361142E5-843A-E737-96B2-C6B200E00B46}"/>
              </a:ext>
            </a:extLst>
          </p:cNvPr>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b="1">
                <a:solidFill>
                  <a:srgbClr val="152B43"/>
                </a:solidFill>
              </a:rPr>
              <a:t>CPU zswap </a:t>
            </a:r>
            <a:r>
              <a:rPr lang="en-US" b="1">
                <a:solidFill>
                  <a:srgbClr val="FF0000"/>
                </a:solidFill>
              </a:rPr>
              <a:t>can’t simply move to GPUs</a:t>
            </a:r>
            <a:r>
              <a:rPr lang="en-US" b="1">
                <a:solidFill>
                  <a:srgbClr val="152B43"/>
                </a:solidFill>
              </a:rPr>
              <a:t>: thousands of concurrent faults, no OS to manage it</a:t>
            </a:r>
            <a:endParaRPr lang="en-US" sz="1800" b="1"/>
          </a:p>
        </p:txBody>
      </p:sp>
      <p:sp>
        <p:nvSpPr>
          <p:cNvPr id="89" name="TextBox 88"/>
          <p:cNvSpPr txBox="1"/>
          <p:nvPr/>
        </p:nvSpPr>
        <p:spPr>
          <a:xfrm>
            <a:off x="685800" y="5230368"/>
            <a:ext cx="6126480" cy="329184"/>
          </a:xfrm>
          <a:prstGeom prst="rect">
            <a:avLst/>
          </a:prstGeom>
          <a:noFill/>
        </p:spPr>
        <p:txBody>
          <a:bodyPr wrap="square" lIns="0" tIns="0" rIns="0" bIns="0" rtlCol="0" anchor="ctr">
            <a:noAutofit/>
          </a:bodyPr>
          <a:lstStyle/>
          <a:p>
            <a:pPr marL="0" indent="0" algn="ctr">
              <a:buNone/>
            </a:pPr>
            <a:r>
              <a:rPr lang="en-US" sz="1400" b="0">
                <a:solidFill>
                  <a:srgbClr val="586B7D"/>
                </a:solidFill>
              </a:rPr>
              <a:t>In production at </a:t>
            </a:r>
            <a:r>
              <a:rPr lang="en-US" sz="1400" b="1">
                <a:solidFill>
                  <a:schemeClr val="accent6">
                    <a:lumMod val="50000"/>
                  </a:schemeClr>
                </a:solidFill>
              </a:rPr>
              <a:t>Google</a:t>
            </a:r>
            <a:r>
              <a:rPr lang="en-US" sz="1400" b="0">
                <a:solidFill>
                  <a:srgbClr val="586B7D"/>
                </a:solidFill>
              </a:rPr>
              <a:t> [ASPLOS’19] and </a:t>
            </a:r>
            <a:r>
              <a:rPr lang="en-US" sz="1400" b="1">
                <a:solidFill>
                  <a:schemeClr val="accent6">
                    <a:lumMod val="50000"/>
                  </a:schemeClr>
                </a:solidFill>
              </a:rPr>
              <a:t>Meta</a:t>
            </a:r>
            <a:r>
              <a:rPr lang="en-US" sz="1400" b="0">
                <a:solidFill>
                  <a:srgbClr val="586B7D"/>
                </a:solidFill>
              </a:rPr>
              <a:t> [ASPLOS’22]</a:t>
            </a:r>
            <a:endParaRPr lang="en-US" sz="1400"/>
          </a:p>
        </p:txBody>
      </p:sp>
    </p:spTree>
    <p:extLst>
      <p:ext uri="{BB962C8B-B14F-4D97-AF65-F5344CB8AC3E}">
        <p14:creationId xmlns:p14="http://schemas.microsoft.com/office/powerpoint/2010/main" val="36601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300"/>
                                        <p:tgtEl>
                                          <p:spTgt spid="66"/>
                                        </p:tgtEl>
                                      </p:cBhvr>
                                    </p:animEffect>
                                  </p:childTnLst>
                                </p:cTn>
                              </p:par>
                              <p:par>
                                <p:cTn id="14" presetID="10" presetClass="entr" presetSubtype="0" fill="hold"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300"/>
                                        <p:tgtEl>
                                          <p:spTgt spid="6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300"/>
                                        <p:tgtEl>
                                          <p:spTgt spid="4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3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300"/>
                                        <p:tgtEl>
                                          <p:spTgt spid="43"/>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3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300"/>
                                        <p:tgtEl>
                                          <p:spTgt spid="7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300"/>
                                        <p:tgtEl>
                                          <p:spTgt spid="5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300"/>
                                        <p:tgtEl>
                                          <p:spTgt spid="5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3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40" grpId="0" animBg="1"/>
      <p:bldP spid="41" grpId="0" animBg="1"/>
      <p:bldP spid="43" grpId="0" animBg="1"/>
      <p:bldP spid="51" grpId="0" animBg="1"/>
      <p:bldP spid="52" grpId="0" animBg="1"/>
      <p:bldP spid="8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t>GZSWAP · OVERVIEW</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GZswap: Compressed Swap Inside GPU Memory</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a:t>Evicted pages stay on the GPU, compressed, instead of crossing PCIe</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8</a:t>
            </a:fld>
            <a:endParaRPr lang="en-US"/>
          </a:p>
        </p:txBody>
      </p:sp>
      <p:pic>
        <p:nvPicPr>
          <p:cNvPr id="23" name="!!pyr L2"/>
          <p:cNvPicPr>
            <a:picLocks noChangeAspect="1"/>
          </p:cNvPicPr>
          <p:nvPr/>
        </p:nvPicPr>
        <p:blipFill>
          <a:blip r:embed="rId3"/>
          <a:stretch>
            <a:fillRect/>
          </a:stretch>
        </p:blipFill>
        <p:spPr>
          <a:xfrm>
            <a:off x="2365966" y="2473464"/>
            <a:ext cx="2692994" cy="916330"/>
          </a:xfrm>
          <a:prstGeom prst="rect">
            <a:avLst/>
          </a:prstGeom>
        </p:spPr>
      </p:pic>
      <p:sp>
        <p:nvSpPr>
          <p:cNvPr id="24" name="!!pyr top"/>
          <p:cNvSpPr/>
          <p:nvPr/>
        </p:nvSpPr>
        <p:spPr>
          <a:xfrm>
            <a:off x="3003020" y="1783080"/>
            <a:ext cx="1429112" cy="709598"/>
          </a:xfrm>
          <a:custGeom>
            <a:avLst/>
            <a:gdLst/>
            <a:ahLst/>
            <a:cxnLst/>
            <a:rect l="l" t="t" r="r" b="b"/>
            <a:pathLst>
              <a:path w="1148527" h="868680">
                <a:moveTo>
                  <a:pt x="391383" y="0"/>
                </a:moveTo>
                <a:lnTo>
                  <a:pt x="757143" y="0"/>
                </a:lnTo>
                <a:lnTo>
                  <a:pt x="1148527" y="868680"/>
                </a:lnTo>
                <a:lnTo>
                  <a:pt x="0" y="868680"/>
                </a:lnTo>
                <a:close/>
              </a:path>
            </a:pathLst>
          </a:custGeom>
          <a:solidFill>
            <a:srgbClr val="548235"/>
          </a:solidFill>
          <a:ln w="25400">
            <a:solidFill>
              <a:srgbClr val="FFFFFF"/>
            </a:solidFill>
            <a:prstDash val="solid"/>
          </a:ln>
        </p:spPr>
        <p:txBody>
          <a:bodyPr/>
          <a:lstStyle/>
          <a:p>
            <a:endParaRPr lang="ko-KR" altLang="en-US"/>
          </a:p>
        </p:txBody>
      </p:sp>
      <p:sp>
        <p:nvSpPr>
          <p:cNvPr id="25" name="!!pyr L3"/>
          <p:cNvSpPr/>
          <p:nvPr/>
        </p:nvSpPr>
        <p:spPr>
          <a:xfrm>
            <a:off x="1772712" y="3379620"/>
            <a:ext cx="3889726" cy="896334"/>
          </a:xfrm>
          <a:custGeom>
            <a:avLst/>
            <a:gdLst/>
            <a:ahLst/>
            <a:cxnLst/>
            <a:rect l="l" t="t" r="r" b="b"/>
            <a:pathLst>
              <a:path w="3126042" h="1097280">
                <a:moveTo>
                  <a:pt x="494379" y="0"/>
                </a:moveTo>
                <a:lnTo>
                  <a:pt x="2631663" y="0"/>
                </a:lnTo>
                <a:lnTo>
                  <a:pt x="3126042" y="1097280"/>
                </a:lnTo>
                <a:lnTo>
                  <a:pt x="0" y="1097280"/>
                </a:lnTo>
                <a:close/>
              </a:path>
            </a:pathLst>
          </a:custGeom>
          <a:solidFill>
            <a:srgbClr val="3C3F43"/>
          </a:solidFill>
          <a:ln w="25400">
            <a:solidFill>
              <a:srgbClr val="FFFFFF"/>
            </a:solidFill>
            <a:prstDash val="solid"/>
          </a:ln>
        </p:spPr>
        <p:txBody>
          <a:bodyPr/>
          <a:lstStyle/>
          <a:p>
            <a:endParaRPr lang="ko-KR" altLang="en-US"/>
          </a:p>
        </p:txBody>
      </p:sp>
      <p:sp>
        <p:nvSpPr>
          <p:cNvPr id="26" name="!!pyr L4"/>
          <p:cNvSpPr/>
          <p:nvPr/>
        </p:nvSpPr>
        <p:spPr>
          <a:xfrm>
            <a:off x="1157557" y="4262171"/>
            <a:ext cx="5120036" cy="896334"/>
          </a:xfrm>
          <a:custGeom>
            <a:avLst/>
            <a:gdLst/>
            <a:ahLst/>
            <a:cxnLst/>
            <a:rect l="l" t="t" r="r" b="b"/>
            <a:pathLst>
              <a:path w="4114800" h="1097280">
                <a:moveTo>
                  <a:pt x="494379" y="0"/>
                </a:moveTo>
                <a:lnTo>
                  <a:pt x="3620421" y="0"/>
                </a:lnTo>
                <a:lnTo>
                  <a:pt x="4114800" y="1097280"/>
                </a:lnTo>
                <a:lnTo>
                  <a:pt x="0" y="1097280"/>
                </a:lnTo>
                <a:close/>
              </a:path>
            </a:pathLst>
          </a:custGeom>
          <a:solidFill>
            <a:srgbClr val="2469C7">
              <a:alpha val="32000"/>
            </a:srgbClr>
          </a:solidFill>
          <a:ln w="25400">
            <a:solidFill>
              <a:srgbClr val="FFFFFF"/>
            </a:solidFill>
            <a:prstDash val="solid"/>
          </a:ln>
        </p:spPr>
        <p:txBody>
          <a:bodyPr/>
          <a:lstStyle/>
          <a:p>
            <a:endParaRPr lang="ko-KR" altLang="en-US"/>
          </a:p>
        </p:txBody>
      </p:sp>
      <p:sp>
        <p:nvSpPr>
          <p:cNvPr id="27" name="!!pyr top text"/>
          <p:cNvSpPr txBox="1"/>
          <p:nvPr/>
        </p:nvSpPr>
        <p:spPr>
          <a:xfrm>
            <a:off x="2092394" y="1911650"/>
            <a:ext cx="3250362" cy="570171"/>
          </a:xfrm>
          <a:prstGeom prst="rect">
            <a:avLst/>
          </a:prstGeom>
          <a:noFill/>
          <a:ln/>
        </p:spPr>
        <p:txBody>
          <a:bodyPr wrap="square" lIns="0" tIns="0" rIns="0" bIns="0" rtlCol="0" anchor="ctr"/>
          <a:lstStyle/>
          <a:p>
            <a:pPr marL="0" indent="0" algn="ctr">
              <a:buNone/>
            </a:pPr>
            <a:r>
              <a:rPr lang="en-US" sz="1600" b="1">
                <a:solidFill>
                  <a:schemeClr val="bg1"/>
                </a:solidFill>
              </a:rPr>
              <a:t>GPU</a:t>
            </a:r>
            <a:endParaRPr lang="en-US" sz="1600"/>
          </a:p>
          <a:p>
            <a:pPr marL="0" indent="0" algn="ctr">
              <a:buNone/>
            </a:pPr>
            <a:r>
              <a:rPr lang="en-US" sz="1600" b="1">
                <a:solidFill>
                  <a:schemeClr val="bg1"/>
                </a:solidFill>
              </a:rPr>
              <a:t>caches</a:t>
            </a:r>
            <a:endParaRPr lang="en-US" sz="1600"/>
          </a:p>
        </p:txBody>
      </p:sp>
      <p:sp>
        <p:nvSpPr>
          <p:cNvPr id="28" name="!!pyr L2 text"/>
          <p:cNvSpPr txBox="1"/>
          <p:nvPr/>
        </p:nvSpPr>
        <p:spPr>
          <a:xfrm>
            <a:off x="2866453" y="2731865"/>
            <a:ext cx="1702244" cy="549807"/>
          </a:xfrm>
          <a:prstGeom prst="rect">
            <a:avLst/>
          </a:prstGeom>
          <a:noFill/>
          <a:ln/>
        </p:spPr>
        <p:txBody>
          <a:bodyPr wrap="square" lIns="0" tIns="0" rIns="0" bIns="0" rtlCol="0" anchor="ctr"/>
          <a:lstStyle/>
          <a:p>
            <a:pPr marL="0" indent="0" algn="ctr">
              <a:buNone/>
            </a:pPr>
            <a:r>
              <a:rPr lang="en-US" sz="1600" b="1">
                <a:solidFill>
                  <a:schemeClr val="tx1"/>
                </a:solidFill>
              </a:rPr>
              <a:t>Local-UM</a:t>
            </a:r>
            <a:endParaRPr lang="en-US" sz="1600"/>
          </a:p>
          <a:p>
            <a:pPr marL="0" indent="0" algn="ctr">
              <a:buNone/>
            </a:pPr>
            <a:r>
              <a:rPr lang="en-US" sz="1400">
                <a:solidFill>
                  <a:schemeClr val="tx1"/>
                </a:solidFill>
              </a:rPr>
              <a:t>(uncompressed)</a:t>
            </a:r>
            <a:endParaRPr lang="en-US" sz="1600"/>
          </a:p>
        </p:txBody>
      </p:sp>
      <p:sp>
        <p:nvSpPr>
          <p:cNvPr id="29" name="!!pyr L3 text"/>
          <p:cNvSpPr txBox="1"/>
          <p:nvPr/>
        </p:nvSpPr>
        <p:spPr>
          <a:xfrm>
            <a:off x="2238453" y="3552883"/>
            <a:ext cx="2958244" cy="549807"/>
          </a:xfrm>
          <a:prstGeom prst="rect">
            <a:avLst/>
          </a:prstGeom>
          <a:noFill/>
          <a:ln/>
        </p:spPr>
        <p:txBody>
          <a:bodyPr wrap="square" lIns="0" tIns="0" rIns="0" bIns="0" rtlCol="0" anchor="ctr"/>
          <a:lstStyle/>
          <a:p>
            <a:pPr marL="0" indent="0" algn="ctr">
              <a:buNone/>
            </a:pPr>
            <a:r>
              <a:rPr lang="en-US" sz="1600" b="1">
                <a:solidFill>
                  <a:schemeClr val="bg1"/>
                </a:solidFill>
              </a:rPr>
              <a:t>Zpool</a:t>
            </a:r>
            <a:endParaRPr lang="en-US" sz="1600"/>
          </a:p>
          <a:p>
            <a:pPr marL="0" indent="0" algn="ctr">
              <a:buNone/>
            </a:pPr>
            <a:r>
              <a:rPr lang="en-US" sz="1400">
                <a:solidFill>
                  <a:schemeClr val="bg1"/>
                </a:solidFill>
              </a:rPr>
              <a:t>(compressed)</a:t>
            </a:r>
            <a:endParaRPr lang="en-US" sz="1600"/>
          </a:p>
        </p:txBody>
      </p:sp>
      <p:sp>
        <p:nvSpPr>
          <p:cNvPr id="30" name="!!pyr L4 text"/>
          <p:cNvSpPr txBox="1"/>
          <p:nvPr/>
        </p:nvSpPr>
        <p:spPr>
          <a:xfrm>
            <a:off x="2238453" y="4435434"/>
            <a:ext cx="2958244" cy="549807"/>
          </a:xfrm>
          <a:prstGeom prst="rect">
            <a:avLst/>
          </a:prstGeom>
          <a:noFill/>
          <a:ln/>
        </p:spPr>
        <p:txBody>
          <a:bodyPr wrap="square" lIns="0" tIns="0" rIns="0" bIns="0" rtlCol="0" anchor="ctr"/>
          <a:lstStyle/>
          <a:p>
            <a:pPr marL="0" indent="0" algn="ctr">
              <a:buNone/>
            </a:pPr>
            <a:r>
              <a:rPr lang="en-US" sz="1600" b="1">
                <a:solidFill>
                  <a:schemeClr val="tx1"/>
                </a:solidFill>
              </a:rPr>
              <a:t>Remote-UM</a:t>
            </a:r>
            <a:endParaRPr lang="en-US" sz="1600"/>
          </a:p>
          <a:p>
            <a:pPr marL="0" indent="0" algn="ctr">
              <a:buNone/>
            </a:pPr>
            <a:r>
              <a:rPr lang="en-US" sz="1400">
                <a:solidFill>
                  <a:schemeClr val="tx1"/>
                </a:solidFill>
              </a:rPr>
              <a:t>(CPU memory)</a:t>
            </a:r>
            <a:endParaRPr lang="en-US" sz="1600"/>
          </a:p>
        </p:txBody>
      </p:sp>
      <p:sp>
        <p:nvSpPr>
          <p:cNvPr id="31" name="!!pyr mem text"/>
          <p:cNvSpPr txBox="1"/>
          <p:nvPr/>
        </p:nvSpPr>
        <p:spPr>
          <a:xfrm rot="5400000">
            <a:off x="1356127" y="2505039"/>
            <a:ext cx="425047" cy="1128286"/>
          </a:xfrm>
          <a:prstGeom prst="rect">
            <a:avLst/>
          </a:prstGeom>
          <a:noFill/>
          <a:ln/>
        </p:spPr>
        <p:txBody>
          <a:bodyPr vert="vert270" wrap="square" lIns="0" tIns="0" rIns="0" bIns="0" rtlCol="0" anchor="ctr"/>
          <a:lstStyle/>
          <a:p>
            <a:pPr marL="0" indent="0" algn="ctr">
              <a:buNone/>
            </a:pPr>
            <a:r>
              <a:rPr lang="en-US" sz="2000" b="1">
                <a:solidFill>
                  <a:schemeClr val="accent1"/>
                </a:solidFill>
              </a:rPr>
              <a:t>HBM</a:t>
            </a:r>
            <a:endParaRPr lang="en-US" sz="2000">
              <a:solidFill>
                <a:schemeClr val="accent1"/>
              </a:solidFill>
            </a:endParaRPr>
          </a:p>
        </p:txBody>
      </p:sp>
      <p:sp>
        <p:nvSpPr>
          <p:cNvPr id="32" name="!!pyr brace"/>
          <p:cNvSpPr/>
          <p:nvPr/>
        </p:nvSpPr>
        <p:spPr>
          <a:xfrm rot="2071427">
            <a:off x="2017967" y="2139803"/>
            <a:ext cx="418039" cy="2141497"/>
          </a:xfrm>
          <a:prstGeom prst="lef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cxnSp>
        <p:nvCxnSpPr>
          <p:cNvPr id="16" name="Connector 15"/>
          <p:cNvCxnSpPr>
            <a:cxnSpLocks/>
          </p:cNvCxnSpPr>
          <p:nvPr/>
        </p:nvCxnSpPr>
        <p:spPr>
          <a:xfrm>
            <a:off x="5504688" y="2731865"/>
            <a:ext cx="0" cy="1108615"/>
          </a:xfrm>
          <a:prstGeom prst="line">
            <a:avLst/>
          </a:prstGeom>
          <a:ln w="57150">
            <a:solidFill>
              <a:srgbClr val="7760A8"/>
            </a:solidFill>
            <a:tailEnd type="triangle" w="med" len="med"/>
          </a:ln>
        </p:spPr>
      </p:cxnSp>
      <p:cxnSp>
        <p:nvCxnSpPr>
          <p:cNvPr id="17" name="Connector 16"/>
          <p:cNvCxnSpPr>
            <a:cxnSpLocks/>
          </p:cNvCxnSpPr>
          <p:nvPr/>
        </p:nvCxnSpPr>
        <p:spPr>
          <a:xfrm flipV="1">
            <a:off x="5806440" y="2731865"/>
            <a:ext cx="0" cy="1108615"/>
          </a:xfrm>
          <a:prstGeom prst="line">
            <a:avLst/>
          </a:prstGeom>
          <a:ln w="57150">
            <a:solidFill>
              <a:srgbClr val="D77628"/>
            </a:solidFill>
            <a:tailEnd type="triangle" w="med" len="med"/>
          </a:ln>
        </p:spPr>
      </p:cxnSp>
      <p:sp>
        <p:nvSpPr>
          <p:cNvPr id="19" name="TextBox 18"/>
          <p:cNvSpPr txBox="1"/>
          <p:nvPr/>
        </p:nvSpPr>
        <p:spPr>
          <a:xfrm>
            <a:off x="6629400" y="2492678"/>
            <a:ext cx="5001768" cy="658368"/>
          </a:xfrm>
          <a:prstGeom prst="rect">
            <a:avLst/>
          </a:prstGeom>
          <a:noFill/>
        </p:spPr>
        <p:txBody>
          <a:bodyPr wrap="square" lIns="0" tIns="0" rIns="0" bIns="0" rtlCol="0" anchor="ctr">
            <a:noAutofit/>
          </a:bodyPr>
          <a:lstStyle/>
          <a:p>
            <a:pPr marL="0" indent="0" algn="l">
              <a:buNone/>
            </a:pPr>
            <a:r>
              <a:rPr lang="en-US" sz="2400" b="1">
                <a:solidFill>
                  <a:srgbClr val="7760A8"/>
                </a:solidFill>
              </a:rPr>
              <a:t>1.  Zswap-out</a:t>
            </a:r>
            <a:endParaRPr lang="en-US" sz="2400"/>
          </a:p>
          <a:p>
            <a:pPr marL="393192" indent="0" algn="l">
              <a:buNone/>
            </a:pPr>
            <a:r>
              <a:rPr lang="en-US" sz="2000" b="0">
                <a:solidFill>
                  <a:srgbClr val="152B43"/>
                </a:solidFill>
              </a:rPr>
              <a:t>compress evicted pages</a:t>
            </a:r>
            <a:endParaRPr lang="en-US" sz="2000"/>
          </a:p>
        </p:txBody>
      </p:sp>
      <p:sp>
        <p:nvSpPr>
          <p:cNvPr id="20" name="TextBox 19"/>
          <p:cNvSpPr txBox="1"/>
          <p:nvPr/>
        </p:nvSpPr>
        <p:spPr>
          <a:xfrm>
            <a:off x="6629400" y="3346704"/>
            <a:ext cx="5001768" cy="658368"/>
          </a:xfrm>
          <a:prstGeom prst="rect">
            <a:avLst/>
          </a:prstGeom>
          <a:noFill/>
        </p:spPr>
        <p:txBody>
          <a:bodyPr wrap="square" lIns="0" tIns="0" rIns="0" bIns="0" rtlCol="0" anchor="ctr">
            <a:noAutofit/>
          </a:bodyPr>
          <a:lstStyle/>
          <a:p>
            <a:pPr marL="0" indent="0" algn="l">
              <a:buNone/>
            </a:pPr>
            <a:r>
              <a:rPr lang="en-US" sz="2400" b="1">
                <a:solidFill>
                  <a:srgbClr val="D77628"/>
                </a:solidFill>
              </a:rPr>
              <a:t>2.  Zswap-in</a:t>
            </a:r>
            <a:endParaRPr lang="en-US" sz="2400"/>
          </a:p>
          <a:p>
            <a:pPr marL="393192" indent="0" algn="l">
              <a:buNone/>
            </a:pPr>
            <a:r>
              <a:rPr lang="en-US" sz="2000" b="0">
                <a:solidFill>
                  <a:srgbClr val="152B43"/>
                </a:solidFill>
              </a:rPr>
              <a:t>decompress on a fault</a:t>
            </a:r>
            <a:endParaRPr lang="en-US" sz="2000"/>
          </a:p>
        </p:txBody>
      </p:sp>
      <p:sp>
        <p:nvSpPr>
          <p:cNvPr id="22"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548235"/>
                </a:solidFill>
              </a:rPr>
              <a:t>GZswap</a:t>
            </a:r>
            <a:r>
              <a:rPr lang="en-US" sz="1800" b="1">
                <a:solidFill>
                  <a:srgbClr val="152B43"/>
                </a:solidFill>
              </a:rPr>
              <a:t>: zswap on the GPU side, implemented in </a:t>
            </a:r>
            <a:r>
              <a:rPr lang="en-US" sz="1800" b="1">
                <a:solidFill>
                  <a:srgbClr val="548235"/>
                </a:solidFill>
              </a:rPr>
              <a:t>hardware</a:t>
            </a:r>
            <a:r>
              <a:rPr lang="en-US" sz="1800" b="1">
                <a:solidFill>
                  <a:srgbClr val="152B43"/>
                </a:solidFill>
              </a:rPr>
              <a:t> (no CPU driver, no OS)</a:t>
            </a:r>
            <a:endParaRPr lang="en-US" sz="1800"/>
          </a:p>
        </p:txBody>
      </p:sp>
      <p:sp>
        <p:nvSpPr>
          <p:cNvPr id="6" name="TextBox 5">
            <a:extLst>
              <a:ext uri="{FF2B5EF4-FFF2-40B4-BE49-F238E27FC236}">
                <a16:creationId xmlns:a16="http://schemas.microsoft.com/office/drawing/2014/main" id="{955FB994-B632-18B5-5652-8BE13DE1963C}"/>
              </a:ext>
            </a:extLst>
          </p:cNvPr>
          <p:cNvSpPr txBox="1"/>
          <p:nvPr/>
        </p:nvSpPr>
        <p:spPr>
          <a:xfrm>
            <a:off x="6629400" y="4199104"/>
            <a:ext cx="5001768" cy="658368"/>
          </a:xfrm>
          <a:prstGeom prst="rect">
            <a:avLst/>
          </a:prstGeom>
          <a:noFill/>
        </p:spPr>
        <p:txBody>
          <a:bodyPr wrap="square" lIns="0" tIns="0" rIns="0" bIns="0" rtlCol="0" anchor="ctr">
            <a:noAutofit/>
          </a:bodyPr>
          <a:lstStyle/>
          <a:p>
            <a:pPr marL="0" indent="0" algn="l">
              <a:buNone/>
            </a:pPr>
            <a:r>
              <a:rPr lang="en-US" sz="2400" b="1">
                <a:solidFill>
                  <a:srgbClr val="3C3F43"/>
                </a:solidFill>
              </a:rPr>
              <a:t>3.  Management</a:t>
            </a:r>
            <a:endParaRPr lang="en-US" sz="2400">
              <a:solidFill>
                <a:srgbClr val="3C3F43"/>
              </a:solidFill>
            </a:endParaRPr>
          </a:p>
          <a:p>
            <a:pPr marL="393192" indent="0" algn="l">
              <a:buNone/>
            </a:pPr>
            <a:r>
              <a:rPr lang="en-US" sz="2000"/>
              <a:t>pool mangement (Local-UM / Zpool)</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3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GZSWAP · PAGE COMPRESSION</a:t>
            </a:r>
            <a:endParaRPr lang="en-US" altLang="ko-KR" dirty="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dirty="0"/>
              <a:t>Move 64 KB, Restore 4 KB, Pack Tight</a:t>
            </a:r>
            <a:endParaRPr lang="en-US" sz="3000" dirty="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Inside </a:t>
            </a:r>
            <a:r>
              <a:rPr lang="en-US" b="1" dirty="0">
                <a:solidFill>
                  <a:srgbClr val="7760A8"/>
                </a:solidFill>
              </a:rPr>
              <a:t>zswap-out</a:t>
            </a:r>
            <a:r>
              <a:rPr lang="en-US" dirty="0"/>
              <a:t> and </a:t>
            </a:r>
            <a:r>
              <a:rPr lang="en-US" b="1" dirty="0">
                <a:solidFill>
                  <a:srgbClr val="D77628"/>
                </a:solidFill>
              </a:rPr>
              <a:t>zswap-in</a:t>
            </a:r>
            <a:r>
              <a:rPr lang="en-US" dirty="0"/>
              <a:t>: three design choices</a:t>
            </a:r>
            <a:endParaRPr lang="en-US" sz="1800" dirty="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9</a:t>
            </a:fld>
            <a:endParaRPr lang="en-US"/>
          </a:p>
        </p:txBody>
      </p:sp>
      <p:cxnSp>
        <p:nvCxnSpPr>
          <p:cNvPr id="184" name="Connector 183"/>
          <p:cNvCxnSpPr/>
          <p:nvPr/>
        </p:nvCxnSpPr>
        <p:spPr>
          <a:xfrm>
            <a:off x="548640" y="2971800"/>
            <a:ext cx="11082528" cy="0"/>
          </a:xfrm>
          <a:prstGeom prst="line">
            <a:avLst/>
          </a:prstGeom>
          <a:ln w="12700">
            <a:solidFill>
              <a:srgbClr val="D3DFE9"/>
            </a:solidFill>
          </a:ln>
        </p:spPr>
      </p:cxnSp>
      <p:cxnSp>
        <p:nvCxnSpPr>
          <p:cNvPr id="185" name="Connector 184"/>
          <p:cNvCxnSpPr/>
          <p:nvPr/>
        </p:nvCxnSpPr>
        <p:spPr>
          <a:xfrm>
            <a:off x="548640" y="4206240"/>
            <a:ext cx="11082528" cy="0"/>
          </a:xfrm>
          <a:prstGeom prst="line">
            <a:avLst/>
          </a:prstGeom>
          <a:ln w="12700">
            <a:solidFill>
              <a:srgbClr val="D3DFE9"/>
            </a:solidFill>
          </a:ln>
        </p:spPr>
      </p:cxnSp>
      <p:sp>
        <p:nvSpPr>
          <p:cNvPr id="186" name="Oval 185"/>
          <p:cNvSpPr/>
          <p:nvPr/>
        </p:nvSpPr>
        <p:spPr>
          <a:xfrm>
            <a:off x="548640" y="1901952"/>
            <a:ext cx="402336" cy="402336"/>
          </a:xfrm>
          <a:prstGeom prst="ellipse">
            <a:avLst/>
          </a:prstGeom>
          <a:solidFill>
            <a:srgbClr val="152B43"/>
          </a:solidFill>
          <a:ln w="12700">
            <a:noFill/>
          </a:ln>
        </p:spPr>
        <p:txBody>
          <a:bodyPr wrap="square" lIns="45720" tIns="18288" rIns="45720" bIns="18288" rtlCol="0" anchor="ctr">
            <a:noAutofit/>
          </a:bodyPr>
          <a:lstStyle/>
          <a:p>
            <a:pPr marL="0" indent="0" algn="ctr">
              <a:buNone/>
            </a:pPr>
            <a:r>
              <a:rPr lang="en-US" sz="1600" b="1" dirty="0">
                <a:solidFill>
                  <a:srgbClr val="FFFFFF"/>
                </a:solidFill>
              </a:rPr>
              <a:t>1</a:t>
            </a:r>
            <a:endParaRPr lang="en-US" sz="1600" dirty="0"/>
          </a:p>
        </p:txBody>
      </p:sp>
      <p:sp>
        <p:nvSpPr>
          <p:cNvPr id="187" name="TextBox 186"/>
          <p:cNvSpPr txBox="1"/>
          <p:nvPr/>
        </p:nvSpPr>
        <p:spPr>
          <a:xfrm>
            <a:off x="1097280" y="1874520"/>
            <a:ext cx="2971800" cy="457200"/>
          </a:xfrm>
          <a:prstGeom prst="rect">
            <a:avLst/>
          </a:prstGeom>
          <a:noFill/>
        </p:spPr>
        <p:txBody>
          <a:bodyPr wrap="square" lIns="0" tIns="0" rIns="0" bIns="0" rtlCol="0" anchor="ctr">
            <a:noAutofit/>
          </a:bodyPr>
          <a:lstStyle/>
          <a:p>
            <a:pPr marL="0" indent="0" algn="l">
              <a:buNone/>
            </a:pPr>
            <a:r>
              <a:rPr lang="en-US" sz="1800" b="1" dirty="0">
                <a:solidFill>
                  <a:srgbClr val="152B43"/>
                </a:solidFill>
              </a:rPr>
              <a:t>Keep UM’s 64 KB unit</a:t>
            </a:r>
            <a:endParaRPr lang="en-US" sz="1800" dirty="0"/>
          </a:p>
        </p:txBody>
      </p:sp>
      <p:sp>
        <p:nvSpPr>
          <p:cNvPr id="188" name="TextBox 187"/>
          <p:cNvSpPr txBox="1"/>
          <p:nvPr/>
        </p:nvSpPr>
        <p:spPr>
          <a:xfrm>
            <a:off x="1097280" y="2331720"/>
            <a:ext cx="2971800" cy="603504"/>
          </a:xfrm>
          <a:prstGeom prst="rect">
            <a:avLst/>
          </a:prstGeom>
          <a:noFill/>
        </p:spPr>
        <p:txBody>
          <a:bodyPr wrap="square" lIns="0" tIns="0" rIns="0" bIns="0" rtlCol="0" anchor="t">
            <a:noAutofit/>
          </a:bodyPr>
          <a:lstStyle/>
          <a:p>
            <a:pPr marL="0" indent="0" algn="l">
              <a:buNone/>
            </a:pPr>
            <a:r>
              <a:rPr lang="en-US" sz="1400" b="0" dirty="0">
                <a:solidFill>
                  <a:srgbClr val="586B7D"/>
                </a:solidFill>
              </a:rPr>
              <a:t>UM migrates in 64 KB chunks for efficient DMA and PCIe</a:t>
            </a:r>
            <a:endParaRPr lang="en-US" sz="1400" dirty="0"/>
          </a:p>
        </p:txBody>
      </p:sp>
      <p:sp>
        <p:nvSpPr>
          <p:cNvPr id="189" name="Rectangle 188"/>
          <p:cNvSpPr/>
          <p:nvPr/>
        </p:nvSpPr>
        <p:spPr>
          <a:xfrm>
            <a:off x="4297680" y="1920240"/>
            <a:ext cx="621792" cy="475488"/>
          </a:xfrm>
          <a:prstGeom prst="rect">
            <a:avLst/>
          </a:prstGeom>
          <a:solidFill>
            <a:srgbClr val="548235"/>
          </a:solidFill>
          <a:ln w="12700">
            <a:noFill/>
          </a:ln>
        </p:spPr>
        <p:txBody>
          <a:bodyPr wrap="square" lIns="0" tIns="0" rIns="0" bIns="0" rtlCol="0" anchor="ctr">
            <a:noAutofit/>
          </a:bodyPr>
          <a:lstStyle/>
          <a:p>
            <a:pPr marL="0" indent="0" algn="ctr">
              <a:buNone/>
            </a:pPr>
            <a:r>
              <a:rPr lang="en-US" sz="1400" b="1">
                <a:solidFill>
                  <a:srgbClr val="FFFFFF"/>
                </a:solidFill>
              </a:rPr>
              <a:t>P0</a:t>
            </a:r>
            <a:endParaRPr lang="en-US" sz="1400" dirty="0"/>
          </a:p>
        </p:txBody>
      </p:sp>
      <p:sp>
        <p:nvSpPr>
          <p:cNvPr id="190" name="Rectangle 189"/>
          <p:cNvSpPr/>
          <p:nvPr/>
        </p:nvSpPr>
        <p:spPr>
          <a:xfrm>
            <a:off x="4974336" y="1920240"/>
            <a:ext cx="621792" cy="475488"/>
          </a:xfrm>
          <a:prstGeom prst="rect">
            <a:avLst/>
          </a:prstGeom>
          <a:solidFill>
            <a:srgbClr val="548235"/>
          </a:solidFill>
          <a:ln w="12700">
            <a:noFill/>
          </a:ln>
        </p:spPr>
        <p:txBody>
          <a:bodyPr wrap="square" lIns="0" tIns="0" rIns="0" bIns="0" rtlCol="0" anchor="ctr">
            <a:noAutofit/>
          </a:bodyPr>
          <a:lstStyle/>
          <a:p>
            <a:pPr marL="0" indent="0" algn="ctr">
              <a:buNone/>
            </a:pPr>
            <a:r>
              <a:rPr lang="en-US" sz="1400" b="1" dirty="0">
                <a:solidFill>
                  <a:srgbClr val="FFFFFF"/>
                </a:solidFill>
              </a:rPr>
              <a:t>P1</a:t>
            </a:r>
            <a:endParaRPr lang="en-US" sz="1400" dirty="0"/>
          </a:p>
        </p:txBody>
      </p:sp>
      <p:sp>
        <p:nvSpPr>
          <p:cNvPr id="191" name="Rectangle 190"/>
          <p:cNvSpPr/>
          <p:nvPr/>
        </p:nvSpPr>
        <p:spPr>
          <a:xfrm>
            <a:off x="5650992" y="1920240"/>
            <a:ext cx="621792" cy="475488"/>
          </a:xfrm>
          <a:prstGeom prst="rect">
            <a:avLst/>
          </a:prstGeom>
          <a:solidFill>
            <a:srgbClr val="548235"/>
          </a:solidFill>
          <a:ln w="12700">
            <a:noFill/>
          </a:ln>
        </p:spPr>
        <p:txBody>
          <a:bodyPr wrap="square" lIns="0" tIns="0" rIns="0" bIns="0" rtlCol="0" anchor="ctr">
            <a:noAutofit/>
          </a:bodyPr>
          <a:lstStyle/>
          <a:p>
            <a:pPr marL="0" indent="0" algn="ctr">
              <a:buNone/>
            </a:pPr>
            <a:r>
              <a:rPr lang="en-US" sz="1400" b="1" dirty="0">
                <a:solidFill>
                  <a:srgbClr val="FFFFFF"/>
                </a:solidFill>
              </a:rPr>
              <a:t>P2</a:t>
            </a:r>
            <a:endParaRPr lang="en-US" sz="1400" dirty="0"/>
          </a:p>
        </p:txBody>
      </p:sp>
      <p:sp>
        <p:nvSpPr>
          <p:cNvPr id="192" name="Rectangle 191"/>
          <p:cNvSpPr/>
          <p:nvPr/>
        </p:nvSpPr>
        <p:spPr>
          <a:xfrm>
            <a:off x="6327648" y="1920240"/>
            <a:ext cx="621792" cy="475488"/>
          </a:xfrm>
          <a:prstGeom prst="rect">
            <a:avLst/>
          </a:prstGeom>
          <a:solidFill>
            <a:srgbClr val="548235"/>
          </a:solidFill>
          <a:ln w="12700">
            <a:noFill/>
          </a:ln>
        </p:spPr>
        <p:txBody>
          <a:bodyPr wrap="square" lIns="0" tIns="0" rIns="0" bIns="0" rtlCol="0" anchor="ctr">
            <a:noAutofit/>
          </a:bodyPr>
          <a:lstStyle/>
          <a:p>
            <a:pPr marL="0" indent="0" algn="ctr">
              <a:buNone/>
            </a:pPr>
            <a:r>
              <a:rPr lang="en-US" sz="1400" b="1" dirty="0">
                <a:solidFill>
                  <a:srgbClr val="FFFFFF"/>
                </a:solidFill>
              </a:rPr>
              <a:t>P3</a:t>
            </a:r>
            <a:endParaRPr lang="en-US" sz="1400" dirty="0"/>
          </a:p>
        </p:txBody>
      </p:sp>
      <p:sp>
        <p:nvSpPr>
          <p:cNvPr id="193" name="TextBox 192"/>
          <p:cNvSpPr txBox="1"/>
          <p:nvPr/>
        </p:nvSpPr>
        <p:spPr>
          <a:xfrm>
            <a:off x="7004304" y="1920240"/>
            <a:ext cx="621792" cy="475488"/>
          </a:xfrm>
          <a:prstGeom prst="rect">
            <a:avLst/>
          </a:prstGeom>
          <a:noFill/>
        </p:spPr>
        <p:txBody>
          <a:bodyPr wrap="square" lIns="0" tIns="0" rIns="0" bIns="0" rtlCol="0" anchor="ctr">
            <a:noAutofit/>
          </a:bodyPr>
          <a:lstStyle/>
          <a:p>
            <a:pPr marL="0" indent="0" algn="ctr">
              <a:buNone/>
            </a:pPr>
            <a:r>
              <a:rPr lang="en-US" sz="2400" b="1" dirty="0">
                <a:solidFill>
                  <a:srgbClr val="586B7D"/>
                </a:solidFill>
              </a:rPr>
              <a:t>…</a:t>
            </a:r>
            <a:endParaRPr lang="en-US" sz="2400" dirty="0"/>
          </a:p>
        </p:txBody>
      </p:sp>
      <p:sp>
        <p:nvSpPr>
          <p:cNvPr id="194" name="Rectangle 193"/>
          <p:cNvSpPr/>
          <p:nvPr/>
        </p:nvSpPr>
        <p:spPr>
          <a:xfrm>
            <a:off x="7680960" y="1920240"/>
            <a:ext cx="621792" cy="475488"/>
          </a:xfrm>
          <a:prstGeom prst="rect">
            <a:avLst/>
          </a:prstGeom>
          <a:solidFill>
            <a:srgbClr val="548235"/>
          </a:solidFill>
          <a:ln w="12700">
            <a:noFill/>
          </a:ln>
        </p:spPr>
        <p:txBody>
          <a:bodyPr wrap="square" lIns="0" tIns="0" rIns="0" bIns="0" rtlCol="0" anchor="ctr">
            <a:noAutofit/>
          </a:bodyPr>
          <a:lstStyle/>
          <a:p>
            <a:pPr marL="0" indent="0" algn="ctr">
              <a:buNone/>
            </a:pPr>
            <a:r>
              <a:rPr lang="en-US" sz="1400" b="1" dirty="0">
                <a:solidFill>
                  <a:srgbClr val="FFFFFF"/>
                </a:solidFill>
              </a:rPr>
              <a:t>P14</a:t>
            </a:r>
            <a:endParaRPr lang="en-US" sz="1400" dirty="0"/>
          </a:p>
        </p:txBody>
      </p:sp>
      <p:sp>
        <p:nvSpPr>
          <p:cNvPr id="195" name="Rectangle 194"/>
          <p:cNvSpPr/>
          <p:nvPr/>
        </p:nvSpPr>
        <p:spPr>
          <a:xfrm>
            <a:off x="8357616" y="1920240"/>
            <a:ext cx="621792" cy="475488"/>
          </a:xfrm>
          <a:prstGeom prst="rect">
            <a:avLst/>
          </a:prstGeom>
          <a:solidFill>
            <a:srgbClr val="548235"/>
          </a:solidFill>
          <a:ln w="12700">
            <a:noFill/>
          </a:ln>
        </p:spPr>
        <p:txBody>
          <a:bodyPr wrap="square" lIns="0" tIns="0" rIns="0" bIns="0" rtlCol="0" anchor="ctr">
            <a:noAutofit/>
          </a:bodyPr>
          <a:lstStyle/>
          <a:p>
            <a:pPr marL="0" indent="0" algn="ctr">
              <a:buNone/>
            </a:pPr>
            <a:r>
              <a:rPr lang="en-US" sz="1400" b="1" dirty="0">
                <a:solidFill>
                  <a:srgbClr val="FFFFFF"/>
                </a:solidFill>
              </a:rPr>
              <a:t>P15</a:t>
            </a:r>
            <a:endParaRPr lang="en-US" sz="1400" dirty="0"/>
          </a:p>
        </p:txBody>
      </p:sp>
      <p:cxnSp>
        <p:nvCxnSpPr>
          <p:cNvPr id="196" name="Connector 195"/>
          <p:cNvCxnSpPr/>
          <p:nvPr/>
        </p:nvCxnSpPr>
        <p:spPr>
          <a:xfrm>
            <a:off x="4297680" y="2487168"/>
            <a:ext cx="4681728" cy="0"/>
          </a:xfrm>
          <a:prstGeom prst="line">
            <a:avLst/>
          </a:prstGeom>
          <a:ln w="12700">
            <a:solidFill>
              <a:srgbClr val="586B7D"/>
            </a:solidFill>
          </a:ln>
        </p:spPr>
      </p:cxnSp>
      <p:cxnSp>
        <p:nvCxnSpPr>
          <p:cNvPr id="197" name="Connector 196"/>
          <p:cNvCxnSpPr/>
          <p:nvPr/>
        </p:nvCxnSpPr>
        <p:spPr>
          <a:xfrm>
            <a:off x="4297680" y="2432304"/>
            <a:ext cx="0" cy="54864"/>
          </a:xfrm>
          <a:prstGeom prst="line">
            <a:avLst/>
          </a:prstGeom>
          <a:ln w="12700">
            <a:solidFill>
              <a:srgbClr val="586B7D"/>
            </a:solidFill>
          </a:ln>
        </p:spPr>
      </p:cxnSp>
      <p:cxnSp>
        <p:nvCxnSpPr>
          <p:cNvPr id="198" name="Connector 197"/>
          <p:cNvCxnSpPr/>
          <p:nvPr/>
        </p:nvCxnSpPr>
        <p:spPr>
          <a:xfrm>
            <a:off x="8979408" y="2432304"/>
            <a:ext cx="0" cy="54864"/>
          </a:xfrm>
          <a:prstGeom prst="line">
            <a:avLst/>
          </a:prstGeom>
          <a:ln w="12700">
            <a:solidFill>
              <a:srgbClr val="586B7D"/>
            </a:solidFill>
          </a:ln>
        </p:spPr>
      </p:cxnSp>
      <p:sp>
        <p:nvSpPr>
          <p:cNvPr id="199" name="TextBox 198"/>
          <p:cNvSpPr txBox="1"/>
          <p:nvPr/>
        </p:nvSpPr>
        <p:spPr>
          <a:xfrm>
            <a:off x="4297680" y="2523744"/>
            <a:ext cx="4681728" cy="274320"/>
          </a:xfrm>
          <a:prstGeom prst="rect">
            <a:avLst/>
          </a:prstGeom>
          <a:noFill/>
        </p:spPr>
        <p:txBody>
          <a:bodyPr wrap="square" lIns="0" tIns="0" rIns="0" bIns="0" rtlCol="0" anchor="ctr">
            <a:noAutofit/>
          </a:bodyPr>
          <a:lstStyle/>
          <a:p>
            <a:pPr marL="0" indent="0" algn="ctr">
              <a:buNone/>
            </a:pPr>
            <a:r>
              <a:rPr lang="en-US" sz="1300" b="0" dirty="0">
                <a:solidFill>
                  <a:srgbClr val="586B7D"/>
                </a:solidFill>
              </a:rPr>
              <a:t>64 KB page-group = 16 × 4 KB pages</a:t>
            </a:r>
            <a:endParaRPr lang="en-US" sz="1300" dirty="0"/>
          </a:p>
        </p:txBody>
      </p:sp>
      <p:sp>
        <p:nvSpPr>
          <p:cNvPr id="200" name="Rounded Rectangle 199"/>
          <p:cNvSpPr/>
          <p:nvPr/>
        </p:nvSpPr>
        <p:spPr>
          <a:xfrm>
            <a:off x="9317176" y="1892808"/>
            <a:ext cx="2140816" cy="841248"/>
          </a:xfrm>
          <a:prstGeom prst="roundRect">
            <a:avLst>
              <a:gd name="adj" fmla="val 14000"/>
            </a:avLst>
          </a:prstGeom>
          <a:solidFill>
            <a:srgbClr val="548235">
              <a:alpha val="12000"/>
            </a:srgbClr>
          </a:solidFill>
          <a:ln w="19050">
            <a:solidFill>
              <a:srgbClr val="548235"/>
            </a:solidFill>
          </a:ln>
        </p:spPr>
        <p:txBody>
          <a:bodyPr wrap="square" lIns="27432" tIns="18288" rIns="27432" bIns="18288" rtlCol="0" anchor="ctr">
            <a:noAutofit/>
          </a:bodyPr>
          <a:lstStyle/>
          <a:p>
            <a:pPr marL="0" indent="0" algn="ctr">
              <a:buNone/>
            </a:pPr>
            <a:r>
              <a:rPr lang="en-US" sz="2200" b="1" dirty="0">
                <a:solidFill>
                  <a:srgbClr val="548235"/>
                </a:solidFill>
              </a:rPr>
              <a:t>Transparent</a:t>
            </a:r>
            <a:endParaRPr lang="en-US" sz="1600" dirty="0"/>
          </a:p>
          <a:p>
            <a:pPr marL="0" indent="0" algn="ctr">
              <a:buNone/>
            </a:pPr>
            <a:r>
              <a:rPr lang="en-US" sz="1300" b="0" dirty="0">
                <a:solidFill>
                  <a:srgbClr val="586B7D"/>
                </a:solidFill>
              </a:rPr>
              <a:t>same 64 KB unit as UM</a:t>
            </a:r>
            <a:endParaRPr lang="en-US" sz="1600" dirty="0"/>
          </a:p>
        </p:txBody>
      </p:sp>
      <p:sp>
        <p:nvSpPr>
          <p:cNvPr id="201" name="Oval 200"/>
          <p:cNvSpPr/>
          <p:nvPr/>
        </p:nvSpPr>
        <p:spPr>
          <a:xfrm>
            <a:off x="548640" y="3154680"/>
            <a:ext cx="402336" cy="402336"/>
          </a:xfrm>
          <a:prstGeom prst="ellipse">
            <a:avLst/>
          </a:prstGeom>
          <a:solidFill>
            <a:srgbClr val="152B43"/>
          </a:solidFill>
          <a:ln w="12700">
            <a:noFill/>
          </a:ln>
        </p:spPr>
        <p:txBody>
          <a:bodyPr wrap="square" lIns="45720" tIns="18288" rIns="45720" bIns="18288" rtlCol="0" anchor="ctr">
            <a:noAutofit/>
          </a:bodyPr>
          <a:lstStyle/>
          <a:p>
            <a:pPr marL="0" indent="0" algn="ctr">
              <a:buNone/>
            </a:pPr>
            <a:r>
              <a:rPr lang="en-US" sz="1600" b="1" dirty="0">
                <a:solidFill>
                  <a:srgbClr val="FFFFFF"/>
                </a:solidFill>
              </a:rPr>
              <a:t>2</a:t>
            </a:r>
            <a:endParaRPr lang="en-US" sz="1600" dirty="0"/>
          </a:p>
        </p:txBody>
      </p:sp>
      <p:sp>
        <p:nvSpPr>
          <p:cNvPr id="202" name="TextBox 201"/>
          <p:cNvSpPr txBox="1"/>
          <p:nvPr/>
        </p:nvSpPr>
        <p:spPr>
          <a:xfrm>
            <a:off x="1097280" y="3127248"/>
            <a:ext cx="2971800" cy="457200"/>
          </a:xfrm>
          <a:prstGeom prst="rect">
            <a:avLst/>
          </a:prstGeom>
          <a:noFill/>
        </p:spPr>
        <p:txBody>
          <a:bodyPr wrap="square" lIns="0" tIns="0" rIns="0" bIns="0" rtlCol="0" anchor="ctr">
            <a:noAutofit/>
          </a:bodyPr>
          <a:lstStyle/>
          <a:p>
            <a:pPr marL="0" indent="0" algn="l">
              <a:buNone/>
            </a:pPr>
            <a:r>
              <a:rPr lang="en-US" sz="1800" b="1" dirty="0">
                <a:solidFill>
                  <a:srgbClr val="152B43"/>
                </a:solidFill>
              </a:rPr>
              <a:t>Compress each 4 KB page</a:t>
            </a:r>
            <a:endParaRPr lang="en-US" sz="1800" dirty="0"/>
          </a:p>
        </p:txBody>
      </p:sp>
      <p:sp>
        <p:nvSpPr>
          <p:cNvPr id="203" name="TextBox 202"/>
          <p:cNvSpPr txBox="1"/>
          <p:nvPr/>
        </p:nvSpPr>
        <p:spPr>
          <a:xfrm>
            <a:off x="1097280" y="3584448"/>
            <a:ext cx="2971800" cy="603504"/>
          </a:xfrm>
          <a:prstGeom prst="rect">
            <a:avLst/>
          </a:prstGeom>
          <a:noFill/>
        </p:spPr>
        <p:txBody>
          <a:bodyPr wrap="square" lIns="0" tIns="0" rIns="0" bIns="0" rtlCol="0" anchor="t">
            <a:noAutofit/>
          </a:bodyPr>
          <a:lstStyle/>
          <a:p>
            <a:pPr marL="0" indent="0" algn="l">
              <a:buNone/>
            </a:pPr>
            <a:r>
              <a:rPr lang="en-US" sz="1400" b="0" dirty="0">
                <a:solidFill>
                  <a:srgbClr val="586B7D"/>
                </a:solidFill>
              </a:rPr>
              <a:t>One 64 KB stream must be fully restored before replay</a:t>
            </a:r>
            <a:endParaRPr lang="en-US" sz="1400" dirty="0"/>
          </a:p>
        </p:txBody>
      </p:sp>
      <p:sp>
        <p:nvSpPr>
          <p:cNvPr id="204" name="TextBox 203"/>
          <p:cNvSpPr txBox="1"/>
          <p:nvPr/>
        </p:nvSpPr>
        <p:spPr>
          <a:xfrm>
            <a:off x="4297680" y="3200400"/>
            <a:ext cx="1143000" cy="310896"/>
          </a:xfrm>
          <a:prstGeom prst="rect">
            <a:avLst/>
          </a:prstGeom>
          <a:noFill/>
        </p:spPr>
        <p:txBody>
          <a:bodyPr wrap="square" lIns="0" tIns="0" rIns="73152" bIns="0" rtlCol="0" anchor="ctr">
            <a:noAutofit/>
          </a:bodyPr>
          <a:lstStyle/>
          <a:p>
            <a:pPr marL="0" indent="0" algn="r">
              <a:buNone/>
            </a:pPr>
            <a:r>
              <a:rPr lang="en-US" sz="1300" b="1" dirty="0">
                <a:solidFill>
                  <a:srgbClr val="586B7D"/>
                </a:solidFill>
              </a:rPr>
              <a:t>64 KB stream</a:t>
            </a:r>
            <a:endParaRPr lang="en-US" sz="1300" dirty="0"/>
          </a:p>
        </p:txBody>
      </p:sp>
      <p:sp>
        <p:nvSpPr>
          <p:cNvPr id="205" name="Rectangle 204"/>
          <p:cNvSpPr/>
          <p:nvPr/>
        </p:nvSpPr>
        <p:spPr>
          <a:xfrm>
            <a:off x="553212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06" name="Rectangle 205"/>
          <p:cNvSpPr/>
          <p:nvPr/>
        </p:nvSpPr>
        <p:spPr>
          <a:xfrm>
            <a:off x="566928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07" name="Rectangle 206"/>
          <p:cNvSpPr/>
          <p:nvPr/>
        </p:nvSpPr>
        <p:spPr>
          <a:xfrm>
            <a:off x="580644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08" name="Rectangle 207"/>
          <p:cNvSpPr/>
          <p:nvPr/>
        </p:nvSpPr>
        <p:spPr>
          <a:xfrm>
            <a:off x="594360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09" name="Rectangle 208"/>
          <p:cNvSpPr/>
          <p:nvPr/>
        </p:nvSpPr>
        <p:spPr>
          <a:xfrm>
            <a:off x="608076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10" name="Rectangle 209"/>
          <p:cNvSpPr/>
          <p:nvPr/>
        </p:nvSpPr>
        <p:spPr>
          <a:xfrm>
            <a:off x="621792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11" name="Rectangle 210"/>
          <p:cNvSpPr/>
          <p:nvPr/>
        </p:nvSpPr>
        <p:spPr>
          <a:xfrm>
            <a:off x="635508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12" name="Rectangle 211"/>
          <p:cNvSpPr/>
          <p:nvPr/>
        </p:nvSpPr>
        <p:spPr>
          <a:xfrm>
            <a:off x="649224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13" name="Rectangle 212"/>
          <p:cNvSpPr/>
          <p:nvPr/>
        </p:nvSpPr>
        <p:spPr>
          <a:xfrm>
            <a:off x="662940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14" name="Rectangle 213"/>
          <p:cNvSpPr/>
          <p:nvPr/>
        </p:nvSpPr>
        <p:spPr>
          <a:xfrm>
            <a:off x="676656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15" name="Rectangle 214"/>
          <p:cNvSpPr/>
          <p:nvPr/>
        </p:nvSpPr>
        <p:spPr>
          <a:xfrm>
            <a:off x="690372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16" name="Rectangle 215"/>
          <p:cNvSpPr/>
          <p:nvPr/>
        </p:nvSpPr>
        <p:spPr>
          <a:xfrm>
            <a:off x="704088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17" name="Rectangle 216"/>
          <p:cNvSpPr/>
          <p:nvPr/>
        </p:nvSpPr>
        <p:spPr>
          <a:xfrm>
            <a:off x="717804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18" name="Rectangle 217"/>
          <p:cNvSpPr/>
          <p:nvPr/>
        </p:nvSpPr>
        <p:spPr>
          <a:xfrm>
            <a:off x="731520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sp>
        <p:nvSpPr>
          <p:cNvPr id="219" name="Rectangle 218"/>
          <p:cNvSpPr/>
          <p:nvPr/>
        </p:nvSpPr>
        <p:spPr>
          <a:xfrm>
            <a:off x="7452360" y="3200400"/>
            <a:ext cx="114300" cy="310896"/>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dirty="0"/>
          </a:p>
        </p:txBody>
      </p:sp>
      <p:sp>
        <p:nvSpPr>
          <p:cNvPr id="220" name="Rectangle 219"/>
          <p:cNvSpPr/>
          <p:nvPr/>
        </p:nvSpPr>
        <p:spPr>
          <a:xfrm>
            <a:off x="7589520" y="3200400"/>
            <a:ext cx="114300" cy="310896"/>
          </a:xfrm>
          <a:prstGeom prst="rect">
            <a:avLst/>
          </a:prstGeom>
          <a:solidFill>
            <a:srgbClr val="9C88C9"/>
          </a:solidFill>
          <a:ln w="12700">
            <a:noFill/>
          </a:ln>
        </p:spPr>
        <p:txBody>
          <a:bodyPr wrap="square" lIns="45720" tIns="18288" rIns="45720" bIns="18288" rtlCol="0" anchor="ctr">
            <a:noAutofit/>
          </a:bodyPr>
          <a:lstStyle/>
          <a:p>
            <a:pPr marL="0" indent="0" algn="ctr">
              <a:buNone/>
            </a:pPr>
            <a:endParaRPr lang="en-US" sz="1600" dirty="0"/>
          </a:p>
        </p:txBody>
      </p:sp>
      <p:cxnSp>
        <p:nvCxnSpPr>
          <p:cNvPr id="221" name="Connector 220"/>
          <p:cNvCxnSpPr/>
          <p:nvPr/>
        </p:nvCxnSpPr>
        <p:spPr>
          <a:xfrm>
            <a:off x="7744968" y="3145536"/>
            <a:ext cx="0" cy="420624"/>
          </a:xfrm>
          <a:prstGeom prst="line">
            <a:avLst/>
          </a:prstGeom>
          <a:ln w="31750">
            <a:solidFill>
              <a:srgbClr val="C00000"/>
            </a:solidFill>
          </a:ln>
        </p:spPr>
      </p:cxnSp>
      <p:sp>
        <p:nvSpPr>
          <p:cNvPr id="222" name="TextBox 221"/>
          <p:cNvSpPr txBox="1"/>
          <p:nvPr/>
        </p:nvSpPr>
        <p:spPr>
          <a:xfrm>
            <a:off x="7836408" y="3200400"/>
            <a:ext cx="1481328" cy="310896"/>
          </a:xfrm>
          <a:prstGeom prst="rect">
            <a:avLst/>
          </a:prstGeom>
          <a:noFill/>
        </p:spPr>
        <p:txBody>
          <a:bodyPr wrap="square" lIns="0" tIns="0" rIns="0" bIns="0" rtlCol="0" anchor="ctr">
            <a:noAutofit/>
          </a:bodyPr>
          <a:lstStyle/>
          <a:p>
            <a:pPr marL="0" indent="0" algn="l">
              <a:buNone/>
            </a:pPr>
            <a:r>
              <a:rPr lang="en-US" sz="1300" b="1" dirty="0">
                <a:solidFill>
                  <a:srgbClr val="C00000"/>
                </a:solidFill>
              </a:rPr>
              <a:t>replay </a:t>
            </a:r>
            <a:r>
              <a:rPr lang="en-US" sz="1300" b="1">
                <a:solidFill>
                  <a:srgbClr val="C00000"/>
                </a:solidFill>
              </a:rPr>
              <a:t>≈ 4400 </a:t>
            </a:r>
            <a:r>
              <a:rPr lang="en-US" sz="1300" b="1" dirty="0">
                <a:solidFill>
                  <a:srgbClr val="C00000"/>
                </a:solidFill>
              </a:rPr>
              <a:t>n</a:t>
            </a:r>
            <a:r>
              <a:rPr lang="en-US" sz="1300" b="1">
                <a:solidFill>
                  <a:srgbClr val="C00000"/>
                </a:solidFill>
              </a:rPr>
              <a:t>s</a:t>
            </a:r>
            <a:endParaRPr lang="en-US" sz="1300" dirty="0"/>
          </a:p>
        </p:txBody>
      </p:sp>
      <p:sp>
        <p:nvSpPr>
          <p:cNvPr id="223" name="TextBox 222"/>
          <p:cNvSpPr txBox="1"/>
          <p:nvPr/>
        </p:nvSpPr>
        <p:spPr>
          <a:xfrm>
            <a:off x="4297680" y="3621024"/>
            <a:ext cx="1143000" cy="310896"/>
          </a:xfrm>
          <a:prstGeom prst="rect">
            <a:avLst/>
          </a:prstGeom>
          <a:noFill/>
        </p:spPr>
        <p:txBody>
          <a:bodyPr wrap="square" lIns="0" tIns="0" rIns="73152" bIns="0" rtlCol="0" anchor="ctr">
            <a:noAutofit/>
          </a:bodyPr>
          <a:lstStyle/>
          <a:p>
            <a:pPr marL="0" indent="0" algn="r">
              <a:buNone/>
            </a:pPr>
            <a:r>
              <a:rPr lang="en-US" sz="1300" b="1" dirty="0">
                <a:solidFill>
                  <a:srgbClr val="548235"/>
                </a:solidFill>
              </a:rPr>
              <a:t>4 KB pages</a:t>
            </a:r>
            <a:endParaRPr lang="en-US" sz="1300" dirty="0"/>
          </a:p>
        </p:txBody>
      </p:sp>
      <p:sp>
        <p:nvSpPr>
          <p:cNvPr id="224" name="Rectangle 223"/>
          <p:cNvSpPr/>
          <p:nvPr/>
        </p:nvSpPr>
        <p:spPr>
          <a:xfrm>
            <a:off x="5696712" y="3621024"/>
            <a:ext cx="2029968" cy="310896"/>
          </a:xfrm>
          <a:prstGeom prst="rect">
            <a:avLst/>
          </a:prstGeom>
          <a:solidFill>
            <a:srgbClr val="548235">
              <a:alpha val="18000"/>
            </a:srgbClr>
          </a:solidFill>
          <a:ln w="12700">
            <a:noFill/>
          </a:ln>
        </p:spPr>
        <p:txBody>
          <a:bodyPr wrap="square" lIns="45720" tIns="18288" rIns="45720" bIns="18288" rtlCol="0" anchor="ctr">
            <a:noAutofit/>
          </a:bodyPr>
          <a:lstStyle/>
          <a:p>
            <a:pPr marL="0" indent="0" algn="ctr">
              <a:buNone/>
            </a:pPr>
            <a:r>
              <a:rPr lang="en-US" sz="1200" b="1" dirty="0">
                <a:solidFill>
                  <a:schemeClr val="accent6">
                    <a:lumMod val="50000"/>
                  </a:schemeClr>
                </a:solidFill>
              </a:rPr>
              <a:t>others: background</a:t>
            </a:r>
            <a:endParaRPr lang="en-US" sz="1200" dirty="0">
              <a:solidFill>
                <a:schemeClr val="accent6">
                  <a:lumMod val="50000"/>
                </a:schemeClr>
              </a:solidFill>
            </a:endParaRPr>
          </a:p>
        </p:txBody>
      </p:sp>
      <p:sp>
        <p:nvSpPr>
          <p:cNvPr id="225" name="Rectangle 224"/>
          <p:cNvSpPr/>
          <p:nvPr/>
        </p:nvSpPr>
        <p:spPr>
          <a:xfrm>
            <a:off x="5532120" y="3621024"/>
            <a:ext cx="114300" cy="310896"/>
          </a:xfrm>
          <a:prstGeom prst="rect">
            <a:avLst/>
          </a:prstGeom>
          <a:solidFill>
            <a:srgbClr val="D77628"/>
          </a:solidFill>
          <a:ln w="12700">
            <a:noFill/>
          </a:ln>
        </p:spPr>
        <p:txBody>
          <a:bodyPr wrap="square" lIns="45720" tIns="18288" rIns="45720" bIns="18288" rtlCol="0" anchor="ctr">
            <a:noAutofit/>
          </a:bodyPr>
          <a:lstStyle/>
          <a:p>
            <a:pPr marL="0" indent="0" algn="ctr">
              <a:buNone/>
            </a:pPr>
            <a:endParaRPr lang="en-US" sz="1600" dirty="0"/>
          </a:p>
        </p:txBody>
      </p:sp>
      <p:cxnSp>
        <p:nvCxnSpPr>
          <p:cNvPr id="226" name="Connector 225"/>
          <p:cNvCxnSpPr/>
          <p:nvPr/>
        </p:nvCxnSpPr>
        <p:spPr>
          <a:xfrm>
            <a:off x="5669280" y="3566160"/>
            <a:ext cx="0" cy="420624"/>
          </a:xfrm>
          <a:prstGeom prst="line">
            <a:avLst/>
          </a:prstGeom>
          <a:ln w="31750">
            <a:solidFill>
              <a:srgbClr val="548235"/>
            </a:solidFill>
          </a:ln>
        </p:spPr>
      </p:cxnSp>
      <p:sp>
        <p:nvSpPr>
          <p:cNvPr id="227" name="TextBox 226"/>
          <p:cNvSpPr txBox="1"/>
          <p:nvPr/>
        </p:nvSpPr>
        <p:spPr>
          <a:xfrm>
            <a:off x="7836408" y="3621024"/>
            <a:ext cx="1481328" cy="310896"/>
          </a:xfrm>
          <a:prstGeom prst="rect">
            <a:avLst/>
          </a:prstGeom>
          <a:noFill/>
        </p:spPr>
        <p:txBody>
          <a:bodyPr wrap="square" lIns="0" tIns="0" rIns="0" bIns="0" rtlCol="0" anchor="ctr">
            <a:noAutofit/>
          </a:bodyPr>
          <a:lstStyle/>
          <a:p>
            <a:pPr marL="0" indent="0" algn="l">
              <a:buNone/>
            </a:pPr>
            <a:r>
              <a:rPr lang="en-US" sz="1300" b="1" dirty="0">
                <a:solidFill>
                  <a:srgbClr val="548235"/>
                </a:solidFill>
              </a:rPr>
              <a:t>replay ≈ 277 ns</a:t>
            </a:r>
            <a:endParaRPr lang="en-US" sz="1300" dirty="0"/>
          </a:p>
        </p:txBody>
      </p:sp>
      <p:sp>
        <p:nvSpPr>
          <p:cNvPr id="228" name="Rounded Rectangle 227"/>
          <p:cNvSpPr/>
          <p:nvPr/>
        </p:nvSpPr>
        <p:spPr>
          <a:xfrm>
            <a:off x="9317176" y="3154680"/>
            <a:ext cx="2140816" cy="841248"/>
          </a:xfrm>
          <a:prstGeom prst="roundRect">
            <a:avLst>
              <a:gd name="adj" fmla="val 14000"/>
            </a:avLst>
          </a:prstGeom>
          <a:solidFill>
            <a:srgbClr val="548235">
              <a:alpha val="12000"/>
            </a:srgbClr>
          </a:solidFill>
          <a:ln w="19050">
            <a:solidFill>
              <a:srgbClr val="548235"/>
            </a:solidFill>
          </a:ln>
        </p:spPr>
        <p:txBody>
          <a:bodyPr wrap="square" lIns="27432" tIns="18288" rIns="27432" bIns="18288" rtlCol="0" anchor="ctr">
            <a:noAutofit/>
          </a:bodyPr>
          <a:lstStyle/>
          <a:p>
            <a:pPr marL="0" indent="0" algn="ctr">
              <a:buNone/>
            </a:pPr>
            <a:r>
              <a:rPr lang="en-US" sz="2200" b="1" dirty="0">
                <a:solidFill>
                  <a:srgbClr val="548235"/>
                </a:solidFill>
              </a:rPr>
              <a:t>Fast Replay</a:t>
            </a:r>
            <a:endParaRPr lang="en-US" sz="1600" dirty="0"/>
          </a:p>
          <a:p>
            <a:pPr marL="0" indent="0" algn="ctr">
              <a:buNone/>
            </a:pPr>
            <a:r>
              <a:rPr lang="en-US" sz="1300" b="0" dirty="0">
                <a:solidFill>
                  <a:srgbClr val="586B7D"/>
                </a:solidFill>
              </a:rPr>
              <a:t>faulting page first</a:t>
            </a:r>
            <a:endParaRPr lang="en-US" sz="1600" dirty="0"/>
          </a:p>
        </p:txBody>
      </p:sp>
      <p:sp>
        <p:nvSpPr>
          <p:cNvPr id="229" name="Oval 228"/>
          <p:cNvSpPr/>
          <p:nvPr/>
        </p:nvSpPr>
        <p:spPr>
          <a:xfrm>
            <a:off x="548640" y="4379976"/>
            <a:ext cx="402336" cy="402336"/>
          </a:xfrm>
          <a:prstGeom prst="ellipse">
            <a:avLst/>
          </a:prstGeom>
          <a:solidFill>
            <a:srgbClr val="152B43"/>
          </a:solidFill>
          <a:ln w="12700">
            <a:noFill/>
          </a:ln>
        </p:spPr>
        <p:txBody>
          <a:bodyPr wrap="square" lIns="45720" tIns="18288" rIns="45720" bIns="18288" rtlCol="0" anchor="ctr">
            <a:noAutofit/>
          </a:bodyPr>
          <a:lstStyle/>
          <a:p>
            <a:pPr marL="0" indent="0" algn="ctr">
              <a:buNone/>
            </a:pPr>
            <a:r>
              <a:rPr lang="en-US" sz="1600" b="1" dirty="0">
                <a:solidFill>
                  <a:srgbClr val="FFFFFF"/>
                </a:solidFill>
              </a:rPr>
              <a:t>3</a:t>
            </a:r>
            <a:endParaRPr lang="en-US" sz="1600" dirty="0"/>
          </a:p>
        </p:txBody>
      </p:sp>
      <p:sp>
        <p:nvSpPr>
          <p:cNvPr id="230" name="TextBox 229"/>
          <p:cNvSpPr txBox="1"/>
          <p:nvPr/>
        </p:nvSpPr>
        <p:spPr>
          <a:xfrm>
            <a:off x="1097280" y="4352544"/>
            <a:ext cx="2971800" cy="457200"/>
          </a:xfrm>
          <a:prstGeom prst="rect">
            <a:avLst/>
          </a:prstGeom>
          <a:noFill/>
        </p:spPr>
        <p:txBody>
          <a:bodyPr wrap="square" lIns="0" tIns="0" rIns="0" bIns="0" rtlCol="0" anchor="ctr">
            <a:noAutofit/>
          </a:bodyPr>
          <a:lstStyle/>
          <a:p>
            <a:pPr marL="0" indent="0" algn="l">
              <a:buNone/>
            </a:pPr>
            <a:r>
              <a:rPr lang="en-US" sz="1800" b="1" dirty="0">
                <a:solidFill>
                  <a:srgbClr val="152B43"/>
                </a:solidFill>
              </a:rPr>
              <a:t>Pack into 4 KB zpages</a:t>
            </a:r>
            <a:endParaRPr lang="en-US" sz="1800" dirty="0"/>
          </a:p>
        </p:txBody>
      </p:sp>
      <p:sp>
        <p:nvSpPr>
          <p:cNvPr id="231" name="TextBox 230"/>
          <p:cNvSpPr txBox="1"/>
          <p:nvPr/>
        </p:nvSpPr>
        <p:spPr>
          <a:xfrm>
            <a:off x="1097280" y="4809744"/>
            <a:ext cx="2971800" cy="603504"/>
          </a:xfrm>
          <a:prstGeom prst="rect">
            <a:avLst/>
          </a:prstGeom>
          <a:noFill/>
        </p:spPr>
        <p:txBody>
          <a:bodyPr wrap="square" lIns="0" tIns="0" rIns="0" bIns="0" rtlCol="0" anchor="t">
            <a:noAutofit/>
          </a:bodyPr>
          <a:lstStyle/>
          <a:p>
            <a:pPr marL="0" indent="0" algn="l">
              <a:buNone/>
            </a:pPr>
            <a:r>
              <a:rPr lang="en-US" sz="1400" b="0" dirty="0">
                <a:solidFill>
                  <a:srgbClr val="586B7D"/>
                </a:solidFill>
              </a:rPr>
              <a:t>Compressed sizes vary; fixed slots would fragment or overflow</a:t>
            </a:r>
            <a:endParaRPr lang="en-US" sz="1400" dirty="0"/>
          </a:p>
        </p:txBody>
      </p:sp>
      <p:sp>
        <p:nvSpPr>
          <p:cNvPr id="232" name="Rectangle 231"/>
          <p:cNvSpPr/>
          <p:nvPr/>
        </p:nvSpPr>
        <p:spPr>
          <a:xfrm>
            <a:off x="4297680" y="4398264"/>
            <a:ext cx="621792" cy="365760"/>
          </a:xfrm>
          <a:prstGeom prst="rect">
            <a:avLst/>
          </a:prstGeom>
          <a:solidFill>
            <a:srgbClr val="F1F3F5"/>
          </a:solidFill>
          <a:ln w="9525">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33" name="Rectangle 232"/>
          <p:cNvSpPr/>
          <p:nvPr/>
        </p:nvSpPr>
        <p:spPr>
          <a:xfrm>
            <a:off x="4297680" y="4398264"/>
            <a:ext cx="388620"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34" name="Rectangle 233"/>
          <p:cNvSpPr/>
          <p:nvPr/>
        </p:nvSpPr>
        <p:spPr>
          <a:xfrm>
            <a:off x="4686300" y="4398264"/>
            <a:ext cx="233172"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35" name="Rectangle 234"/>
          <p:cNvSpPr/>
          <p:nvPr/>
        </p:nvSpPr>
        <p:spPr>
          <a:xfrm>
            <a:off x="4974336" y="4398264"/>
            <a:ext cx="621792" cy="365760"/>
          </a:xfrm>
          <a:prstGeom prst="rect">
            <a:avLst/>
          </a:prstGeom>
          <a:solidFill>
            <a:srgbClr val="F1F3F5"/>
          </a:solidFill>
          <a:ln w="9525">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36" name="Rectangle 235"/>
          <p:cNvSpPr/>
          <p:nvPr/>
        </p:nvSpPr>
        <p:spPr>
          <a:xfrm>
            <a:off x="4974336" y="4398264"/>
            <a:ext cx="155448"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37" name="Rectangle 236"/>
          <p:cNvSpPr/>
          <p:nvPr/>
        </p:nvSpPr>
        <p:spPr>
          <a:xfrm>
            <a:off x="5129784" y="4398264"/>
            <a:ext cx="233172"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38" name="Rectangle 237"/>
          <p:cNvSpPr/>
          <p:nvPr/>
        </p:nvSpPr>
        <p:spPr>
          <a:xfrm>
            <a:off x="5362956" y="4398264"/>
            <a:ext cx="233172"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39" name="Rectangle 238"/>
          <p:cNvSpPr/>
          <p:nvPr/>
        </p:nvSpPr>
        <p:spPr>
          <a:xfrm>
            <a:off x="5650992" y="4398264"/>
            <a:ext cx="621792" cy="365760"/>
          </a:xfrm>
          <a:prstGeom prst="rect">
            <a:avLst/>
          </a:prstGeom>
          <a:solidFill>
            <a:srgbClr val="F1F3F5"/>
          </a:solidFill>
          <a:ln w="9525">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40" name="Rectangle 239"/>
          <p:cNvSpPr/>
          <p:nvPr/>
        </p:nvSpPr>
        <p:spPr>
          <a:xfrm>
            <a:off x="5650992" y="4398264"/>
            <a:ext cx="77724"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1" name="Rectangle 240"/>
          <p:cNvSpPr/>
          <p:nvPr/>
        </p:nvSpPr>
        <p:spPr>
          <a:xfrm>
            <a:off x="5728716" y="4398264"/>
            <a:ext cx="116586"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2" name="Rectangle 241"/>
          <p:cNvSpPr/>
          <p:nvPr/>
        </p:nvSpPr>
        <p:spPr>
          <a:xfrm>
            <a:off x="5845302" y="4398264"/>
            <a:ext cx="116586"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3" name="Rectangle 242"/>
          <p:cNvSpPr/>
          <p:nvPr/>
        </p:nvSpPr>
        <p:spPr>
          <a:xfrm>
            <a:off x="5961888" y="4398264"/>
            <a:ext cx="155448"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4" name="Rectangle 243"/>
          <p:cNvSpPr/>
          <p:nvPr/>
        </p:nvSpPr>
        <p:spPr>
          <a:xfrm>
            <a:off x="6117336" y="4398264"/>
            <a:ext cx="155448"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5" name="Rectangle 244"/>
          <p:cNvSpPr/>
          <p:nvPr/>
        </p:nvSpPr>
        <p:spPr>
          <a:xfrm>
            <a:off x="6327648" y="4398264"/>
            <a:ext cx="621792" cy="365760"/>
          </a:xfrm>
          <a:prstGeom prst="rect">
            <a:avLst/>
          </a:prstGeom>
          <a:solidFill>
            <a:srgbClr val="F1F3F5"/>
          </a:solidFill>
          <a:ln w="9525">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46" name="Rectangle 245"/>
          <p:cNvSpPr/>
          <p:nvPr/>
        </p:nvSpPr>
        <p:spPr>
          <a:xfrm>
            <a:off x="6327648" y="4398264"/>
            <a:ext cx="77724"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7" name="Rectangle 246"/>
          <p:cNvSpPr/>
          <p:nvPr/>
        </p:nvSpPr>
        <p:spPr>
          <a:xfrm>
            <a:off x="6405372" y="4398264"/>
            <a:ext cx="77724"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8" name="Rectangle 247"/>
          <p:cNvSpPr/>
          <p:nvPr/>
        </p:nvSpPr>
        <p:spPr>
          <a:xfrm>
            <a:off x="6483096" y="4398264"/>
            <a:ext cx="77724"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49" name="Rectangle 248"/>
          <p:cNvSpPr/>
          <p:nvPr/>
        </p:nvSpPr>
        <p:spPr>
          <a:xfrm>
            <a:off x="6560820" y="4398264"/>
            <a:ext cx="116586"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50" name="Rectangle 249"/>
          <p:cNvSpPr/>
          <p:nvPr/>
        </p:nvSpPr>
        <p:spPr>
          <a:xfrm>
            <a:off x="6677406" y="4398264"/>
            <a:ext cx="116586" cy="365760"/>
          </a:xfrm>
          <a:prstGeom prst="rect">
            <a:avLst/>
          </a:prstGeom>
          <a:solidFill>
            <a:srgbClr val="7760A8"/>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51" name="Rectangle 250"/>
          <p:cNvSpPr/>
          <p:nvPr/>
        </p:nvSpPr>
        <p:spPr>
          <a:xfrm>
            <a:off x="6793992" y="4398264"/>
            <a:ext cx="116586" cy="365760"/>
          </a:xfrm>
          <a:prstGeom prst="rect">
            <a:avLst/>
          </a:prstGeom>
          <a:solidFill>
            <a:srgbClr val="9C88C9"/>
          </a:solidFill>
          <a:ln w="6350">
            <a:solidFill>
              <a:srgbClr val="FFFFFF"/>
            </a:solidFill>
          </a:ln>
        </p:spPr>
        <p:txBody>
          <a:bodyPr wrap="square" lIns="45720" tIns="18288" rIns="45720" bIns="18288" rtlCol="0" anchor="ctr">
            <a:noAutofit/>
          </a:bodyPr>
          <a:lstStyle/>
          <a:p>
            <a:pPr marL="0" indent="0" algn="ctr">
              <a:buNone/>
            </a:pPr>
            <a:endParaRPr lang="en-US" sz="1600" dirty="0"/>
          </a:p>
        </p:txBody>
      </p:sp>
      <p:sp>
        <p:nvSpPr>
          <p:cNvPr id="252" name="TextBox 251"/>
          <p:cNvSpPr txBox="1"/>
          <p:nvPr/>
        </p:nvSpPr>
        <p:spPr>
          <a:xfrm>
            <a:off x="7086600" y="4398263"/>
            <a:ext cx="2286000" cy="365760"/>
          </a:xfrm>
          <a:prstGeom prst="rect">
            <a:avLst/>
          </a:prstGeom>
          <a:noFill/>
        </p:spPr>
        <p:txBody>
          <a:bodyPr wrap="square" lIns="0" tIns="0" rIns="0" bIns="0" rtlCol="0" anchor="ctr">
            <a:noAutofit/>
          </a:bodyPr>
          <a:lstStyle/>
          <a:p>
            <a:pPr marL="0" indent="0" algn="l">
              <a:buNone/>
            </a:pPr>
            <a:r>
              <a:rPr lang="en-US" sz="1400" b="1" dirty="0">
                <a:solidFill>
                  <a:srgbClr val="152B43"/>
                </a:solidFill>
              </a:rPr>
              <a:t>16 pages</a:t>
            </a:r>
            <a:r>
              <a:rPr lang="en-US" sz="1400" b="0" dirty="0">
                <a:solidFill>
                  <a:srgbClr val="152B43"/>
                </a:solidFill>
              </a:rPr>
              <a:t> → </a:t>
            </a:r>
            <a:r>
              <a:rPr lang="en-US" sz="1400" b="1" dirty="0">
                <a:solidFill>
                  <a:srgbClr val="548235"/>
                </a:solidFill>
              </a:rPr>
              <a:t>4 zpages</a:t>
            </a:r>
            <a:endParaRPr lang="en-US" sz="1400" dirty="0"/>
          </a:p>
        </p:txBody>
      </p:sp>
      <p:sp>
        <p:nvSpPr>
          <p:cNvPr id="253" name="Freeform 252"/>
          <p:cNvSpPr/>
          <p:nvPr/>
        </p:nvSpPr>
        <p:spPr>
          <a:xfrm>
            <a:off x="4297679" y="4764024"/>
            <a:ext cx="4744721" cy="256028"/>
          </a:xfrm>
          <a:custGeom>
            <a:avLst/>
            <a:gdLst/>
            <a:ahLst/>
            <a:cxnLst/>
            <a:rect l="l" t="t" r="r" b="b"/>
            <a:pathLst>
              <a:path w="4681728" h="320040">
                <a:moveTo>
                  <a:pt x="0" y="0"/>
                </a:moveTo>
                <a:lnTo>
                  <a:pt x="2651760" y="0"/>
                </a:lnTo>
                <a:lnTo>
                  <a:pt x="4681728" y="320040"/>
                </a:lnTo>
                <a:lnTo>
                  <a:pt x="0" y="320040"/>
                </a:lnTo>
                <a:close/>
              </a:path>
            </a:pathLst>
          </a:custGeom>
          <a:solidFill>
            <a:srgbClr val="E9EDF1">
              <a:alpha val="60000"/>
            </a:srgb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54" name="Connector 253"/>
          <p:cNvCxnSpPr>
            <a:cxnSpLocks/>
          </p:cNvCxnSpPr>
          <p:nvPr/>
        </p:nvCxnSpPr>
        <p:spPr>
          <a:xfrm>
            <a:off x="6949440" y="4764024"/>
            <a:ext cx="2029968" cy="256032"/>
          </a:xfrm>
          <a:prstGeom prst="line">
            <a:avLst/>
          </a:prstGeom>
          <a:ln w="12700">
            <a:solidFill>
              <a:srgbClr val="ADB5BD"/>
            </a:solidFill>
            <a:prstDash val="dash"/>
          </a:ln>
        </p:spPr>
      </p:cxnSp>
      <p:cxnSp>
        <p:nvCxnSpPr>
          <p:cNvPr id="255" name="Connector 254"/>
          <p:cNvCxnSpPr/>
          <p:nvPr/>
        </p:nvCxnSpPr>
        <p:spPr>
          <a:xfrm>
            <a:off x="4297680" y="4764024"/>
            <a:ext cx="0" cy="320040"/>
          </a:xfrm>
          <a:prstGeom prst="line">
            <a:avLst/>
          </a:prstGeom>
          <a:ln w="12700">
            <a:solidFill>
              <a:srgbClr val="ADB5BD"/>
            </a:solidFill>
            <a:prstDash val="dash"/>
          </a:ln>
        </p:spPr>
      </p:cxnSp>
      <p:sp>
        <p:nvSpPr>
          <p:cNvPr id="256" name="Rectangle 255"/>
          <p:cNvSpPr/>
          <p:nvPr/>
        </p:nvSpPr>
        <p:spPr>
          <a:xfrm>
            <a:off x="4297680" y="5020056"/>
            <a:ext cx="1129284" cy="420624"/>
          </a:xfrm>
          <a:prstGeom prst="rect">
            <a:avLst/>
          </a:prstGeom>
          <a:solidFill>
            <a:srgbClr val="F1F3F5"/>
          </a:solidFill>
          <a:ln w="12700">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57" name="Rectangle 256"/>
          <p:cNvSpPr/>
          <p:nvPr/>
        </p:nvSpPr>
        <p:spPr>
          <a:xfrm>
            <a:off x="4297680" y="5020056"/>
            <a:ext cx="705802"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P0</a:t>
            </a:r>
            <a:endParaRPr lang="en-US" sz="1200" dirty="0"/>
          </a:p>
        </p:txBody>
      </p:sp>
      <p:sp>
        <p:nvSpPr>
          <p:cNvPr id="258" name="Rectangle 257"/>
          <p:cNvSpPr/>
          <p:nvPr/>
        </p:nvSpPr>
        <p:spPr>
          <a:xfrm>
            <a:off x="5003482" y="5020056"/>
            <a:ext cx="42348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P1</a:t>
            </a:r>
            <a:endParaRPr lang="en-US" sz="1200" dirty="0"/>
          </a:p>
        </p:txBody>
      </p:sp>
      <p:sp>
        <p:nvSpPr>
          <p:cNvPr id="259" name="TextBox 258"/>
          <p:cNvSpPr txBox="1"/>
          <p:nvPr/>
        </p:nvSpPr>
        <p:spPr>
          <a:xfrm>
            <a:off x="4297680" y="5426773"/>
            <a:ext cx="1129284" cy="237744"/>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zpage 0</a:t>
            </a:r>
            <a:endParaRPr lang="en-US" sz="1200" dirty="0"/>
          </a:p>
        </p:txBody>
      </p:sp>
      <p:sp>
        <p:nvSpPr>
          <p:cNvPr id="260" name="Rectangle 259"/>
          <p:cNvSpPr/>
          <p:nvPr/>
        </p:nvSpPr>
        <p:spPr>
          <a:xfrm>
            <a:off x="5481828" y="5020056"/>
            <a:ext cx="1129284" cy="420624"/>
          </a:xfrm>
          <a:prstGeom prst="rect">
            <a:avLst/>
          </a:prstGeom>
          <a:solidFill>
            <a:srgbClr val="F1F3F5"/>
          </a:solidFill>
          <a:ln w="12700">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61" name="Rectangle 260"/>
          <p:cNvSpPr/>
          <p:nvPr/>
        </p:nvSpPr>
        <p:spPr>
          <a:xfrm>
            <a:off x="5481828" y="5020056"/>
            <a:ext cx="28232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P2</a:t>
            </a:r>
            <a:endParaRPr lang="en-US" sz="1200" dirty="0"/>
          </a:p>
        </p:txBody>
      </p:sp>
      <p:sp>
        <p:nvSpPr>
          <p:cNvPr id="262" name="Rectangle 261"/>
          <p:cNvSpPr/>
          <p:nvPr/>
        </p:nvSpPr>
        <p:spPr>
          <a:xfrm>
            <a:off x="5764149" y="5020056"/>
            <a:ext cx="42348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P3</a:t>
            </a:r>
            <a:endParaRPr lang="en-US" sz="1200" dirty="0"/>
          </a:p>
        </p:txBody>
      </p:sp>
      <p:sp>
        <p:nvSpPr>
          <p:cNvPr id="263" name="Rectangle 262"/>
          <p:cNvSpPr/>
          <p:nvPr/>
        </p:nvSpPr>
        <p:spPr>
          <a:xfrm>
            <a:off x="6187630" y="5020056"/>
            <a:ext cx="42348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P4</a:t>
            </a:r>
            <a:endParaRPr lang="en-US" sz="1200" dirty="0"/>
          </a:p>
        </p:txBody>
      </p:sp>
      <p:sp>
        <p:nvSpPr>
          <p:cNvPr id="264" name="TextBox 263"/>
          <p:cNvSpPr txBox="1"/>
          <p:nvPr/>
        </p:nvSpPr>
        <p:spPr>
          <a:xfrm>
            <a:off x="5481828" y="5426773"/>
            <a:ext cx="1129284" cy="237744"/>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zpage 1</a:t>
            </a:r>
            <a:endParaRPr lang="en-US" sz="1200" dirty="0"/>
          </a:p>
        </p:txBody>
      </p:sp>
      <p:sp>
        <p:nvSpPr>
          <p:cNvPr id="265" name="Rectangle 264"/>
          <p:cNvSpPr/>
          <p:nvPr/>
        </p:nvSpPr>
        <p:spPr>
          <a:xfrm>
            <a:off x="6665976" y="5020056"/>
            <a:ext cx="1129284" cy="420624"/>
          </a:xfrm>
          <a:prstGeom prst="rect">
            <a:avLst/>
          </a:prstGeom>
          <a:solidFill>
            <a:srgbClr val="F1F3F5"/>
          </a:solidFill>
          <a:ln w="12700">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66" name="Rectangle 265"/>
          <p:cNvSpPr/>
          <p:nvPr/>
        </p:nvSpPr>
        <p:spPr>
          <a:xfrm>
            <a:off x="6665976" y="5020056"/>
            <a:ext cx="141160"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67" name="Rectangle 266"/>
          <p:cNvSpPr/>
          <p:nvPr/>
        </p:nvSpPr>
        <p:spPr>
          <a:xfrm>
            <a:off x="6807136" y="5020056"/>
            <a:ext cx="21174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P6</a:t>
            </a:r>
            <a:endParaRPr lang="en-US" sz="1200" dirty="0"/>
          </a:p>
        </p:txBody>
      </p:sp>
      <p:sp>
        <p:nvSpPr>
          <p:cNvPr id="268" name="Rectangle 267"/>
          <p:cNvSpPr/>
          <p:nvPr/>
        </p:nvSpPr>
        <p:spPr>
          <a:xfrm>
            <a:off x="7018877" y="5020056"/>
            <a:ext cx="21174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P7</a:t>
            </a:r>
            <a:endParaRPr lang="en-US" sz="1200" dirty="0"/>
          </a:p>
        </p:txBody>
      </p:sp>
      <p:sp>
        <p:nvSpPr>
          <p:cNvPr id="269" name="Rectangle 268"/>
          <p:cNvSpPr/>
          <p:nvPr/>
        </p:nvSpPr>
        <p:spPr>
          <a:xfrm>
            <a:off x="7230618" y="5020056"/>
            <a:ext cx="28232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P8</a:t>
            </a:r>
            <a:endParaRPr lang="en-US" sz="1200" dirty="0"/>
          </a:p>
        </p:txBody>
      </p:sp>
      <p:sp>
        <p:nvSpPr>
          <p:cNvPr id="270" name="Rectangle 269"/>
          <p:cNvSpPr/>
          <p:nvPr/>
        </p:nvSpPr>
        <p:spPr>
          <a:xfrm>
            <a:off x="7512939" y="5020056"/>
            <a:ext cx="28232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P9</a:t>
            </a:r>
            <a:endParaRPr lang="en-US" sz="1200" dirty="0"/>
          </a:p>
        </p:txBody>
      </p:sp>
      <p:sp>
        <p:nvSpPr>
          <p:cNvPr id="271" name="TextBox 270"/>
          <p:cNvSpPr txBox="1"/>
          <p:nvPr/>
        </p:nvSpPr>
        <p:spPr>
          <a:xfrm>
            <a:off x="6665976" y="5426773"/>
            <a:ext cx="1129284" cy="237744"/>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zpage 2</a:t>
            </a:r>
            <a:endParaRPr lang="en-US" sz="1200" dirty="0"/>
          </a:p>
        </p:txBody>
      </p:sp>
      <p:sp>
        <p:nvSpPr>
          <p:cNvPr id="272" name="Rectangle 271"/>
          <p:cNvSpPr/>
          <p:nvPr/>
        </p:nvSpPr>
        <p:spPr>
          <a:xfrm>
            <a:off x="7850124" y="5020056"/>
            <a:ext cx="1129284" cy="420624"/>
          </a:xfrm>
          <a:prstGeom prst="rect">
            <a:avLst/>
          </a:prstGeom>
          <a:solidFill>
            <a:srgbClr val="F1F3F5"/>
          </a:solidFill>
          <a:ln w="12700">
            <a:solidFill>
              <a:srgbClr val="ADB5BD"/>
            </a:solidFill>
          </a:ln>
        </p:spPr>
        <p:txBody>
          <a:bodyPr wrap="square" lIns="45720" tIns="18288" rIns="45720" bIns="18288" rtlCol="0" anchor="ctr">
            <a:noAutofit/>
          </a:bodyPr>
          <a:lstStyle/>
          <a:p>
            <a:pPr marL="0" indent="0" algn="ctr">
              <a:buNone/>
            </a:pPr>
            <a:endParaRPr lang="en-US" sz="1600" dirty="0"/>
          </a:p>
        </p:txBody>
      </p:sp>
      <p:sp>
        <p:nvSpPr>
          <p:cNvPr id="273" name="Rectangle 272"/>
          <p:cNvSpPr/>
          <p:nvPr/>
        </p:nvSpPr>
        <p:spPr>
          <a:xfrm>
            <a:off x="7850124" y="5020056"/>
            <a:ext cx="141160"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74" name="Rectangle 273"/>
          <p:cNvSpPr/>
          <p:nvPr/>
        </p:nvSpPr>
        <p:spPr>
          <a:xfrm>
            <a:off x="7991284" y="5020056"/>
            <a:ext cx="141160"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75" name="Rectangle 274"/>
          <p:cNvSpPr/>
          <p:nvPr/>
        </p:nvSpPr>
        <p:spPr>
          <a:xfrm>
            <a:off x="8132445" y="5020056"/>
            <a:ext cx="141160"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76" name="Rectangle 275"/>
          <p:cNvSpPr/>
          <p:nvPr/>
        </p:nvSpPr>
        <p:spPr>
          <a:xfrm>
            <a:off x="8273605" y="5020056"/>
            <a:ext cx="21174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77" name="Rectangle 276"/>
          <p:cNvSpPr/>
          <p:nvPr/>
        </p:nvSpPr>
        <p:spPr>
          <a:xfrm>
            <a:off x="8485346" y="5020056"/>
            <a:ext cx="21174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78" name="Rectangle 277"/>
          <p:cNvSpPr/>
          <p:nvPr/>
        </p:nvSpPr>
        <p:spPr>
          <a:xfrm>
            <a:off x="8697087" y="5020056"/>
            <a:ext cx="21174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050" dirty="0"/>
          </a:p>
        </p:txBody>
      </p:sp>
      <p:sp>
        <p:nvSpPr>
          <p:cNvPr id="279" name="TextBox 278"/>
          <p:cNvSpPr txBox="1"/>
          <p:nvPr/>
        </p:nvSpPr>
        <p:spPr>
          <a:xfrm>
            <a:off x="7850124" y="5426773"/>
            <a:ext cx="1129284" cy="237744"/>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zpage 3</a:t>
            </a:r>
            <a:endParaRPr lang="en-US" sz="1200" dirty="0"/>
          </a:p>
        </p:txBody>
      </p:sp>
      <p:sp>
        <p:nvSpPr>
          <p:cNvPr id="280" name="Rounded Rectangle 279"/>
          <p:cNvSpPr/>
          <p:nvPr/>
        </p:nvSpPr>
        <p:spPr>
          <a:xfrm>
            <a:off x="9317176" y="4572000"/>
            <a:ext cx="2140816" cy="841248"/>
          </a:xfrm>
          <a:prstGeom prst="roundRect">
            <a:avLst>
              <a:gd name="adj" fmla="val 14000"/>
            </a:avLst>
          </a:prstGeom>
          <a:solidFill>
            <a:srgbClr val="548235">
              <a:alpha val="12000"/>
            </a:srgbClr>
          </a:solidFill>
          <a:ln w="19050">
            <a:solidFill>
              <a:srgbClr val="548235"/>
            </a:solidFill>
          </a:ln>
        </p:spPr>
        <p:txBody>
          <a:bodyPr wrap="square" lIns="27432" tIns="18288" rIns="27432" bIns="18288" rtlCol="0" anchor="ctr">
            <a:noAutofit/>
          </a:bodyPr>
          <a:lstStyle/>
          <a:p>
            <a:pPr marL="0" indent="0" algn="ctr">
              <a:buNone/>
            </a:pPr>
            <a:r>
              <a:rPr lang="en-US" sz="2200" b="1">
                <a:solidFill>
                  <a:srgbClr val="548235"/>
                </a:solidFill>
              </a:rPr>
              <a:t>No Exception</a:t>
            </a:r>
            <a:endParaRPr lang="en-US" sz="1600" dirty="0"/>
          </a:p>
          <a:p>
            <a:pPr marL="0" indent="0" algn="ctr">
              <a:buNone/>
            </a:pPr>
            <a:r>
              <a:rPr lang="en-US" sz="1300" b="0" dirty="0">
                <a:solidFill>
                  <a:srgbClr val="586B7D"/>
                </a:solidFill>
              </a:rPr>
              <a:t>no fixed target to miss</a:t>
            </a:r>
            <a:endParaRPr lang="en-US" sz="1600" dirty="0"/>
          </a:p>
        </p:txBody>
      </p:sp>
      <p:sp>
        <p:nvSpPr>
          <p:cNvPr id="6" name="Takeaway">
            <a:extLst>
              <a:ext uri="{FF2B5EF4-FFF2-40B4-BE49-F238E27FC236}">
                <a16:creationId xmlns:a16="http://schemas.microsoft.com/office/drawing/2014/main" id="{8602284E-43A1-B513-FFB0-66207055E71E}"/>
              </a:ext>
            </a:extLst>
          </p:cNvPr>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chemeClr val="accent6">
                    <a:lumMod val="50000"/>
                  </a:schemeClr>
                </a:solidFill>
              </a:rPr>
              <a:t>64 KB movement, 4 KB </a:t>
            </a:r>
            <a:r>
              <a:rPr lang="en-US" sz="1800" b="1">
                <a:solidFill>
                  <a:srgbClr val="548235"/>
                </a:solidFill>
              </a:rPr>
              <a:t>Compression</a:t>
            </a:r>
            <a:r>
              <a:rPr lang="en-US" sz="1800" b="1">
                <a:solidFill>
                  <a:schemeClr val="accent6">
                    <a:lumMod val="50000"/>
                  </a:schemeClr>
                </a:solidFill>
              </a:rPr>
              <a:t> with </a:t>
            </a:r>
            <a:r>
              <a:rPr lang="en-US" sz="1800" b="1">
                <a:solidFill>
                  <a:srgbClr val="548235"/>
                </a:solidFill>
              </a:rPr>
              <a:t>Packing</a:t>
            </a:r>
            <a:r>
              <a:rPr lang="en-US" sz="1800" b="1">
                <a:solidFill>
                  <a:schemeClr val="accent6">
                    <a:lumMod val="50000"/>
                  </a:schemeClr>
                </a:solidFill>
              </a:rPr>
              <a:t> = </a:t>
            </a:r>
            <a:r>
              <a:rPr lang="en-US" sz="1800" b="1">
                <a:solidFill>
                  <a:srgbClr val="548235"/>
                </a:solidFill>
              </a:rPr>
              <a:t>Transparent, Fast Replay, No Exception</a:t>
            </a:r>
            <a:endParaRPr lang="en-US" sz="1800">
              <a:solidFill>
                <a:srgbClr val="548235"/>
              </a:solidFill>
            </a:endParaRPr>
          </a:p>
        </p:txBody>
      </p:sp>
      <p:sp>
        <p:nvSpPr>
          <p:cNvPr id="8" name="Rectangle 188">
            <a:extLst>
              <a:ext uri="{FF2B5EF4-FFF2-40B4-BE49-F238E27FC236}">
                <a16:creationId xmlns:a16="http://schemas.microsoft.com/office/drawing/2014/main" id="{2BB3580D-F1BD-8B2D-AFE5-14728FB14153}"/>
              </a:ext>
            </a:extLst>
          </p:cNvPr>
          <p:cNvSpPr/>
          <p:nvPr/>
        </p:nvSpPr>
        <p:spPr>
          <a:xfrm>
            <a:off x="4297680" y="4343400"/>
            <a:ext cx="621792" cy="475488"/>
          </a:xfrm>
          <a:prstGeom prst="rect">
            <a:avLst/>
          </a:prstGeom>
          <a:noFill/>
          <a:ln w="12700">
            <a:noFill/>
          </a:ln>
        </p:spPr>
        <p:txBody>
          <a:bodyPr wrap="square" lIns="0" tIns="0" rIns="0" bIns="0" rtlCol="0" anchor="ctr">
            <a:noAutofit/>
          </a:bodyPr>
          <a:lstStyle/>
          <a:p>
            <a:pPr marL="0" indent="0" algn="ctr">
              <a:buNone/>
            </a:pPr>
            <a:r>
              <a:rPr lang="en-US" sz="1400" b="1">
                <a:solidFill>
                  <a:srgbClr val="FFFFFF"/>
                </a:solidFill>
              </a:rPr>
              <a:t>ZP0</a:t>
            </a:r>
            <a:endParaRPr lang="en-US" sz="1400" dirty="0"/>
          </a:p>
        </p:txBody>
      </p:sp>
      <p:sp>
        <p:nvSpPr>
          <p:cNvPr id="9" name="Rectangle 188">
            <a:extLst>
              <a:ext uri="{FF2B5EF4-FFF2-40B4-BE49-F238E27FC236}">
                <a16:creationId xmlns:a16="http://schemas.microsoft.com/office/drawing/2014/main" id="{E796D3A9-527D-8032-82DA-763CF4527371}"/>
              </a:ext>
            </a:extLst>
          </p:cNvPr>
          <p:cNvSpPr/>
          <p:nvPr/>
        </p:nvSpPr>
        <p:spPr>
          <a:xfrm>
            <a:off x="4972413" y="4343400"/>
            <a:ext cx="621792" cy="475488"/>
          </a:xfrm>
          <a:prstGeom prst="rect">
            <a:avLst/>
          </a:prstGeom>
          <a:noFill/>
          <a:ln w="12700">
            <a:noFill/>
          </a:ln>
        </p:spPr>
        <p:txBody>
          <a:bodyPr wrap="square" lIns="0" tIns="0" rIns="0" bIns="0" rtlCol="0" anchor="ctr">
            <a:noAutofit/>
          </a:bodyPr>
          <a:lstStyle/>
          <a:p>
            <a:pPr marL="0" indent="0" algn="ctr">
              <a:buNone/>
            </a:pPr>
            <a:r>
              <a:rPr lang="en-US" sz="1400" b="1">
                <a:solidFill>
                  <a:srgbClr val="FFFFFF"/>
                </a:solidFill>
              </a:rPr>
              <a:t>ZP1</a:t>
            </a:r>
            <a:endParaRPr lang="en-US" sz="1400" dirty="0"/>
          </a:p>
        </p:txBody>
      </p:sp>
      <p:sp>
        <p:nvSpPr>
          <p:cNvPr id="10" name="Rectangle 188">
            <a:extLst>
              <a:ext uri="{FF2B5EF4-FFF2-40B4-BE49-F238E27FC236}">
                <a16:creationId xmlns:a16="http://schemas.microsoft.com/office/drawing/2014/main" id="{E8892547-DE70-A51C-EEAD-C8FE4B0E1477}"/>
              </a:ext>
            </a:extLst>
          </p:cNvPr>
          <p:cNvSpPr/>
          <p:nvPr/>
        </p:nvSpPr>
        <p:spPr>
          <a:xfrm>
            <a:off x="5655564" y="4343400"/>
            <a:ext cx="621792" cy="475488"/>
          </a:xfrm>
          <a:prstGeom prst="rect">
            <a:avLst/>
          </a:prstGeom>
          <a:noFill/>
          <a:ln w="12700">
            <a:noFill/>
          </a:ln>
        </p:spPr>
        <p:txBody>
          <a:bodyPr wrap="square" lIns="0" tIns="0" rIns="0" bIns="0" rtlCol="0" anchor="ctr">
            <a:noAutofit/>
          </a:bodyPr>
          <a:lstStyle/>
          <a:p>
            <a:pPr marL="0" indent="0" algn="ctr">
              <a:buNone/>
            </a:pPr>
            <a:r>
              <a:rPr lang="en-US" sz="1400" b="1">
                <a:solidFill>
                  <a:srgbClr val="FFFFFF"/>
                </a:solidFill>
              </a:rPr>
              <a:t>ZP2</a:t>
            </a:r>
            <a:endParaRPr lang="en-US" sz="1400" dirty="0"/>
          </a:p>
        </p:txBody>
      </p:sp>
      <p:sp>
        <p:nvSpPr>
          <p:cNvPr id="11" name="Rectangle 188">
            <a:extLst>
              <a:ext uri="{FF2B5EF4-FFF2-40B4-BE49-F238E27FC236}">
                <a16:creationId xmlns:a16="http://schemas.microsoft.com/office/drawing/2014/main" id="{F5D53726-F189-8F4E-A17E-5B28AE1AAC8C}"/>
              </a:ext>
            </a:extLst>
          </p:cNvPr>
          <p:cNvSpPr/>
          <p:nvPr/>
        </p:nvSpPr>
        <p:spPr>
          <a:xfrm>
            <a:off x="6330007" y="4343400"/>
            <a:ext cx="621792" cy="475488"/>
          </a:xfrm>
          <a:prstGeom prst="rect">
            <a:avLst/>
          </a:prstGeom>
          <a:noFill/>
          <a:ln w="12700">
            <a:noFill/>
          </a:ln>
        </p:spPr>
        <p:txBody>
          <a:bodyPr wrap="square" lIns="0" tIns="0" rIns="0" bIns="0" rtlCol="0" anchor="ctr">
            <a:noAutofit/>
          </a:bodyPr>
          <a:lstStyle/>
          <a:p>
            <a:pPr marL="0" indent="0" algn="ctr">
              <a:buNone/>
            </a:pPr>
            <a:r>
              <a:rPr lang="en-US" sz="1400" b="1">
                <a:solidFill>
                  <a:srgbClr val="FFFFFF"/>
                </a:solidFill>
              </a:rPr>
              <a:t>ZP3</a:t>
            </a:r>
            <a:endParaRPr lang="en-US" sz="1400" dirty="0"/>
          </a:p>
        </p:txBody>
      </p:sp>
      <p:grpSp>
        <p:nvGrpSpPr>
          <p:cNvPr id="281" name="mini-map (you are here)"/>
          <p:cNvGrpSpPr/>
          <p:nvPr/>
        </p:nvGrpSpPr>
        <p:grpSpPr>
          <a:xfrm>
            <a:off x="10233414" y="237744"/>
            <a:ext cx="1387332" cy="914400"/>
            <a:chOff x="10233414" y="237744"/>
            <a:chExt cx="1387332" cy="914400"/>
          </a:xfrm>
        </p:grpSpPr>
        <p:sp>
          <p:nvSpPr>
            <p:cNvPr id="282" name="Freeform 281"/>
            <p:cNvSpPr/>
            <p:nvPr/>
          </p:nvSpPr>
          <p:spPr>
            <a:xfrm>
              <a:off x="10733349" y="237744"/>
              <a:ext cx="387462" cy="192244"/>
            </a:xfrm>
            <a:custGeom>
              <a:avLst/>
              <a:gdLst/>
              <a:ahLst/>
              <a:cxnLst/>
              <a:rect l="l" t="t" r="r" b="b"/>
              <a:pathLst>
                <a:path w="387462" h="192244">
                  <a:moveTo>
                    <a:pt x="132044" y="0"/>
                  </a:moveTo>
                  <a:lnTo>
                    <a:pt x="255418" y="0"/>
                  </a:lnTo>
                  <a:lnTo>
                    <a:pt x="387462" y="192244"/>
                  </a:lnTo>
                  <a:lnTo>
                    <a:pt x="0" y="192244"/>
                  </a:lnTo>
                  <a:close/>
                </a:path>
              </a:pathLst>
            </a:custGeom>
            <a:solidFill>
              <a:srgbClr val="548235"/>
            </a:solidFill>
            <a:ln w="9525">
              <a:solidFill>
                <a:srgbClr val="FFFFFF"/>
              </a:solidFill>
            </a:ln>
          </p:spPr>
          <p:txBody>
            <a:bodyPr rtlCol="0" anchor="ctr"/>
            <a:lstStyle/>
            <a:p>
              <a:pPr algn="ctr"/>
              <a:endParaRPr/>
            </a:p>
          </p:txBody>
        </p:sp>
        <p:sp>
          <p:nvSpPr>
            <p:cNvPr id="283" name="Freeform 282"/>
            <p:cNvSpPr/>
            <p:nvPr/>
          </p:nvSpPr>
          <p:spPr>
            <a:xfrm>
              <a:off x="10566622" y="424786"/>
              <a:ext cx="720916" cy="248233"/>
            </a:xfrm>
            <a:custGeom>
              <a:avLst/>
              <a:gdLst/>
              <a:ahLst/>
              <a:cxnLst/>
              <a:rect l="l" t="t" r="r" b="b"/>
              <a:pathLst>
                <a:path w="720916" h="248233">
                  <a:moveTo>
                    <a:pt x="170443" y="0"/>
                  </a:moveTo>
                  <a:lnTo>
                    <a:pt x="550473" y="0"/>
                  </a:lnTo>
                  <a:lnTo>
                    <a:pt x="720916" y="248233"/>
                  </a:lnTo>
                  <a:lnTo>
                    <a:pt x="0" y="248233"/>
                  </a:lnTo>
                  <a:close/>
                </a:path>
              </a:pathLst>
            </a:custGeom>
            <a:solidFill>
              <a:srgbClr val="C6DEB5"/>
            </a:solidFill>
            <a:ln w="9525">
              <a:solidFill>
                <a:srgbClr val="FFFFFF"/>
              </a:solidFill>
            </a:ln>
          </p:spPr>
          <p:txBody>
            <a:bodyPr rtlCol="0" anchor="ctr"/>
            <a:lstStyle/>
            <a:p>
              <a:pPr algn="ctr"/>
              <a:endParaRPr/>
            </a:p>
          </p:txBody>
        </p:sp>
        <p:sp>
          <p:nvSpPr>
            <p:cNvPr id="284" name="Freeform 283"/>
            <p:cNvSpPr/>
            <p:nvPr/>
          </p:nvSpPr>
          <p:spPr>
            <a:xfrm>
              <a:off x="10400142" y="670294"/>
              <a:ext cx="1053876" cy="242783"/>
            </a:xfrm>
            <a:custGeom>
              <a:avLst/>
              <a:gdLst/>
              <a:ahLst/>
              <a:cxnLst/>
              <a:rect l="l" t="t" r="r" b="b"/>
              <a:pathLst>
                <a:path w="1053876" h="242783">
                  <a:moveTo>
                    <a:pt x="166727" y="0"/>
                  </a:moveTo>
                  <a:lnTo>
                    <a:pt x="887149" y="0"/>
                  </a:lnTo>
                  <a:lnTo>
                    <a:pt x="1053876" y="242783"/>
                  </a:lnTo>
                  <a:lnTo>
                    <a:pt x="0" y="242783"/>
                  </a:lnTo>
                  <a:close/>
                </a:path>
              </a:pathLst>
            </a:custGeom>
            <a:solidFill>
              <a:srgbClr val="3C3F43"/>
            </a:solidFill>
            <a:ln w="9525">
              <a:solidFill>
                <a:srgbClr val="FFFFFF"/>
              </a:solidFill>
            </a:ln>
          </p:spPr>
          <p:txBody>
            <a:bodyPr rtlCol="0" anchor="ctr"/>
            <a:lstStyle/>
            <a:p>
              <a:pPr algn="ctr"/>
              <a:endParaRPr/>
            </a:p>
          </p:txBody>
        </p:sp>
        <p:sp>
          <p:nvSpPr>
            <p:cNvPr id="285" name="Freeform 284"/>
            <p:cNvSpPr/>
            <p:nvPr/>
          </p:nvSpPr>
          <p:spPr>
            <a:xfrm>
              <a:off x="10233414" y="909361"/>
              <a:ext cx="1387332" cy="242783"/>
            </a:xfrm>
            <a:custGeom>
              <a:avLst/>
              <a:gdLst/>
              <a:ahLst/>
              <a:cxnLst/>
              <a:rect l="l" t="t" r="r" b="b"/>
              <a:pathLst>
                <a:path w="1387332" h="242783">
                  <a:moveTo>
                    <a:pt x="166728" y="0"/>
                  </a:moveTo>
                  <a:lnTo>
                    <a:pt x="1220604" y="0"/>
                  </a:lnTo>
                  <a:lnTo>
                    <a:pt x="1387332" y="242783"/>
                  </a:lnTo>
                  <a:lnTo>
                    <a:pt x="0" y="242783"/>
                  </a:lnTo>
                  <a:close/>
                </a:path>
              </a:pathLst>
            </a:custGeom>
            <a:solidFill>
              <a:srgbClr val="B9CFED"/>
            </a:solidFill>
            <a:ln w="9525">
              <a:solidFill>
                <a:srgbClr val="FFFFFF"/>
              </a:solidFill>
            </a:ln>
          </p:spPr>
          <p:txBody>
            <a:bodyPr rtlCol="0" anchor="ctr"/>
            <a:lstStyle/>
            <a:p>
              <a:pPr algn="ctr"/>
              <a:endParaRPr/>
            </a:p>
          </p:txBody>
        </p:sp>
        <p:cxnSp>
          <p:nvCxnSpPr>
            <p:cNvPr id="286" name="Connector 285"/>
            <p:cNvCxnSpPr/>
            <p:nvPr/>
          </p:nvCxnSpPr>
          <p:spPr>
            <a:xfrm>
              <a:off x="11411160" y="549894"/>
              <a:ext cx="0" cy="242783"/>
            </a:xfrm>
            <a:prstGeom prst="line">
              <a:avLst/>
            </a:prstGeom>
            <a:ln w="25400">
              <a:solidFill>
                <a:srgbClr val="7760A8"/>
              </a:solidFill>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3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1"/>
                                        </p:tgtEl>
                                        <p:attrNameLst>
                                          <p:attrName>style.visibility</p:attrName>
                                        </p:attrNameLst>
                                      </p:cBhvr>
                                      <p:to>
                                        <p:strVal val="visible"/>
                                      </p:to>
                                    </p:set>
                                    <p:animEffect transition="in" filter="fade">
                                      <p:cBhvr>
                                        <p:cTn id="12" dur="300"/>
                                        <p:tgtEl>
                                          <p:spTgt spid="20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2"/>
                                        </p:tgtEl>
                                        <p:attrNameLst>
                                          <p:attrName>style.visibility</p:attrName>
                                        </p:attrNameLst>
                                      </p:cBhvr>
                                      <p:to>
                                        <p:strVal val="visible"/>
                                      </p:to>
                                    </p:set>
                                    <p:animEffect transition="in" filter="fade">
                                      <p:cBhvr>
                                        <p:cTn id="15" dur="300"/>
                                        <p:tgtEl>
                                          <p:spTgt spid="20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3"/>
                                        </p:tgtEl>
                                        <p:attrNameLst>
                                          <p:attrName>style.visibility</p:attrName>
                                        </p:attrNameLst>
                                      </p:cBhvr>
                                      <p:to>
                                        <p:strVal val="visible"/>
                                      </p:to>
                                    </p:set>
                                    <p:animEffect transition="in" filter="fade">
                                      <p:cBhvr>
                                        <p:cTn id="18" dur="300"/>
                                        <p:tgtEl>
                                          <p:spTgt spid="20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4"/>
                                        </p:tgtEl>
                                        <p:attrNameLst>
                                          <p:attrName>style.visibility</p:attrName>
                                        </p:attrNameLst>
                                      </p:cBhvr>
                                      <p:to>
                                        <p:strVal val="visible"/>
                                      </p:to>
                                    </p:set>
                                    <p:animEffect transition="in" filter="fade">
                                      <p:cBhvr>
                                        <p:cTn id="21" dur="300"/>
                                        <p:tgtEl>
                                          <p:spTgt spid="20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5"/>
                                        </p:tgtEl>
                                        <p:attrNameLst>
                                          <p:attrName>style.visibility</p:attrName>
                                        </p:attrNameLst>
                                      </p:cBhvr>
                                      <p:to>
                                        <p:strVal val="visible"/>
                                      </p:to>
                                    </p:set>
                                    <p:animEffect transition="in" filter="fade">
                                      <p:cBhvr>
                                        <p:cTn id="24" dur="300"/>
                                        <p:tgtEl>
                                          <p:spTgt spid="20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6"/>
                                        </p:tgtEl>
                                        <p:attrNameLst>
                                          <p:attrName>style.visibility</p:attrName>
                                        </p:attrNameLst>
                                      </p:cBhvr>
                                      <p:to>
                                        <p:strVal val="visible"/>
                                      </p:to>
                                    </p:set>
                                    <p:animEffect transition="in" filter="fade">
                                      <p:cBhvr>
                                        <p:cTn id="27" dur="300"/>
                                        <p:tgtEl>
                                          <p:spTgt spid="20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7"/>
                                        </p:tgtEl>
                                        <p:attrNameLst>
                                          <p:attrName>style.visibility</p:attrName>
                                        </p:attrNameLst>
                                      </p:cBhvr>
                                      <p:to>
                                        <p:strVal val="visible"/>
                                      </p:to>
                                    </p:set>
                                    <p:animEffect transition="in" filter="fade">
                                      <p:cBhvr>
                                        <p:cTn id="30" dur="300"/>
                                        <p:tgtEl>
                                          <p:spTgt spid="20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8"/>
                                        </p:tgtEl>
                                        <p:attrNameLst>
                                          <p:attrName>style.visibility</p:attrName>
                                        </p:attrNameLst>
                                      </p:cBhvr>
                                      <p:to>
                                        <p:strVal val="visible"/>
                                      </p:to>
                                    </p:set>
                                    <p:animEffect transition="in" filter="fade">
                                      <p:cBhvr>
                                        <p:cTn id="33" dur="300"/>
                                        <p:tgtEl>
                                          <p:spTgt spid="20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9"/>
                                        </p:tgtEl>
                                        <p:attrNameLst>
                                          <p:attrName>style.visibility</p:attrName>
                                        </p:attrNameLst>
                                      </p:cBhvr>
                                      <p:to>
                                        <p:strVal val="visible"/>
                                      </p:to>
                                    </p:set>
                                    <p:animEffect transition="in" filter="fade">
                                      <p:cBhvr>
                                        <p:cTn id="36" dur="300"/>
                                        <p:tgtEl>
                                          <p:spTgt spid="20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0"/>
                                        </p:tgtEl>
                                        <p:attrNameLst>
                                          <p:attrName>style.visibility</p:attrName>
                                        </p:attrNameLst>
                                      </p:cBhvr>
                                      <p:to>
                                        <p:strVal val="visible"/>
                                      </p:to>
                                    </p:set>
                                    <p:animEffect transition="in" filter="fade">
                                      <p:cBhvr>
                                        <p:cTn id="39" dur="300"/>
                                        <p:tgtEl>
                                          <p:spTgt spid="21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1"/>
                                        </p:tgtEl>
                                        <p:attrNameLst>
                                          <p:attrName>style.visibility</p:attrName>
                                        </p:attrNameLst>
                                      </p:cBhvr>
                                      <p:to>
                                        <p:strVal val="visible"/>
                                      </p:to>
                                    </p:set>
                                    <p:animEffect transition="in" filter="fade">
                                      <p:cBhvr>
                                        <p:cTn id="42" dur="300"/>
                                        <p:tgtEl>
                                          <p:spTgt spid="21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2"/>
                                        </p:tgtEl>
                                        <p:attrNameLst>
                                          <p:attrName>style.visibility</p:attrName>
                                        </p:attrNameLst>
                                      </p:cBhvr>
                                      <p:to>
                                        <p:strVal val="visible"/>
                                      </p:to>
                                    </p:set>
                                    <p:animEffect transition="in" filter="fade">
                                      <p:cBhvr>
                                        <p:cTn id="45" dur="300"/>
                                        <p:tgtEl>
                                          <p:spTgt spid="2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3"/>
                                        </p:tgtEl>
                                        <p:attrNameLst>
                                          <p:attrName>style.visibility</p:attrName>
                                        </p:attrNameLst>
                                      </p:cBhvr>
                                      <p:to>
                                        <p:strVal val="visible"/>
                                      </p:to>
                                    </p:set>
                                    <p:animEffect transition="in" filter="fade">
                                      <p:cBhvr>
                                        <p:cTn id="48" dur="300"/>
                                        <p:tgtEl>
                                          <p:spTgt spid="2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14"/>
                                        </p:tgtEl>
                                        <p:attrNameLst>
                                          <p:attrName>style.visibility</p:attrName>
                                        </p:attrNameLst>
                                      </p:cBhvr>
                                      <p:to>
                                        <p:strVal val="visible"/>
                                      </p:to>
                                    </p:set>
                                    <p:animEffect transition="in" filter="fade">
                                      <p:cBhvr>
                                        <p:cTn id="51" dur="300"/>
                                        <p:tgtEl>
                                          <p:spTgt spid="21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5"/>
                                        </p:tgtEl>
                                        <p:attrNameLst>
                                          <p:attrName>style.visibility</p:attrName>
                                        </p:attrNameLst>
                                      </p:cBhvr>
                                      <p:to>
                                        <p:strVal val="visible"/>
                                      </p:to>
                                    </p:set>
                                    <p:animEffect transition="in" filter="fade">
                                      <p:cBhvr>
                                        <p:cTn id="54" dur="300"/>
                                        <p:tgtEl>
                                          <p:spTgt spid="2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6"/>
                                        </p:tgtEl>
                                        <p:attrNameLst>
                                          <p:attrName>style.visibility</p:attrName>
                                        </p:attrNameLst>
                                      </p:cBhvr>
                                      <p:to>
                                        <p:strVal val="visible"/>
                                      </p:to>
                                    </p:set>
                                    <p:animEffect transition="in" filter="fade">
                                      <p:cBhvr>
                                        <p:cTn id="57" dur="300"/>
                                        <p:tgtEl>
                                          <p:spTgt spid="21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7"/>
                                        </p:tgtEl>
                                        <p:attrNameLst>
                                          <p:attrName>style.visibility</p:attrName>
                                        </p:attrNameLst>
                                      </p:cBhvr>
                                      <p:to>
                                        <p:strVal val="visible"/>
                                      </p:to>
                                    </p:set>
                                    <p:animEffect transition="in" filter="fade">
                                      <p:cBhvr>
                                        <p:cTn id="60" dur="300"/>
                                        <p:tgtEl>
                                          <p:spTgt spid="21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8"/>
                                        </p:tgtEl>
                                        <p:attrNameLst>
                                          <p:attrName>style.visibility</p:attrName>
                                        </p:attrNameLst>
                                      </p:cBhvr>
                                      <p:to>
                                        <p:strVal val="visible"/>
                                      </p:to>
                                    </p:set>
                                    <p:animEffect transition="in" filter="fade">
                                      <p:cBhvr>
                                        <p:cTn id="63" dur="300"/>
                                        <p:tgtEl>
                                          <p:spTgt spid="2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19"/>
                                        </p:tgtEl>
                                        <p:attrNameLst>
                                          <p:attrName>style.visibility</p:attrName>
                                        </p:attrNameLst>
                                      </p:cBhvr>
                                      <p:to>
                                        <p:strVal val="visible"/>
                                      </p:to>
                                    </p:set>
                                    <p:animEffect transition="in" filter="fade">
                                      <p:cBhvr>
                                        <p:cTn id="66" dur="300"/>
                                        <p:tgtEl>
                                          <p:spTgt spid="2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0"/>
                                        </p:tgtEl>
                                        <p:attrNameLst>
                                          <p:attrName>style.visibility</p:attrName>
                                        </p:attrNameLst>
                                      </p:cBhvr>
                                      <p:to>
                                        <p:strVal val="visible"/>
                                      </p:to>
                                    </p:set>
                                    <p:animEffect transition="in" filter="fade">
                                      <p:cBhvr>
                                        <p:cTn id="69" dur="300"/>
                                        <p:tgtEl>
                                          <p:spTgt spid="220"/>
                                        </p:tgtEl>
                                      </p:cBhvr>
                                    </p:animEffect>
                                  </p:childTnLst>
                                </p:cTn>
                              </p:par>
                              <p:par>
                                <p:cTn id="70" presetID="10" presetClass="entr" presetSubtype="0" fill="hold" nodeType="withEffect">
                                  <p:stCondLst>
                                    <p:cond delay="0"/>
                                  </p:stCondLst>
                                  <p:childTnLst>
                                    <p:set>
                                      <p:cBhvr>
                                        <p:cTn id="71" dur="1" fill="hold">
                                          <p:stCondLst>
                                            <p:cond delay="0"/>
                                          </p:stCondLst>
                                        </p:cTn>
                                        <p:tgtEl>
                                          <p:spTgt spid="221"/>
                                        </p:tgtEl>
                                        <p:attrNameLst>
                                          <p:attrName>style.visibility</p:attrName>
                                        </p:attrNameLst>
                                      </p:cBhvr>
                                      <p:to>
                                        <p:strVal val="visible"/>
                                      </p:to>
                                    </p:set>
                                    <p:animEffect transition="in" filter="fade">
                                      <p:cBhvr>
                                        <p:cTn id="72" dur="300"/>
                                        <p:tgtEl>
                                          <p:spTgt spid="22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22"/>
                                        </p:tgtEl>
                                        <p:attrNameLst>
                                          <p:attrName>style.visibility</p:attrName>
                                        </p:attrNameLst>
                                      </p:cBhvr>
                                      <p:to>
                                        <p:strVal val="visible"/>
                                      </p:to>
                                    </p:set>
                                    <p:animEffect transition="in" filter="fade">
                                      <p:cBhvr>
                                        <p:cTn id="75" dur="300"/>
                                        <p:tgtEl>
                                          <p:spTgt spid="22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23"/>
                                        </p:tgtEl>
                                        <p:attrNameLst>
                                          <p:attrName>style.visibility</p:attrName>
                                        </p:attrNameLst>
                                      </p:cBhvr>
                                      <p:to>
                                        <p:strVal val="visible"/>
                                      </p:to>
                                    </p:set>
                                    <p:animEffect transition="in" filter="fade">
                                      <p:cBhvr>
                                        <p:cTn id="78" dur="300"/>
                                        <p:tgtEl>
                                          <p:spTgt spid="22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4"/>
                                        </p:tgtEl>
                                        <p:attrNameLst>
                                          <p:attrName>style.visibility</p:attrName>
                                        </p:attrNameLst>
                                      </p:cBhvr>
                                      <p:to>
                                        <p:strVal val="visible"/>
                                      </p:to>
                                    </p:set>
                                    <p:animEffect transition="in" filter="fade">
                                      <p:cBhvr>
                                        <p:cTn id="81" dur="300"/>
                                        <p:tgtEl>
                                          <p:spTgt spid="22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25"/>
                                        </p:tgtEl>
                                        <p:attrNameLst>
                                          <p:attrName>style.visibility</p:attrName>
                                        </p:attrNameLst>
                                      </p:cBhvr>
                                      <p:to>
                                        <p:strVal val="visible"/>
                                      </p:to>
                                    </p:set>
                                    <p:animEffect transition="in" filter="fade">
                                      <p:cBhvr>
                                        <p:cTn id="84" dur="300"/>
                                        <p:tgtEl>
                                          <p:spTgt spid="225"/>
                                        </p:tgtEl>
                                      </p:cBhvr>
                                    </p:animEffect>
                                  </p:childTnLst>
                                </p:cTn>
                              </p:par>
                              <p:par>
                                <p:cTn id="85" presetID="10" presetClass="entr" presetSubtype="0" fill="hold" nodeType="withEffect">
                                  <p:stCondLst>
                                    <p:cond delay="0"/>
                                  </p:stCondLst>
                                  <p:childTnLst>
                                    <p:set>
                                      <p:cBhvr>
                                        <p:cTn id="86" dur="1" fill="hold">
                                          <p:stCondLst>
                                            <p:cond delay="0"/>
                                          </p:stCondLst>
                                        </p:cTn>
                                        <p:tgtEl>
                                          <p:spTgt spid="226"/>
                                        </p:tgtEl>
                                        <p:attrNameLst>
                                          <p:attrName>style.visibility</p:attrName>
                                        </p:attrNameLst>
                                      </p:cBhvr>
                                      <p:to>
                                        <p:strVal val="visible"/>
                                      </p:to>
                                    </p:set>
                                    <p:animEffect transition="in" filter="fade">
                                      <p:cBhvr>
                                        <p:cTn id="87" dur="300"/>
                                        <p:tgtEl>
                                          <p:spTgt spid="2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27"/>
                                        </p:tgtEl>
                                        <p:attrNameLst>
                                          <p:attrName>style.visibility</p:attrName>
                                        </p:attrNameLst>
                                      </p:cBhvr>
                                      <p:to>
                                        <p:strVal val="visible"/>
                                      </p:to>
                                    </p:set>
                                    <p:animEffect transition="in" filter="fade">
                                      <p:cBhvr>
                                        <p:cTn id="90" dur="300"/>
                                        <p:tgtEl>
                                          <p:spTgt spid="22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28"/>
                                        </p:tgtEl>
                                        <p:attrNameLst>
                                          <p:attrName>style.visibility</p:attrName>
                                        </p:attrNameLst>
                                      </p:cBhvr>
                                      <p:to>
                                        <p:strVal val="visible"/>
                                      </p:to>
                                    </p:set>
                                    <p:animEffect transition="in" filter="fade">
                                      <p:cBhvr>
                                        <p:cTn id="95" dur="300"/>
                                        <p:tgtEl>
                                          <p:spTgt spid="228"/>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29"/>
                                        </p:tgtEl>
                                        <p:attrNameLst>
                                          <p:attrName>style.visibility</p:attrName>
                                        </p:attrNameLst>
                                      </p:cBhvr>
                                      <p:to>
                                        <p:strVal val="visible"/>
                                      </p:to>
                                    </p:set>
                                    <p:animEffect transition="in" filter="fade">
                                      <p:cBhvr>
                                        <p:cTn id="100" dur="300"/>
                                        <p:tgtEl>
                                          <p:spTgt spid="22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30"/>
                                        </p:tgtEl>
                                        <p:attrNameLst>
                                          <p:attrName>style.visibility</p:attrName>
                                        </p:attrNameLst>
                                      </p:cBhvr>
                                      <p:to>
                                        <p:strVal val="visible"/>
                                      </p:to>
                                    </p:set>
                                    <p:animEffect transition="in" filter="fade">
                                      <p:cBhvr>
                                        <p:cTn id="103" dur="300"/>
                                        <p:tgtEl>
                                          <p:spTgt spid="23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31"/>
                                        </p:tgtEl>
                                        <p:attrNameLst>
                                          <p:attrName>style.visibility</p:attrName>
                                        </p:attrNameLst>
                                      </p:cBhvr>
                                      <p:to>
                                        <p:strVal val="visible"/>
                                      </p:to>
                                    </p:set>
                                    <p:animEffect transition="in" filter="fade">
                                      <p:cBhvr>
                                        <p:cTn id="106" dur="300"/>
                                        <p:tgtEl>
                                          <p:spTgt spid="23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32"/>
                                        </p:tgtEl>
                                        <p:attrNameLst>
                                          <p:attrName>style.visibility</p:attrName>
                                        </p:attrNameLst>
                                      </p:cBhvr>
                                      <p:to>
                                        <p:strVal val="visible"/>
                                      </p:to>
                                    </p:set>
                                    <p:animEffect transition="in" filter="fade">
                                      <p:cBhvr>
                                        <p:cTn id="109" dur="300"/>
                                        <p:tgtEl>
                                          <p:spTgt spid="23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33"/>
                                        </p:tgtEl>
                                        <p:attrNameLst>
                                          <p:attrName>style.visibility</p:attrName>
                                        </p:attrNameLst>
                                      </p:cBhvr>
                                      <p:to>
                                        <p:strVal val="visible"/>
                                      </p:to>
                                    </p:set>
                                    <p:animEffect transition="in" filter="fade">
                                      <p:cBhvr>
                                        <p:cTn id="112" dur="300"/>
                                        <p:tgtEl>
                                          <p:spTgt spid="23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34"/>
                                        </p:tgtEl>
                                        <p:attrNameLst>
                                          <p:attrName>style.visibility</p:attrName>
                                        </p:attrNameLst>
                                      </p:cBhvr>
                                      <p:to>
                                        <p:strVal val="visible"/>
                                      </p:to>
                                    </p:set>
                                    <p:animEffect transition="in" filter="fade">
                                      <p:cBhvr>
                                        <p:cTn id="115" dur="300"/>
                                        <p:tgtEl>
                                          <p:spTgt spid="23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35"/>
                                        </p:tgtEl>
                                        <p:attrNameLst>
                                          <p:attrName>style.visibility</p:attrName>
                                        </p:attrNameLst>
                                      </p:cBhvr>
                                      <p:to>
                                        <p:strVal val="visible"/>
                                      </p:to>
                                    </p:set>
                                    <p:animEffect transition="in" filter="fade">
                                      <p:cBhvr>
                                        <p:cTn id="118" dur="300"/>
                                        <p:tgtEl>
                                          <p:spTgt spid="23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236"/>
                                        </p:tgtEl>
                                        <p:attrNameLst>
                                          <p:attrName>style.visibility</p:attrName>
                                        </p:attrNameLst>
                                      </p:cBhvr>
                                      <p:to>
                                        <p:strVal val="visible"/>
                                      </p:to>
                                    </p:set>
                                    <p:animEffect transition="in" filter="fade">
                                      <p:cBhvr>
                                        <p:cTn id="121" dur="300"/>
                                        <p:tgtEl>
                                          <p:spTgt spid="23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37"/>
                                        </p:tgtEl>
                                        <p:attrNameLst>
                                          <p:attrName>style.visibility</p:attrName>
                                        </p:attrNameLst>
                                      </p:cBhvr>
                                      <p:to>
                                        <p:strVal val="visible"/>
                                      </p:to>
                                    </p:set>
                                    <p:animEffect transition="in" filter="fade">
                                      <p:cBhvr>
                                        <p:cTn id="124" dur="300"/>
                                        <p:tgtEl>
                                          <p:spTgt spid="2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38"/>
                                        </p:tgtEl>
                                        <p:attrNameLst>
                                          <p:attrName>style.visibility</p:attrName>
                                        </p:attrNameLst>
                                      </p:cBhvr>
                                      <p:to>
                                        <p:strVal val="visible"/>
                                      </p:to>
                                    </p:set>
                                    <p:animEffect transition="in" filter="fade">
                                      <p:cBhvr>
                                        <p:cTn id="127" dur="300"/>
                                        <p:tgtEl>
                                          <p:spTgt spid="23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239"/>
                                        </p:tgtEl>
                                        <p:attrNameLst>
                                          <p:attrName>style.visibility</p:attrName>
                                        </p:attrNameLst>
                                      </p:cBhvr>
                                      <p:to>
                                        <p:strVal val="visible"/>
                                      </p:to>
                                    </p:set>
                                    <p:animEffect transition="in" filter="fade">
                                      <p:cBhvr>
                                        <p:cTn id="130" dur="300"/>
                                        <p:tgtEl>
                                          <p:spTgt spid="23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40"/>
                                        </p:tgtEl>
                                        <p:attrNameLst>
                                          <p:attrName>style.visibility</p:attrName>
                                        </p:attrNameLst>
                                      </p:cBhvr>
                                      <p:to>
                                        <p:strVal val="visible"/>
                                      </p:to>
                                    </p:set>
                                    <p:animEffect transition="in" filter="fade">
                                      <p:cBhvr>
                                        <p:cTn id="133" dur="300"/>
                                        <p:tgtEl>
                                          <p:spTgt spid="240"/>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41"/>
                                        </p:tgtEl>
                                        <p:attrNameLst>
                                          <p:attrName>style.visibility</p:attrName>
                                        </p:attrNameLst>
                                      </p:cBhvr>
                                      <p:to>
                                        <p:strVal val="visible"/>
                                      </p:to>
                                    </p:set>
                                    <p:animEffect transition="in" filter="fade">
                                      <p:cBhvr>
                                        <p:cTn id="136" dur="300"/>
                                        <p:tgtEl>
                                          <p:spTgt spid="241"/>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42"/>
                                        </p:tgtEl>
                                        <p:attrNameLst>
                                          <p:attrName>style.visibility</p:attrName>
                                        </p:attrNameLst>
                                      </p:cBhvr>
                                      <p:to>
                                        <p:strVal val="visible"/>
                                      </p:to>
                                    </p:set>
                                    <p:animEffect transition="in" filter="fade">
                                      <p:cBhvr>
                                        <p:cTn id="139" dur="300"/>
                                        <p:tgtEl>
                                          <p:spTgt spid="242"/>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43"/>
                                        </p:tgtEl>
                                        <p:attrNameLst>
                                          <p:attrName>style.visibility</p:attrName>
                                        </p:attrNameLst>
                                      </p:cBhvr>
                                      <p:to>
                                        <p:strVal val="visible"/>
                                      </p:to>
                                    </p:set>
                                    <p:animEffect transition="in" filter="fade">
                                      <p:cBhvr>
                                        <p:cTn id="142" dur="300"/>
                                        <p:tgtEl>
                                          <p:spTgt spid="243"/>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244"/>
                                        </p:tgtEl>
                                        <p:attrNameLst>
                                          <p:attrName>style.visibility</p:attrName>
                                        </p:attrNameLst>
                                      </p:cBhvr>
                                      <p:to>
                                        <p:strVal val="visible"/>
                                      </p:to>
                                    </p:set>
                                    <p:animEffect transition="in" filter="fade">
                                      <p:cBhvr>
                                        <p:cTn id="145" dur="300"/>
                                        <p:tgtEl>
                                          <p:spTgt spid="244"/>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45"/>
                                        </p:tgtEl>
                                        <p:attrNameLst>
                                          <p:attrName>style.visibility</p:attrName>
                                        </p:attrNameLst>
                                      </p:cBhvr>
                                      <p:to>
                                        <p:strVal val="visible"/>
                                      </p:to>
                                    </p:set>
                                    <p:animEffect transition="in" filter="fade">
                                      <p:cBhvr>
                                        <p:cTn id="148" dur="300"/>
                                        <p:tgtEl>
                                          <p:spTgt spid="245"/>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246"/>
                                        </p:tgtEl>
                                        <p:attrNameLst>
                                          <p:attrName>style.visibility</p:attrName>
                                        </p:attrNameLst>
                                      </p:cBhvr>
                                      <p:to>
                                        <p:strVal val="visible"/>
                                      </p:to>
                                    </p:set>
                                    <p:animEffect transition="in" filter="fade">
                                      <p:cBhvr>
                                        <p:cTn id="151" dur="300"/>
                                        <p:tgtEl>
                                          <p:spTgt spid="246"/>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247"/>
                                        </p:tgtEl>
                                        <p:attrNameLst>
                                          <p:attrName>style.visibility</p:attrName>
                                        </p:attrNameLst>
                                      </p:cBhvr>
                                      <p:to>
                                        <p:strVal val="visible"/>
                                      </p:to>
                                    </p:set>
                                    <p:animEffect transition="in" filter="fade">
                                      <p:cBhvr>
                                        <p:cTn id="154" dur="300"/>
                                        <p:tgtEl>
                                          <p:spTgt spid="247"/>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248"/>
                                        </p:tgtEl>
                                        <p:attrNameLst>
                                          <p:attrName>style.visibility</p:attrName>
                                        </p:attrNameLst>
                                      </p:cBhvr>
                                      <p:to>
                                        <p:strVal val="visible"/>
                                      </p:to>
                                    </p:set>
                                    <p:animEffect transition="in" filter="fade">
                                      <p:cBhvr>
                                        <p:cTn id="157" dur="300"/>
                                        <p:tgtEl>
                                          <p:spTgt spid="248"/>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249"/>
                                        </p:tgtEl>
                                        <p:attrNameLst>
                                          <p:attrName>style.visibility</p:attrName>
                                        </p:attrNameLst>
                                      </p:cBhvr>
                                      <p:to>
                                        <p:strVal val="visible"/>
                                      </p:to>
                                    </p:set>
                                    <p:animEffect transition="in" filter="fade">
                                      <p:cBhvr>
                                        <p:cTn id="160" dur="300"/>
                                        <p:tgtEl>
                                          <p:spTgt spid="249"/>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250"/>
                                        </p:tgtEl>
                                        <p:attrNameLst>
                                          <p:attrName>style.visibility</p:attrName>
                                        </p:attrNameLst>
                                      </p:cBhvr>
                                      <p:to>
                                        <p:strVal val="visible"/>
                                      </p:to>
                                    </p:set>
                                    <p:animEffect transition="in" filter="fade">
                                      <p:cBhvr>
                                        <p:cTn id="163" dur="300"/>
                                        <p:tgtEl>
                                          <p:spTgt spid="250"/>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251"/>
                                        </p:tgtEl>
                                        <p:attrNameLst>
                                          <p:attrName>style.visibility</p:attrName>
                                        </p:attrNameLst>
                                      </p:cBhvr>
                                      <p:to>
                                        <p:strVal val="visible"/>
                                      </p:to>
                                    </p:set>
                                    <p:animEffect transition="in" filter="fade">
                                      <p:cBhvr>
                                        <p:cTn id="166" dur="300"/>
                                        <p:tgtEl>
                                          <p:spTgt spid="251"/>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252"/>
                                        </p:tgtEl>
                                        <p:attrNameLst>
                                          <p:attrName>style.visibility</p:attrName>
                                        </p:attrNameLst>
                                      </p:cBhvr>
                                      <p:to>
                                        <p:strVal val="visible"/>
                                      </p:to>
                                    </p:set>
                                    <p:animEffect transition="in" filter="fade">
                                      <p:cBhvr>
                                        <p:cTn id="169" dur="300"/>
                                        <p:tgtEl>
                                          <p:spTgt spid="252"/>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253"/>
                                        </p:tgtEl>
                                        <p:attrNameLst>
                                          <p:attrName>style.visibility</p:attrName>
                                        </p:attrNameLst>
                                      </p:cBhvr>
                                      <p:to>
                                        <p:strVal val="visible"/>
                                      </p:to>
                                    </p:set>
                                    <p:animEffect transition="in" filter="fade">
                                      <p:cBhvr>
                                        <p:cTn id="172" dur="300"/>
                                        <p:tgtEl>
                                          <p:spTgt spid="253"/>
                                        </p:tgtEl>
                                      </p:cBhvr>
                                    </p:animEffect>
                                  </p:childTnLst>
                                </p:cTn>
                              </p:par>
                              <p:par>
                                <p:cTn id="173" presetID="10" presetClass="entr" presetSubtype="0" fill="hold" nodeType="withEffect">
                                  <p:stCondLst>
                                    <p:cond delay="0"/>
                                  </p:stCondLst>
                                  <p:childTnLst>
                                    <p:set>
                                      <p:cBhvr>
                                        <p:cTn id="174" dur="1" fill="hold">
                                          <p:stCondLst>
                                            <p:cond delay="0"/>
                                          </p:stCondLst>
                                        </p:cTn>
                                        <p:tgtEl>
                                          <p:spTgt spid="254"/>
                                        </p:tgtEl>
                                        <p:attrNameLst>
                                          <p:attrName>style.visibility</p:attrName>
                                        </p:attrNameLst>
                                      </p:cBhvr>
                                      <p:to>
                                        <p:strVal val="visible"/>
                                      </p:to>
                                    </p:set>
                                    <p:animEffect transition="in" filter="fade">
                                      <p:cBhvr>
                                        <p:cTn id="175" dur="300"/>
                                        <p:tgtEl>
                                          <p:spTgt spid="254"/>
                                        </p:tgtEl>
                                      </p:cBhvr>
                                    </p:animEffect>
                                  </p:childTnLst>
                                </p:cTn>
                              </p:par>
                              <p:par>
                                <p:cTn id="176" presetID="10" presetClass="entr" presetSubtype="0" fill="hold" nodeType="withEffect">
                                  <p:stCondLst>
                                    <p:cond delay="0"/>
                                  </p:stCondLst>
                                  <p:childTnLst>
                                    <p:set>
                                      <p:cBhvr>
                                        <p:cTn id="177" dur="1" fill="hold">
                                          <p:stCondLst>
                                            <p:cond delay="0"/>
                                          </p:stCondLst>
                                        </p:cTn>
                                        <p:tgtEl>
                                          <p:spTgt spid="255"/>
                                        </p:tgtEl>
                                        <p:attrNameLst>
                                          <p:attrName>style.visibility</p:attrName>
                                        </p:attrNameLst>
                                      </p:cBhvr>
                                      <p:to>
                                        <p:strVal val="visible"/>
                                      </p:to>
                                    </p:set>
                                    <p:animEffect transition="in" filter="fade">
                                      <p:cBhvr>
                                        <p:cTn id="178" dur="300"/>
                                        <p:tgtEl>
                                          <p:spTgt spid="255"/>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256"/>
                                        </p:tgtEl>
                                        <p:attrNameLst>
                                          <p:attrName>style.visibility</p:attrName>
                                        </p:attrNameLst>
                                      </p:cBhvr>
                                      <p:to>
                                        <p:strVal val="visible"/>
                                      </p:to>
                                    </p:set>
                                    <p:animEffect transition="in" filter="fade">
                                      <p:cBhvr>
                                        <p:cTn id="181" dur="300"/>
                                        <p:tgtEl>
                                          <p:spTgt spid="256"/>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257"/>
                                        </p:tgtEl>
                                        <p:attrNameLst>
                                          <p:attrName>style.visibility</p:attrName>
                                        </p:attrNameLst>
                                      </p:cBhvr>
                                      <p:to>
                                        <p:strVal val="visible"/>
                                      </p:to>
                                    </p:set>
                                    <p:animEffect transition="in" filter="fade">
                                      <p:cBhvr>
                                        <p:cTn id="184" dur="300"/>
                                        <p:tgtEl>
                                          <p:spTgt spid="257"/>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258"/>
                                        </p:tgtEl>
                                        <p:attrNameLst>
                                          <p:attrName>style.visibility</p:attrName>
                                        </p:attrNameLst>
                                      </p:cBhvr>
                                      <p:to>
                                        <p:strVal val="visible"/>
                                      </p:to>
                                    </p:set>
                                    <p:animEffect transition="in" filter="fade">
                                      <p:cBhvr>
                                        <p:cTn id="187" dur="300"/>
                                        <p:tgtEl>
                                          <p:spTgt spid="258"/>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259"/>
                                        </p:tgtEl>
                                        <p:attrNameLst>
                                          <p:attrName>style.visibility</p:attrName>
                                        </p:attrNameLst>
                                      </p:cBhvr>
                                      <p:to>
                                        <p:strVal val="visible"/>
                                      </p:to>
                                    </p:set>
                                    <p:animEffect transition="in" filter="fade">
                                      <p:cBhvr>
                                        <p:cTn id="190" dur="300"/>
                                        <p:tgtEl>
                                          <p:spTgt spid="259"/>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260"/>
                                        </p:tgtEl>
                                        <p:attrNameLst>
                                          <p:attrName>style.visibility</p:attrName>
                                        </p:attrNameLst>
                                      </p:cBhvr>
                                      <p:to>
                                        <p:strVal val="visible"/>
                                      </p:to>
                                    </p:set>
                                    <p:animEffect transition="in" filter="fade">
                                      <p:cBhvr>
                                        <p:cTn id="193" dur="300"/>
                                        <p:tgtEl>
                                          <p:spTgt spid="260"/>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261"/>
                                        </p:tgtEl>
                                        <p:attrNameLst>
                                          <p:attrName>style.visibility</p:attrName>
                                        </p:attrNameLst>
                                      </p:cBhvr>
                                      <p:to>
                                        <p:strVal val="visible"/>
                                      </p:to>
                                    </p:set>
                                    <p:animEffect transition="in" filter="fade">
                                      <p:cBhvr>
                                        <p:cTn id="196" dur="300"/>
                                        <p:tgtEl>
                                          <p:spTgt spid="26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262"/>
                                        </p:tgtEl>
                                        <p:attrNameLst>
                                          <p:attrName>style.visibility</p:attrName>
                                        </p:attrNameLst>
                                      </p:cBhvr>
                                      <p:to>
                                        <p:strVal val="visible"/>
                                      </p:to>
                                    </p:set>
                                    <p:animEffect transition="in" filter="fade">
                                      <p:cBhvr>
                                        <p:cTn id="199" dur="300"/>
                                        <p:tgtEl>
                                          <p:spTgt spid="262"/>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263"/>
                                        </p:tgtEl>
                                        <p:attrNameLst>
                                          <p:attrName>style.visibility</p:attrName>
                                        </p:attrNameLst>
                                      </p:cBhvr>
                                      <p:to>
                                        <p:strVal val="visible"/>
                                      </p:to>
                                    </p:set>
                                    <p:animEffect transition="in" filter="fade">
                                      <p:cBhvr>
                                        <p:cTn id="202" dur="300"/>
                                        <p:tgtEl>
                                          <p:spTgt spid="263"/>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264"/>
                                        </p:tgtEl>
                                        <p:attrNameLst>
                                          <p:attrName>style.visibility</p:attrName>
                                        </p:attrNameLst>
                                      </p:cBhvr>
                                      <p:to>
                                        <p:strVal val="visible"/>
                                      </p:to>
                                    </p:set>
                                    <p:animEffect transition="in" filter="fade">
                                      <p:cBhvr>
                                        <p:cTn id="205" dur="300"/>
                                        <p:tgtEl>
                                          <p:spTgt spid="264"/>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265"/>
                                        </p:tgtEl>
                                        <p:attrNameLst>
                                          <p:attrName>style.visibility</p:attrName>
                                        </p:attrNameLst>
                                      </p:cBhvr>
                                      <p:to>
                                        <p:strVal val="visible"/>
                                      </p:to>
                                    </p:set>
                                    <p:animEffect transition="in" filter="fade">
                                      <p:cBhvr>
                                        <p:cTn id="208" dur="300"/>
                                        <p:tgtEl>
                                          <p:spTgt spid="265"/>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266"/>
                                        </p:tgtEl>
                                        <p:attrNameLst>
                                          <p:attrName>style.visibility</p:attrName>
                                        </p:attrNameLst>
                                      </p:cBhvr>
                                      <p:to>
                                        <p:strVal val="visible"/>
                                      </p:to>
                                    </p:set>
                                    <p:animEffect transition="in" filter="fade">
                                      <p:cBhvr>
                                        <p:cTn id="211" dur="300"/>
                                        <p:tgtEl>
                                          <p:spTgt spid="266"/>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267"/>
                                        </p:tgtEl>
                                        <p:attrNameLst>
                                          <p:attrName>style.visibility</p:attrName>
                                        </p:attrNameLst>
                                      </p:cBhvr>
                                      <p:to>
                                        <p:strVal val="visible"/>
                                      </p:to>
                                    </p:set>
                                    <p:animEffect transition="in" filter="fade">
                                      <p:cBhvr>
                                        <p:cTn id="214" dur="300"/>
                                        <p:tgtEl>
                                          <p:spTgt spid="267"/>
                                        </p:tgtEl>
                                      </p:cBhvr>
                                    </p:animEffect>
                                  </p:childTnLst>
                                </p:cTn>
                              </p:par>
                              <p:par>
                                <p:cTn id="215" presetID="10" presetClass="entr" presetSubtype="0" fill="hold" grpId="0" nodeType="withEffect">
                                  <p:stCondLst>
                                    <p:cond delay="0"/>
                                  </p:stCondLst>
                                  <p:childTnLst>
                                    <p:set>
                                      <p:cBhvr>
                                        <p:cTn id="216" dur="1" fill="hold">
                                          <p:stCondLst>
                                            <p:cond delay="0"/>
                                          </p:stCondLst>
                                        </p:cTn>
                                        <p:tgtEl>
                                          <p:spTgt spid="268"/>
                                        </p:tgtEl>
                                        <p:attrNameLst>
                                          <p:attrName>style.visibility</p:attrName>
                                        </p:attrNameLst>
                                      </p:cBhvr>
                                      <p:to>
                                        <p:strVal val="visible"/>
                                      </p:to>
                                    </p:set>
                                    <p:animEffect transition="in" filter="fade">
                                      <p:cBhvr>
                                        <p:cTn id="217" dur="300"/>
                                        <p:tgtEl>
                                          <p:spTgt spid="268"/>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269"/>
                                        </p:tgtEl>
                                        <p:attrNameLst>
                                          <p:attrName>style.visibility</p:attrName>
                                        </p:attrNameLst>
                                      </p:cBhvr>
                                      <p:to>
                                        <p:strVal val="visible"/>
                                      </p:to>
                                    </p:set>
                                    <p:animEffect transition="in" filter="fade">
                                      <p:cBhvr>
                                        <p:cTn id="220" dur="300"/>
                                        <p:tgtEl>
                                          <p:spTgt spid="269"/>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270"/>
                                        </p:tgtEl>
                                        <p:attrNameLst>
                                          <p:attrName>style.visibility</p:attrName>
                                        </p:attrNameLst>
                                      </p:cBhvr>
                                      <p:to>
                                        <p:strVal val="visible"/>
                                      </p:to>
                                    </p:set>
                                    <p:animEffect transition="in" filter="fade">
                                      <p:cBhvr>
                                        <p:cTn id="223" dur="300"/>
                                        <p:tgtEl>
                                          <p:spTgt spid="270"/>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271"/>
                                        </p:tgtEl>
                                        <p:attrNameLst>
                                          <p:attrName>style.visibility</p:attrName>
                                        </p:attrNameLst>
                                      </p:cBhvr>
                                      <p:to>
                                        <p:strVal val="visible"/>
                                      </p:to>
                                    </p:set>
                                    <p:animEffect transition="in" filter="fade">
                                      <p:cBhvr>
                                        <p:cTn id="226" dur="300"/>
                                        <p:tgtEl>
                                          <p:spTgt spid="271"/>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272"/>
                                        </p:tgtEl>
                                        <p:attrNameLst>
                                          <p:attrName>style.visibility</p:attrName>
                                        </p:attrNameLst>
                                      </p:cBhvr>
                                      <p:to>
                                        <p:strVal val="visible"/>
                                      </p:to>
                                    </p:set>
                                    <p:animEffect transition="in" filter="fade">
                                      <p:cBhvr>
                                        <p:cTn id="229" dur="300"/>
                                        <p:tgtEl>
                                          <p:spTgt spid="272"/>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273"/>
                                        </p:tgtEl>
                                        <p:attrNameLst>
                                          <p:attrName>style.visibility</p:attrName>
                                        </p:attrNameLst>
                                      </p:cBhvr>
                                      <p:to>
                                        <p:strVal val="visible"/>
                                      </p:to>
                                    </p:set>
                                    <p:animEffect transition="in" filter="fade">
                                      <p:cBhvr>
                                        <p:cTn id="232" dur="300"/>
                                        <p:tgtEl>
                                          <p:spTgt spid="273"/>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274"/>
                                        </p:tgtEl>
                                        <p:attrNameLst>
                                          <p:attrName>style.visibility</p:attrName>
                                        </p:attrNameLst>
                                      </p:cBhvr>
                                      <p:to>
                                        <p:strVal val="visible"/>
                                      </p:to>
                                    </p:set>
                                    <p:animEffect transition="in" filter="fade">
                                      <p:cBhvr>
                                        <p:cTn id="235" dur="300"/>
                                        <p:tgtEl>
                                          <p:spTgt spid="274"/>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275"/>
                                        </p:tgtEl>
                                        <p:attrNameLst>
                                          <p:attrName>style.visibility</p:attrName>
                                        </p:attrNameLst>
                                      </p:cBhvr>
                                      <p:to>
                                        <p:strVal val="visible"/>
                                      </p:to>
                                    </p:set>
                                    <p:animEffect transition="in" filter="fade">
                                      <p:cBhvr>
                                        <p:cTn id="238" dur="300"/>
                                        <p:tgtEl>
                                          <p:spTgt spid="275"/>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276"/>
                                        </p:tgtEl>
                                        <p:attrNameLst>
                                          <p:attrName>style.visibility</p:attrName>
                                        </p:attrNameLst>
                                      </p:cBhvr>
                                      <p:to>
                                        <p:strVal val="visible"/>
                                      </p:to>
                                    </p:set>
                                    <p:animEffect transition="in" filter="fade">
                                      <p:cBhvr>
                                        <p:cTn id="241" dur="300"/>
                                        <p:tgtEl>
                                          <p:spTgt spid="276"/>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277"/>
                                        </p:tgtEl>
                                        <p:attrNameLst>
                                          <p:attrName>style.visibility</p:attrName>
                                        </p:attrNameLst>
                                      </p:cBhvr>
                                      <p:to>
                                        <p:strVal val="visible"/>
                                      </p:to>
                                    </p:set>
                                    <p:animEffect transition="in" filter="fade">
                                      <p:cBhvr>
                                        <p:cTn id="244" dur="300"/>
                                        <p:tgtEl>
                                          <p:spTgt spid="277"/>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278"/>
                                        </p:tgtEl>
                                        <p:attrNameLst>
                                          <p:attrName>style.visibility</p:attrName>
                                        </p:attrNameLst>
                                      </p:cBhvr>
                                      <p:to>
                                        <p:strVal val="visible"/>
                                      </p:to>
                                    </p:set>
                                    <p:animEffect transition="in" filter="fade">
                                      <p:cBhvr>
                                        <p:cTn id="247" dur="300"/>
                                        <p:tgtEl>
                                          <p:spTgt spid="278"/>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279"/>
                                        </p:tgtEl>
                                        <p:attrNameLst>
                                          <p:attrName>style.visibility</p:attrName>
                                        </p:attrNameLst>
                                      </p:cBhvr>
                                      <p:to>
                                        <p:strVal val="visible"/>
                                      </p:to>
                                    </p:set>
                                    <p:animEffect transition="in" filter="fade">
                                      <p:cBhvr>
                                        <p:cTn id="250" dur="300"/>
                                        <p:tgtEl>
                                          <p:spTgt spid="279"/>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ntr" presetSubtype="0" fill="hold" grpId="0" nodeType="clickEffect">
                                  <p:stCondLst>
                                    <p:cond delay="0"/>
                                  </p:stCondLst>
                                  <p:childTnLst>
                                    <p:set>
                                      <p:cBhvr>
                                        <p:cTn id="254" dur="1" fill="hold">
                                          <p:stCondLst>
                                            <p:cond delay="0"/>
                                          </p:stCondLst>
                                        </p:cTn>
                                        <p:tgtEl>
                                          <p:spTgt spid="280"/>
                                        </p:tgtEl>
                                        <p:attrNameLst>
                                          <p:attrName>style.visibility</p:attrName>
                                        </p:attrNameLst>
                                      </p:cBhvr>
                                      <p:to>
                                        <p:strVal val="visible"/>
                                      </p:to>
                                    </p:set>
                                    <p:animEffect transition="in" filter="fade">
                                      <p:cBhvr>
                                        <p:cTn id="255" dur="300"/>
                                        <p:tgtEl>
                                          <p:spTgt spid="280"/>
                                        </p:tgtEl>
                                      </p:cBhvr>
                                    </p:animEffect>
                                  </p:childTnLst>
                                </p:cTn>
                              </p:par>
                            </p:childTnLst>
                          </p:cTn>
                        </p:par>
                      </p:childTnLst>
                    </p:cTn>
                  </p:par>
                  <p:par>
                    <p:cTn id="256" fill="hold">
                      <p:stCondLst>
                        <p:cond delay="indefinite"/>
                      </p:stCondLst>
                      <p:childTnLst>
                        <p:par>
                          <p:cTn id="257" fill="hold">
                            <p:stCondLst>
                              <p:cond delay="0"/>
                            </p:stCondLst>
                            <p:childTnLst>
                              <p:par>
                                <p:cTn id="258" presetID="10" presetClass="entr" presetSubtype="0" fill="hold" grpId="0" nodeType="clickEffect">
                                  <p:stCondLst>
                                    <p:cond delay="0"/>
                                  </p:stCondLst>
                                  <p:childTnLst>
                                    <p:set>
                                      <p:cBhvr>
                                        <p:cTn id="259" dur="1" fill="hold">
                                          <p:stCondLst>
                                            <p:cond delay="0"/>
                                          </p:stCondLst>
                                        </p:cTn>
                                        <p:tgtEl>
                                          <p:spTgt spid="6"/>
                                        </p:tgtEl>
                                        <p:attrNameLst>
                                          <p:attrName>style.visibility</p:attrName>
                                        </p:attrNameLst>
                                      </p:cBhvr>
                                      <p:to>
                                        <p:strVal val="visible"/>
                                      </p:to>
                                    </p:set>
                                    <p:animEffect transition="in" filter="fade">
                                      <p:cBhvr>
                                        <p:cTn id="260"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2" grpId="0" animBg="1"/>
      <p:bldP spid="223" grpId="0" animBg="1"/>
      <p:bldP spid="224" grpId="0" animBg="1"/>
      <p:bldP spid="225"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GZSWAP · PAGE COMPRESSION VS. CACHELINE</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Compress Big, Restore Small</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a:t>Page-level compression ratio, yet only the faulting page is restored before replay</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200">
                <a:solidFill>
                  <a:srgbClr val="586B7D"/>
                </a:solidFill>
              </a:defRPr>
            </a:lvl1pPr>
          </a:lstStyle>
          <a:p>
            <a:pPr algn="r"/>
            <a:fld id="{F7021451-1387-4CA6-816F-3879F97B5CBC}" type="slidenum">
              <a:rPr lang="en-US" b="0"/>
              <a:t>10</a:t>
            </a:fld>
            <a:endParaRPr lang="en-US"/>
          </a:p>
        </p:txBody>
      </p:sp>
      <p:sp>
        <p:nvSpPr>
          <p:cNvPr id="6" name="Rounded Rectangle 5"/>
          <p:cNvSpPr/>
          <p:nvPr/>
        </p:nvSpPr>
        <p:spPr>
          <a:xfrm>
            <a:off x="548640" y="1737360"/>
            <a:ext cx="5394960" cy="3858768"/>
          </a:xfrm>
          <a:prstGeom prst="roundRect">
            <a:avLst>
              <a:gd name="adj" fmla="val 5000"/>
            </a:avLst>
          </a:prstGeom>
          <a:solidFill>
            <a:srgbClr val="152B43">
              <a:alpha val="5000"/>
            </a:srgbClr>
          </a:solidFill>
          <a:ln w="25400">
            <a:noFill/>
          </a:ln>
        </p:spPr>
        <p:txBody>
          <a:bodyPr wrap="square" lIns="45720" tIns="18288" rIns="45720" bIns="18288" rtlCol="0" anchor="ctr">
            <a:noAutofit/>
          </a:bodyPr>
          <a:lstStyle/>
          <a:p>
            <a:pPr marL="0" indent="0" algn="ctr">
              <a:buNone/>
            </a:pPr>
            <a:endParaRPr lang="en-US" sz="1600"/>
          </a:p>
        </p:txBody>
      </p:sp>
      <p:sp>
        <p:nvSpPr>
          <p:cNvPr id="7" name="TextBox 6"/>
          <p:cNvSpPr txBox="1"/>
          <p:nvPr/>
        </p:nvSpPr>
        <p:spPr>
          <a:xfrm>
            <a:off x="822960" y="1847088"/>
            <a:ext cx="4846320" cy="411480"/>
          </a:xfrm>
          <a:prstGeom prst="rect">
            <a:avLst/>
          </a:prstGeom>
          <a:noFill/>
        </p:spPr>
        <p:txBody>
          <a:bodyPr wrap="square" lIns="0" tIns="0" rIns="0" bIns="0" rtlCol="0" anchor="ctr">
            <a:noAutofit/>
          </a:bodyPr>
          <a:lstStyle/>
          <a:p>
            <a:pPr marL="0" indent="0" algn="l">
              <a:buNone/>
            </a:pPr>
            <a:r>
              <a:rPr lang="en-US" sz="2100" b="1">
                <a:solidFill>
                  <a:srgbClr val="152B43"/>
                </a:solidFill>
              </a:rPr>
              <a:t>Cacheline compression (prior)</a:t>
            </a:r>
            <a:endParaRPr lang="en-US" sz="2100"/>
          </a:p>
        </p:txBody>
      </p:sp>
      <p:sp>
        <p:nvSpPr>
          <p:cNvPr id="8" name="TextBox 7"/>
          <p:cNvSpPr txBox="1"/>
          <p:nvPr/>
        </p:nvSpPr>
        <p:spPr>
          <a:xfrm>
            <a:off x="822960" y="2249424"/>
            <a:ext cx="4846320" cy="329184"/>
          </a:xfrm>
          <a:prstGeom prst="rect">
            <a:avLst/>
          </a:prstGeom>
          <a:noFill/>
        </p:spPr>
        <p:txBody>
          <a:bodyPr wrap="square" lIns="0" tIns="0" rIns="0" bIns="0" rtlCol="0" anchor="ctr">
            <a:noAutofit/>
          </a:bodyPr>
          <a:lstStyle/>
          <a:p>
            <a:pPr marL="0" indent="0" algn="l">
              <a:buNone/>
            </a:pPr>
            <a:r>
              <a:rPr lang="en-US" sz="1600" b="0">
                <a:solidFill>
                  <a:srgbClr val="586B7D"/>
                </a:solidFill>
              </a:rPr>
              <a:t>32–128 B lines, on every memory access</a:t>
            </a:r>
            <a:endParaRPr lang="en-US" sz="1600"/>
          </a:p>
        </p:txBody>
      </p:sp>
      <p:sp>
        <p:nvSpPr>
          <p:cNvPr id="9" name="Rounded Rectangle 8"/>
          <p:cNvSpPr/>
          <p:nvPr/>
        </p:nvSpPr>
        <p:spPr>
          <a:xfrm>
            <a:off x="6236208" y="1737360"/>
            <a:ext cx="5394960" cy="3858768"/>
          </a:xfrm>
          <a:prstGeom prst="roundRect">
            <a:avLst>
              <a:gd name="adj" fmla="val 5000"/>
            </a:avLst>
          </a:prstGeom>
          <a:solidFill>
            <a:srgbClr val="548235">
              <a:alpha val="9000"/>
            </a:srgbClr>
          </a:solidFill>
          <a:ln w="25400">
            <a:solidFill>
              <a:srgbClr val="548235"/>
            </a:solidFill>
          </a:ln>
        </p:spPr>
        <p:txBody>
          <a:bodyPr wrap="square" lIns="45720" tIns="18288" rIns="45720" bIns="18288" rtlCol="0" anchor="ctr">
            <a:noAutofit/>
          </a:bodyPr>
          <a:lstStyle/>
          <a:p>
            <a:pPr marL="0" indent="0" algn="ctr">
              <a:buNone/>
            </a:pPr>
            <a:endParaRPr lang="en-US" sz="1600"/>
          </a:p>
        </p:txBody>
      </p:sp>
      <p:sp>
        <p:nvSpPr>
          <p:cNvPr id="10" name="TextBox 9"/>
          <p:cNvSpPr txBox="1"/>
          <p:nvPr/>
        </p:nvSpPr>
        <p:spPr>
          <a:xfrm>
            <a:off x="6510528" y="1847088"/>
            <a:ext cx="4846320" cy="411480"/>
          </a:xfrm>
          <a:prstGeom prst="rect">
            <a:avLst/>
          </a:prstGeom>
          <a:noFill/>
        </p:spPr>
        <p:txBody>
          <a:bodyPr wrap="square" lIns="0" tIns="0" rIns="0" bIns="0" rtlCol="0" anchor="ctr">
            <a:noAutofit/>
          </a:bodyPr>
          <a:lstStyle/>
          <a:p>
            <a:pPr marL="0" indent="0" algn="l">
              <a:buNone/>
            </a:pPr>
            <a:r>
              <a:rPr lang="en-US" sz="2100" b="1">
                <a:solidFill>
                  <a:srgbClr val="548235"/>
                </a:solidFill>
              </a:rPr>
              <a:t>GZswap: page compression</a:t>
            </a:r>
            <a:endParaRPr lang="en-US" sz="2100"/>
          </a:p>
        </p:txBody>
      </p:sp>
      <p:sp>
        <p:nvSpPr>
          <p:cNvPr id="11" name="TextBox 10"/>
          <p:cNvSpPr txBox="1"/>
          <p:nvPr/>
        </p:nvSpPr>
        <p:spPr>
          <a:xfrm>
            <a:off x="6510528" y="2249424"/>
            <a:ext cx="4846320" cy="329184"/>
          </a:xfrm>
          <a:prstGeom prst="rect">
            <a:avLst/>
          </a:prstGeom>
          <a:noFill/>
        </p:spPr>
        <p:txBody>
          <a:bodyPr wrap="square" lIns="0" tIns="0" rIns="0" bIns="0" rtlCol="0" anchor="ctr">
            <a:noAutofit/>
          </a:bodyPr>
          <a:lstStyle/>
          <a:p>
            <a:pPr marL="0" indent="0" algn="l">
              <a:buNone/>
            </a:pPr>
            <a:r>
              <a:rPr lang="en-US" sz="1600" b="0">
                <a:solidFill>
                  <a:srgbClr val="586B7D"/>
                </a:solidFill>
              </a:rPr>
              <a:t>4 KB pages, once at eviction, packed</a:t>
            </a:r>
            <a:endParaRPr lang="en-US" sz="1600"/>
          </a:p>
        </p:txBody>
      </p:sp>
      <p:sp>
        <p:nvSpPr>
          <p:cNvPr id="44" name="TextBox 43"/>
          <p:cNvSpPr txBox="1"/>
          <p:nvPr/>
        </p:nvSpPr>
        <p:spPr>
          <a:xfrm>
            <a:off x="822960" y="2688336"/>
            <a:ext cx="4846320" cy="310896"/>
          </a:xfrm>
          <a:prstGeom prst="rect">
            <a:avLst/>
          </a:prstGeom>
          <a:noFill/>
        </p:spPr>
        <p:txBody>
          <a:bodyPr wrap="square" lIns="0" tIns="0" rIns="0" bIns="0" rtlCol="0" anchor="ctr">
            <a:noAutofit/>
          </a:bodyPr>
          <a:lstStyle/>
          <a:p>
            <a:pPr marL="0" indent="0" algn="l">
              <a:buNone/>
            </a:pPr>
            <a:r>
              <a:rPr lang="en-US" sz="1700" b="1">
                <a:solidFill>
                  <a:srgbClr val="152B43"/>
                </a:solidFill>
              </a:rPr>
              <a:t>Compression ratio</a:t>
            </a:r>
            <a:endParaRPr lang="en-US" sz="1700"/>
          </a:p>
        </p:txBody>
      </p:sp>
      <p:sp>
        <p:nvSpPr>
          <p:cNvPr id="45" name="Rectangle 44"/>
          <p:cNvSpPr/>
          <p:nvPr/>
        </p:nvSpPr>
        <p:spPr>
          <a:xfrm>
            <a:off x="822960" y="3017520"/>
            <a:ext cx="4846320" cy="237744"/>
          </a:xfrm>
          <a:prstGeom prst="rect">
            <a:avLst/>
          </a:prstGeom>
          <a:solidFill>
            <a:srgbClr val="DEE2E6"/>
          </a:solidFill>
          <a:ln w="12700">
            <a:noFill/>
          </a:ln>
        </p:spPr>
        <p:txBody>
          <a:bodyPr wrap="square" lIns="45720" tIns="18288" rIns="45720" bIns="18288" rtlCol="0" anchor="ctr">
            <a:noAutofit/>
          </a:bodyPr>
          <a:lstStyle/>
          <a:p>
            <a:pPr marL="0" indent="0" algn="ctr">
              <a:buNone/>
            </a:pPr>
            <a:endParaRPr lang="en-US" sz="1600"/>
          </a:p>
        </p:txBody>
      </p:sp>
      <p:sp>
        <p:nvSpPr>
          <p:cNvPr id="46" name="Rectangle 45"/>
          <p:cNvSpPr/>
          <p:nvPr/>
        </p:nvSpPr>
        <p:spPr>
          <a:xfrm>
            <a:off x="822960" y="3017520"/>
            <a:ext cx="1661595" cy="237744"/>
          </a:xfrm>
          <a:prstGeom prst="rect">
            <a:avLst/>
          </a:prstGeom>
          <a:solidFill>
            <a:srgbClr val="CF4548"/>
          </a:solidFill>
          <a:ln w="12700">
            <a:noFill/>
          </a:ln>
        </p:spPr>
        <p:txBody>
          <a:bodyPr wrap="square" lIns="45720" tIns="18288" rIns="45720" bIns="18288" rtlCol="0" anchor="ctr">
            <a:noAutofit/>
          </a:bodyPr>
          <a:lstStyle/>
          <a:p>
            <a:pPr marL="0" indent="0" algn="ctr">
              <a:buNone/>
            </a:pPr>
            <a:endParaRPr lang="en-US" sz="1600"/>
          </a:p>
        </p:txBody>
      </p:sp>
      <p:sp>
        <p:nvSpPr>
          <p:cNvPr id="47" name="TextBox 46"/>
          <p:cNvSpPr txBox="1"/>
          <p:nvPr/>
        </p:nvSpPr>
        <p:spPr>
          <a:xfrm>
            <a:off x="822960" y="3291840"/>
            <a:ext cx="4846320" cy="347472"/>
          </a:xfrm>
          <a:prstGeom prst="rect">
            <a:avLst/>
          </a:prstGeom>
          <a:noFill/>
        </p:spPr>
        <p:txBody>
          <a:bodyPr wrap="square" lIns="0" tIns="0" rIns="0" bIns="0" rtlCol="0" anchor="ctr">
            <a:noAutofit/>
          </a:bodyPr>
          <a:lstStyle/>
          <a:p>
            <a:pPr marL="0" indent="0" algn="l">
              <a:buNone/>
            </a:pPr>
            <a:r>
              <a:rPr lang="en-US" sz="1700" b="1">
                <a:solidFill>
                  <a:srgbClr val="CF4548"/>
                </a:solidFill>
              </a:rPr>
              <a:t>Low</a:t>
            </a:r>
            <a:r>
              <a:rPr lang="en-US" sz="1700" b="0">
                <a:solidFill>
                  <a:srgbClr val="152B43"/>
                </a:solidFill>
              </a:rPr>
              <a:t>   1.2–2.4×</a:t>
            </a:r>
            <a:endParaRPr lang="en-US" sz="1700"/>
          </a:p>
        </p:txBody>
      </p:sp>
      <p:sp>
        <p:nvSpPr>
          <p:cNvPr id="48" name="TextBox 47"/>
          <p:cNvSpPr txBox="1"/>
          <p:nvPr/>
        </p:nvSpPr>
        <p:spPr>
          <a:xfrm>
            <a:off x="6510528" y="2688336"/>
            <a:ext cx="4846320" cy="310896"/>
          </a:xfrm>
          <a:prstGeom prst="rect">
            <a:avLst/>
          </a:prstGeom>
          <a:noFill/>
        </p:spPr>
        <p:txBody>
          <a:bodyPr wrap="square" lIns="0" tIns="0" rIns="0" bIns="0" rtlCol="0" anchor="ctr">
            <a:noAutofit/>
          </a:bodyPr>
          <a:lstStyle/>
          <a:p>
            <a:pPr marL="0" indent="0" algn="l">
              <a:buNone/>
            </a:pPr>
            <a:r>
              <a:rPr lang="en-US" sz="1700" b="1">
                <a:solidFill>
                  <a:srgbClr val="152B43"/>
                </a:solidFill>
              </a:rPr>
              <a:t>Compression ratio</a:t>
            </a:r>
            <a:endParaRPr lang="en-US" sz="1700"/>
          </a:p>
        </p:txBody>
      </p:sp>
      <p:sp>
        <p:nvSpPr>
          <p:cNvPr id="49" name="Rectangle 48"/>
          <p:cNvSpPr/>
          <p:nvPr/>
        </p:nvSpPr>
        <p:spPr>
          <a:xfrm>
            <a:off x="6510528" y="3017520"/>
            <a:ext cx="4846320" cy="237744"/>
          </a:xfrm>
          <a:prstGeom prst="rect">
            <a:avLst/>
          </a:prstGeom>
          <a:solidFill>
            <a:srgbClr val="DEE2E6"/>
          </a:solidFill>
          <a:ln w="12700">
            <a:noFill/>
          </a:ln>
        </p:spPr>
        <p:txBody>
          <a:bodyPr wrap="square" lIns="45720" tIns="18288" rIns="45720" bIns="18288" rtlCol="0" anchor="ctr">
            <a:noAutofit/>
          </a:bodyPr>
          <a:lstStyle/>
          <a:p>
            <a:pPr marL="0" indent="0" algn="ctr">
              <a:buNone/>
            </a:pPr>
            <a:endParaRPr lang="en-US" sz="1600"/>
          </a:p>
        </p:txBody>
      </p:sp>
      <p:sp>
        <p:nvSpPr>
          <p:cNvPr id="50" name="Rectangle 49"/>
          <p:cNvSpPr/>
          <p:nvPr/>
        </p:nvSpPr>
        <p:spPr>
          <a:xfrm>
            <a:off x="6510528" y="3017520"/>
            <a:ext cx="4465538" cy="237744"/>
          </a:xfrm>
          <a:prstGeom prst="rect">
            <a:avLst/>
          </a:prstGeom>
          <a:solidFill>
            <a:srgbClr val="548235"/>
          </a:solidFill>
          <a:ln w="12700">
            <a:noFill/>
          </a:ln>
        </p:spPr>
        <p:txBody>
          <a:bodyPr wrap="square" lIns="45720" tIns="18288" rIns="45720" bIns="18288" rtlCol="0" anchor="ctr">
            <a:noAutofit/>
          </a:bodyPr>
          <a:lstStyle/>
          <a:p>
            <a:pPr marL="0" indent="0" algn="ctr">
              <a:buNone/>
            </a:pPr>
            <a:endParaRPr lang="en-US" sz="1600"/>
          </a:p>
        </p:txBody>
      </p:sp>
      <p:sp>
        <p:nvSpPr>
          <p:cNvPr id="51" name="TextBox 50"/>
          <p:cNvSpPr txBox="1"/>
          <p:nvPr/>
        </p:nvSpPr>
        <p:spPr>
          <a:xfrm>
            <a:off x="6510528" y="3291840"/>
            <a:ext cx="4846320" cy="347472"/>
          </a:xfrm>
          <a:prstGeom prst="rect">
            <a:avLst/>
          </a:prstGeom>
          <a:noFill/>
        </p:spPr>
        <p:txBody>
          <a:bodyPr wrap="square" lIns="0" tIns="0" rIns="0" bIns="0" rtlCol="0" anchor="ctr">
            <a:noAutofit/>
          </a:bodyPr>
          <a:lstStyle/>
          <a:p>
            <a:pPr marL="0" indent="0" algn="l">
              <a:buNone/>
            </a:pPr>
            <a:r>
              <a:rPr lang="en-US" sz="1700" b="1">
                <a:solidFill>
                  <a:srgbClr val="548235"/>
                </a:solidFill>
              </a:rPr>
              <a:t>High</a:t>
            </a:r>
            <a:r>
              <a:rPr lang="en-US" sz="1700" b="0">
                <a:solidFill>
                  <a:srgbClr val="152B43"/>
                </a:solidFill>
              </a:rPr>
              <a:t>   6.45× on average</a:t>
            </a:r>
            <a:endParaRPr lang="en-US" sz="1700"/>
          </a:p>
        </p:txBody>
      </p:sp>
      <p:sp>
        <p:nvSpPr>
          <p:cNvPr id="52" name="TextBox 51"/>
          <p:cNvSpPr txBox="1"/>
          <p:nvPr/>
        </p:nvSpPr>
        <p:spPr>
          <a:xfrm>
            <a:off x="822960" y="3749040"/>
            <a:ext cx="4846320" cy="310896"/>
          </a:xfrm>
          <a:prstGeom prst="rect">
            <a:avLst/>
          </a:prstGeom>
          <a:noFill/>
        </p:spPr>
        <p:txBody>
          <a:bodyPr wrap="square" lIns="0" tIns="0" rIns="0" bIns="0" rtlCol="0" anchor="ctr">
            <a:noAutofit/>
          </a:bodyPr>
          <a:lstStyle/>
          <a:p>
            <a:pPr marL="0" indent="0" algn="l">
              <a:buNone/>
            </a:pPr>
            <a:r>
              <a:rPr lang="en-US" sz="1700" b="1">
                <a:solidFill>
                  <a:srgbClr val="152B43"/>
                </a:solidFill>
              </a:rPr>
              <a:t>Restore before replay</a:t>
            </a:r>
            <a:endParaRPr lang="en-US" sz="1700"/>
          </a:p>
        </p:txBody>
      </p:sp>
      <p:sp>
        <p:nvSpPr>
          <p:cNvPr id="53" name="Rectangle 52"/>
          <p:cNvSpPr/>
          <p:nvPr/>
        </p:nvSpPr>
        <p:spPr>
          <a:xfrm>
            <a:off x="822960" y="4078224"/>
            <a:ext cx="4846320" cy="274320"/>
          </a:xfrm>
          <a:prstGeom prst="rect">
            <a:avLst/>
          </a:prstGeom>
          <a:solidFill>
            <a:srgbClr val="DEE2E6">
              <a:alpha val="0"/>
            </a:srgbClr>
          </a:solidFill>
          <a:ln w="12700">
            <a:noFill/>
          </a:ln>
        </p:spPr>
        <p:txBody>
          <a:bodyPr wrap="square" lIns="45720" tIns="18288" rIns="45720" bIns="18288" rtlCol="0" anchor="ctr">
            <a:noAutofit/>
          </a:bodyPr>
          <a:lstStyle/>
          <a:p>
            <a:pPr marL="0" indent="0" algn="ctr">
              <a:buNone/>
            </a:pPr>
            <a:endParaRPr lang="en-US" sz="1600"/>
          </a:p>
        </p:txBody>
      </p:sp>
      <p:sp>
        <p:nvSpPr>
          <p:cNvPr id="54" name="Rectangle 53"/>
          <p:cNvSpPr/>
          <p:nvPr/>
        </p:nvSpPr>
        <p:spPr>
          <a:xfrm>
            <a:off x="822960" y="4078224"/>
            <a:ext cx="169621" cy="274320"/>
          </a:xfrm>
          <a:prstGeom prst="rect">
            <a:avLst/>
          </a:prstGeom>
          <a:solidFill>
            <a:srgbClr val="548235"/>
          </a:solidFill>
          <a:ln w="12700">
            <a:noFill/>
          </a:ln>
        </p:spPr>
        <p:txBody>
          <a:bodyPr wrap="square" lIns="45720" tIns="18288" rIns="45720" bIns="18288" rtlCol="0" anchor="ctr">
            <a:noAutofit/>
          </a:bodyPr>
          <a:lstStyle/>
          <a:p>
            <a:pPr marL="0" indent="0" algn="ctr">
              <a:buNone/>
            </a:pPr>
            <a:endParaRPr lang="en-US" sz="1600"/>
          </a:p>
        </p:txBody>
      </p:sp>
      <p:cxnSp>
        <p:nvCxnSpPr>
          <p:cNvPr id="55" name="Connector 54"/>
          <p:cNvCxnSpPr>
            <a:cxnSpLocks/>
          </p:cNvCxnSpPr>
          <p:nvPr/>
        </p:nvCxnSpPr>
        <p:spPr>
          <a:xfrm>
            <a:off x="1010869" y="4041648"/>
            <a:ext cx="0" cy="365760"/>
          </a:xfrm>
          <a:prstGeom prst="line">
            <a:avLst/>
          </a:prstGeom>
          <a:ln w="38100">
            <a:solidFill>
              <a:srgbClr val="548235"/>
            </a:solidFill>
          </a:ln>
        </p:spPr>
      </p:cxnSp>
      <p:sp>
        <p:nvSpPr>
          <p:cNvPr id="56" name="TextBox 55"/>
          <p:cNvSpPr txBox="1"/>
          <p:nvPr/>
        </p:nvSpPr>
        <p:spPr>
          <a:xfrm>
            <a:off x="822960" y="4425696"/>
            <a:ext cx="4846320" cy="329184"/>
          </a:xfrm>
          <a:prstGeom prst="rect">
            <a:avLst/>
          </a:prstGeom>
          <a:noFill/>
        </p:spPr>
        <p:txBody>
          <a:bodyPr wrap="square" lIns="0" tIns="0" rIns="0" bIns="0" rtlCol="0" anchor="ctr">
            <a:noAutofit/>
          </a:bodyPr>
          <a:lstStyle/>
          <a:p>
            <a:pPr marL="0" indent="0" algn="l">
              <a:buNone/>
            </a:pPr>
            <a:r>
              <a:rPr lang="en-US" sz="1700" b="1">
                <a:solidFill>
                  <a:srgbClr val="548235"/>
                </a:solidFill>
              </a:rPr>
              <a:t>Short</a:t>
            </a:r>
            <a:r>
              <a:rPr lang="en-US" sz="1700" b="0">
                <a:solidFill>
                  <a:srgbClr val="152B43"/>
                </a:solidFill>
              </a:rPr>
              <a:t>   one line, but paid on every access</a:t>
            </a:r>
            <a:endParaRPr lang="en-US" sz="1700"/>
          </a:p>
        </p:txBody>
      </p:sp>
      <p:sp>
        <p:nvSpPr>
          <p:cNvPr id="57" name="TextBox 56"/>
          <p:cNvSpPr txBox="1"/>
          <p:nvPr/>
        </p:nvSpPr>
        <p:spPr>
          <a:xfrm>
            <a:off x="6510528" y="3749040"/>
            <a:ext cx="4846320" cy="310896"/>
          </a:xfrm>
          <a:prstGeom prst="rect">
            <a:avLst/>
          </a:prstGeom>
          <a:noFill/>
        </p:spPr>
        <p:txBody>
          <a:bodyPr wrap="square" lIns="0" tIns="0" rIns="0" bIns="0" rtlCol="0" anchor="ctr">
            <a:noAutofit/>
          </a:bodyPr>
          <a:lstStyle/>
          <a:p>
            <a:pPr marL="0" indent="0" algn="l">
              <a:buNone/>
            </a:pPr>
            <a:r>
              <a:rPr lang="en-US" sz="1700" b="1">
                <a:solidFill>
                  <a:srgbClr val="152B43"/>
                </a:solidFill>
              </a:rPr>
              <a:t>Restore before replay</a:t>
            </a:r>
            <a:endParaRPr lang="en-US" sz="1700"/>
          </a:p>
        </p:txBody>
      </p:sp>
      <p:sp>
        <p:nvSpPr>
          <p:cNvPr id="58" name="Rectangle 57"/>
          <p:cNvSpPr/>
          <p:nvPr/>
        </p:nvSpPr>
        <p:spPr>
          <a:xfrm>
            <a:off x="6510528" y="4078224"/>
            <a:ext cx="4846320" cy="274320"/>
          </a:xfrm>
          <a:prstGeom prst="rect">
            <a:avLst/>
          </a:prstGeom>
          <a:solidFill>
            <a:srgbClr val="548235">
              <a:alpha val="20000"/>
            </a:srgbClr>
          </a:solidFill>
          <a:ln w="12700">
            <a:noFill/>
          </a:ln>
        </p:spPr>
        <p:txBody>
          <a:bodyPr wrap="square" lIns="409194" tIns="0" rIns="45720" bIns="0" rtlCol="0" anchor="ctr">
            <a:noAutofit/>
          </a:bodyPr>
          <a:lstStyle/>
          <a:p>
            <a:pPr marL="0" indent="0" algn="ctr">
              <a:buNone/>
            </a:pPr>
            <a:r>
              <a:rPr lang="en-US" sz="1400" b="1">
                <a:solidFill>
                  <a:srgbClr val="3B5E25"/>
                </a:solidFill>
              </a:rPr>
              <a:t>other evicted pages: restored in background</a:t>
            </a:r>
            <a:endParaRPr lang="en-US" sz="1400"/>
          </a:p>
        </p:txBody>
      </p:sp>
      <p:sp>
        <p:nvSpPr>
          <p:cNvPr id="59" name="Rectangle 58"/>
          <p:cNvSpPr/>
          <p:nvPr/>
        </p:nvSpPr>
        <p:spPr>
          <a:xfrm>
            <a:off x="6510528" y="4078224"/>
            <a:ext cx="363474" cy="274320"/>
          </a:xfrm>
          <a:prstGeom prst="rect">
            <a:avLst/>
          </a:prstGeom>
          <a:solidFill>
            <a:srgbClr val="548235"/>
          </a:solidFill>
          <a:ln w="12700">
            <a:noFill/>
          </a:ln>
        </p:spPr>
        <p:txBody>
          <a:bodyPr wrap="square" lIns="45720" tIns="18288" rIns="45720" bIns="18288" rtlCol="0" anchor="ctr">
            <a:noAutofit/>
          </a:bodyPr>
          <a:lstStyle/>
          <a:p>
            <a:pPr marL="0" indent="0" algn="ctr">
              <a:buNone/>
            </a:pPr>
            <a:endParaRPr lang="en-US" sz="1600"/>
          </a:p>
        </p:txBody>
      </p:sp>
      <p:cxnSp>
        <p:nvCxnSpPr>
          <p:cNvPr id="60" name="Connector 59"/>
          <p:cNvCxnSpPr>
            <a:cxnSpLocks/>
          </p:cNvCxnSpPr>
          <p:nvPr/>
        </p:nvCxnSpPr>
        <p:spPr>
          <a:xfrm>
            <a:off x="6892290" y="4041648"/>
            <a:ext cx="0" cy="365760"/>
          </a:xfrm>
          <a:prstGeom prst="line">
            <a:avLst/>
          </a:prstGeom>
          <a:ln w="38100">
            <a:solidFill>
              <a:srgbClr val="548235"/>
            </a:solidFill>
          </a:ln>
        </p:spPr>
      </p:cxnSp>
      <p:sp>
        <p:nvSpPr>
          <p:cNvPr id="61" name="TextBox 60"/>
          <p:cNvSpPr txBox="1"/>
          <p:nvPr/>
        </p:nvSpPr>
        <p:spPr>
          <a:xfrm>
            <a:off x="6510528" y="4425696"/>
            <a:ext cx="4846320" cy="329184"/>
          </a:xfrm>
          <a:prstGeom prst="rect">
            <a:avLst/>
          </a:prstGeom>
          <a:noFill/>
        </p:spPr>
        <p:txBody>
          <a:bodyPr wrap="square" lIns="0" tIns="0" rIns="0" bIns="0" rtlCol="0" anchor="ctr">
            <a:noAutofit/>
          </a:bodyPr>
          <a:lstStyle/>
          <a:p>
            <a:pPr marL="0" indent="0" algn="l">
              <a:buNone/>
            </a:pPr>
            <a:r>
              <a:rPr lang="en-US" sz="1700" b="1">
                <a:solidFill>
                  <a:srgbClr val="548235"/>
                </a:solidFill>
              </a:rPr>
              <a:t>Short</a:t>
            </a:r>
            <a:r>
              <a:rPr lang="en-US" sz="1700" b="0">
                <a:solidFill>
                  <a:srgbClr val="152B43"/>
                </a:solidFill>
              </a:rPr>
              <a:t>   faulting page first, ≈ 277 ns</a:t>
            </a:r>
            <a:endParaRPr lang="en-US" sz="1700"/>
          </a:p>
        </p:txBody>
      </p:sp>
      <p:sp>
        <p:nvSpPr>
          <p:cNvPr id="62"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chemeClr val="accent6">
                    <a:lumMod val="50000"/>
                  </a:schemeClr>
                </a:solidFill>
              </a:rPr>
              <a:t>No fixed target</a:t>
            </a:r>
            <a:r>
              <a:rPr lang="en-US" sz="1800" b="1">
                <a:solidFill>
                  <a:schemeClr val="tx1"/>
                </a:solidFill>
              </a:rPr>
              <a:t>: </a:t>
            </a:r>
            <a:r>
              <a:rPr lang="en-US" b="1">
                <a:solidFill>
                  <a:srgbClr val="548235"/>
                </a:solidFill>
              </a:rPr>
              <a:t>no exception </a:t>
            </a:r>
            <a:r>
              <a:rPr lang="en-US" b="1"/>
              <a:t>and also alleviating </a:t>
            </a:r>
            <a:r>
              <a:rPr lang="en-US" b="1">
                <a:solidFill>
                  <a:srgbClr val="548235"/>
                </a:solidFill>
              </a:rPr>
              <a:t>internal fragmentation</a:t>
            </a:r>
            <a:endParaRPr lang="en-US" sz="1800">
              <a:solidFill>
                <a:srgbClr val="548235"/>
              </a:solidFill>
            </a:endParaRPr>
          </a:p>
        </p:txBody>
      </p:sp>
      <p:sp>
        <p:nvSpPr>
          <p:cNvPr id="72" name="TextBox 51"/>
          <p:cNvSpPr txBox="1"/>
          <p:nvPr/>
        </p:nvSpPr>
        <p:spPr>
          <a:xfrm>
            <a:off x="822960" y="4846320"/>
            <a:ext cx="4846320" cy="310896"/>
          </a:xfrm>
          <a:prstGeom prst="rect">
            <a:avLst/>
          </a:prstGeom>
          <a:noFill/>
        </p:spPr>
        <p:txBody>
          <a:bodyPr wrap="square" lIns="0" tIns="0" rIns="0" bIns="0" rtlCol="0" anchor="ctr">
            <a:noAutofit/>
          </a:bodyPr>
          <a:lstStyle/>
          <a:p>
            <a:pPr marL="0" indent="0" algn="l">
              <a:buNone/>
            </a:pPr>
            <a:r>
              <a:rPr lang="en-US" sz="1700" b="1">
                <a:solidFill>
                  <a:srgbClr val="152B43"/>
                </a:solidFill>
              </a:rPr>
              <a:t>Exception path</a:t>
            </a:r>
            <a:endParaRPr lang="en-US" sz="1700"/>
          </a:p>
        </p:txBody>
      </p:sp>
      <p:sp>
        <p:nvSpPr>
          <p:cNvPr id="73" name="TextBox 55"/>
          <p:cNvSpPr txBox="1"/>
          <p:nvPr/>
        </p:nvSpPr>
        <p:spPr>
          <a:xfrm>
            <a:off x="822960" y="5175504"/>
            <a:ext cx="4846320" cy="329184"/>
          </a:xfrm>
          <a:prstGeom prst="rect">
            <a:avLst/>
          </a:prstGeom>
          <a:noFill/>
        </p:spPr>
        <p:txBody>
          <a:bodyPr wrap="square" lIns="0" tIns="0" rIns="0" bIns="0" rtlCol="0" anchor="ctr">
            <a:noAutofit/>
          </a:bodyPr>
          <a:lstStyle/>
          <a:p>
            <a:pPr marL="0" indent="0" algn="l">
              <a:buNone/>
            </a:pPr>
            <a:r>
              <a:rPr lang="en-US" sz="1700" b="1">
                <a:solidFill>
                  <a:srgbClr val="CF4548"/>
                </a:solidFill>
              </a:rPr>
              <a:t>Need</a:t>
            </a:r>
            <a:r>
              <a:rPr lang="en-US" sz="1700" b="0">
                <a:solidFill>
                  <a:srgbClr val="152B43"/>
                </a:solidFill>
              </a:rPr>
              <a:t>   misses its target → overflow to host</a:t>
            </a:r>
            <a:endParaRPr lang="en-US" sz="1700"/>
          </a:p>
        </p:txBody>
      </p:sp>
      <p:sp>
        <p:nvSpPr>
          <p:cNvPr id="74" name="TextBox 56"/>
          <p:cNvSpPr txBox="1"/>
          <p:nvPr/>
        </p:nvSpPr>
        <p:spPr>
          <a:xfrm>
            <a:off x="6510528" y="4846320"/>
            <a:ext cx="4846320" cy="310896"/>
          </a:xfrm>
          <a:prstGeom prst="rect">
            <a:avLst/>
          </a:prstGeom>
          <a:noFill/>
        </p:spPr>
        <p:txBody>
          <a:bodyPr wrap="square" lIns="0" tIns="0" rIns="0" bIns="0" rtlCol="0" anchor="ctr">
            <a:noAutofit/>
          </a:bodyPr>
          <a:lstStyle/>
          <a:p>
            <a:pPr marL="0" indent="0" algn="l">
              <a:buNone/>
            </a:pPr>
            <a:r>
              <a:rPr lang="en-US" sz="1700" b="1">
                <a:solidFill>
                  <a:srgbClr val="152B43"/>
                </a:solidFill>
              </a:rPr>
              <a:t>Exception path</a:t>
            </a:r>
            <a:endParaRPr lang="en-US" sz="1700"/>
          </a:p>
        </p:txBody>
      </p:sp>
      <p:sp>
        <p:nvSpPr>
          <p:cNvPr id="75" name="TextBox 60"/>
          <p:cNvSpPr txBox="1"/>
          <p:nvPr/>
        </p:nvSpPr>
        <p:spPr>
          <a:xfrm>
            <a:off x="6510528" y="5175504"/>
            <a:ext cx="4846320" cy="329184"/>
          </a:xfrm>
          <a:prstGeom prst="rect">
            <a:avLst/>
          </a:prstGeom>
          <a:noFill/>
        </p:spPr>
        <p:txBody>
          <a:bodyPr wrap="square" lIns="0" tIns="0" rIns="0" bIns="0" rtlCol="0" anchor="ctr">
            <a:noAutofit/>
          </a:bodyPr>
          <a:lstStyle/>
          <a:p>
            <a:pPr marL="0" indent="0" algn="l">
              <a:buNone/>
            </a:pPr>
            <a:r>
              <a:rPr lang="en-US" sz="1700" b="1">
                <a:solidFill>
                  <a:srgbClr val="548235"/>
                </a:solidFill>
              </a:rPr>
              <a:t>None</a:t>
            </a:r>
            <a:r>
              <a:rPr lang="en-US" sz="1700" b="0">
                <a:solidFill>
                  <a:srgbClr val="152B43"/>
                </a:solidFill>
              </a:rPr>
              <a:t>   no fixed target to miss</a:t>
            </a:r>
            <a:endParaRPr lang="en-US" sz="1700"/>
          </a:p>
        </p:txBody>
      </p:sp>
      <p:grpSp>
        <p:nvGrpSpPr>
          <p:cNvPr id="63" name="mini-map (you are here)"/>
          <p:cNvGrpSpPr/>
          <p:nvPr/>
        </p:nvGrpSpPr>
        <p:grpSpPr>
          <a:xfrm>
            <a:off x="10233414" y="237744"/>
            <a:ext cx="1387332" cy="914400"/>
            <a:chOff x="10233414" y="237744"/>
            <a:chExt cx="1387332" cy="914400"/>
          </a:xfrm>
        </p:grpSpPr>
        <p:sp>
          <p:nvSpPr>
            <p:cNvPr id="64" name="Freeform 63"/>
            <p:cNvSpPr/>
            <p:nvPr/>
          </p:nvSpPr>
          <p:spPr>
            <a:xfrm>
              <a:off x="10733349" y="237744"/>
              <a:ext cx="387462" cy="192244"/>
            </a:xfrm>
            <a:custGeom>
              <a:avLst/>
              <a:gdLst/>
              <a:ahLst/>
              <a:cxnLst/>
              <a:rect l="l" t="t" r="r" b="b"/>
              <a:pathLst>
                <a:path w="387462" h="192244">
                  <a:moveTo>
                    <a:pt x="132044" y="0"/>
                  </a:moveTo>
                  <a:lnTo>
                    <a:pt x="255418" y="0"/>
                  </a:lnTo>
                  <a:lnTo>
                    <a:pt x="387462" y="192244"/>
                  </a:lnTo>
                  <a:lnTo>
                    <a:pt x="0" y="192244"/>
                  </a:lnTo>
                  <a:close/>
                </a:path>
              </a:pathLst>
            </a:custGeom>
            <a:solidFill>
              <a:srgbClr val="548235"/>
            </a:solidFill>
            <a:ln w="9525">
              <a:solidFill>
                <a:srgbClr val="FFFFFF"/>
              </a:solidFill>
            </a:ln>
          </p:spPr>
          <p:txBody>
            <a:bodyPr rtlCol="0" anchor="ctr"/>
            <a:lstStyle/>
            <a:p>
              <a:pPr algn="ctr"/>
              <a:endParaRPr/>
            </a:p>
          </p:txBody>
        </p:sp>
        <p:sp>
          <p:nvSpPr>
            <p:cNvPr id="65" name="Freeform 64"/>
            <p:cNvSpPr/>
            <p:nvPr/>
          </p:nvSpPr>
          <p:spPr>
            <a:xfrm>
              <a:off x="10566622" y="424786"/>
              <a:ext cx="720916" cy="248233"/>
            </a:xfrm>
            <a:custGeom>
              <a:avLst/>
              <a:gdLst/>
              <a:ahLst/>
              <a:cxnLst/>
              <a:rect l="l" t="t" r="r" b="b"/>
              <a:pathLst>
                <a:path w="720916" h="248233">
                  <a:moveTo>
                    <a:pt x="170443" y="0"/>
                  </a:moveTo>
                  <a:lnTo>
                    <a:pt x="550473" y="0"/>
                  </a:lnTo>
                  <a:lnTo>
                    <a:pt x="720916" y="248233"/>
                  </a:lnTo>
                  <a:lnTo>
                    <a:pt x="0" y="248233"/>
                  </a:lnTo>
                  <a:close/>
                </a:path>
              </a:pathLst>
            </a:custGeom>
            <a:solidFill>
              <a:srgbClr val="C6DEB5"/>
            </a:solidFill>
            <a:ln w="9525">
              <a:solidFill>
                <a:srgbClr val="FFFFFF"/>
              </a:solidFill>
            </a:ln>
          </p:spPr>
          <p:txBody>
            <a:bodyPr rtlCol="0" anchor="ctr"/>
            <a:lstStyle/>
            <a:p>
              <a:pPr algn="ctr"/>
              <a:endParaRPr/>
            </a:p>
          </p:txBody>
        </p:sp>
        <p:sp>
          <p:nvSpPr>
            <p:cNvPr id="66" name="Freeform 65"/>
            <p:cNvSpPr/>
            <p:nvPr/>
          </p:nvSpPr>
          <p:spPr>
            <a:xfrm>
              <a:off x="10400142" y="670294"/>
              <a:ext cx="1053876" cy="242783"/>
            </a:xfrm>
            <a:custGeom>
              <a:avLst/>
              <a:gdLst/>
              <a:ahLst/>
              <a:cxnLst/>
              <a:rect l="l" t="t" r="r" b="b"/>
              <a:pathLst>
                <a:path w="1053876" h="242783">
                  <a:moveTo>
                    <a:pt x="166727" y="0"/>
                  </a:moveTo>
                  <a:lnTo>
                    <a:pt x="887149" y="0"/>
                  </a:lnTo>
                  <a:lnTo>
                    <a:pt x="1053876" y="242783"/>
                  </a:lnTo>
                  <a:lnTo>
                    <a:pt x="0" y="242783"/>
                  </a:lnTo>
                  <a:close/>
                </a:path>
              </a:pathLst>
            </a:custGeom>
            <a:solidFill>
              <a:srgbClr val="3C3F43"/>
            </a:solidFill>
            <a:ln w="9525">
              <a:solidFill>
                <a:srgbClr val="FFFFFF"/>
              </a:solidFill>
            </a:ln>
          </p:spPr>
          <p:txBody>
            <a:bodyPr rtlCol="0" anchor="ctr"/>
            <a:lstStyle/>
            <a:p>
              <a:pPr algn="ctr"/>
              <a:endParaRPr/>
            </a:p>
          </p:txBody>
        </p:sp>
        <p:sp>
          <p:nvSpPr>
            <p:cNvPr id="67" name="Freeform 66"/>
            <p:cNvSpPr/>
            <p:nvPr/>
          </p:nvSpPr>
          <p:spPr>
            <a:xfrm>
              <a:off x="10233414" y="909361"/>
              <a:ext cx="1387332" cy="242783"/>
            </a:xfrm>
            <a:custGeom>
              <a:avLst/>
              <a:gdLst/>
              <a:ahLst/>
              <a:cxnLst/>
              <a:rect l="l" t="t" r="r" b="b"/>
              <a:pathLst>
                <a:path w="1387332" h="242783">
                  <a:moveTo>
                    <a:pt x="166728" y="0"/>
                  </a:moveTo>
                  <a:lnTo>
                    <a:pt x="1220604" y="0"/>
                  </a:lnTo>
                  <a:lnTo>
                    <a:pt x="1387332" y="242783"/>
                  </a:lnTo>
                  <a:lnTo>
                    <a:pt x="0" y="242783"/>
                  </a:lnTo>
                  <a:close/>
                </a:path>
              </a:pathLst>
            </a:custGeom>
            <a:solidFill>
              <a:srgbClr val="B9CFED"/>
            </a:solidFill>
            <a:ln w="9525">
              <a:solidFill>
                <a:srgbClr val="FFFFFF"/>
              </a:solidFill>
            </a:ln>
          </p:spPr>
          <p:txBody>
            <a:bodyPr rtlCol="0" anchor="ctr"/>
            <a:lstStyle/>
            <a:p>
              <a:pPr algn="ctr"/>
              <a:endParaRPr/>
            </a:p>
          </p:txBody>
        </p:sp>
        <p:cxnSp>
          <p:nvCxnSpPr>
            <p:cNvPr id="76" name="Connector 75"/>
            <p:cNvCxnSpPr/>
            <p:nvPr/>
          </p:nvCxnSpPr>
          <p:spPr>
            <a:xfrm>
              <a:off x="11411160" y="549894"/>
              <a:ext cx="0" cy="242783"/>
            </a:xfrm>
            <a:prstGeom prst="line">
              <a:avLst/>
            </a:prstGeom>
            <a:ln w="25400">
              <a:solidFill>
                <a:srgbClr val="7760A8"/>
              </a:solidFill>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3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3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300"/>
                                        <p:tgtEl>
                                          <p:spTgt spid="4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3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300"/>
                                        <p:tgtEl>
                                          <p:spTgt spid="5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300"/>
                                        <p:tgtEl>
                                          <p:spTgt spid="5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300"/>
                                        <p:tgtEl>
                                          <p:spTgt spid="5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300"/>
                                        <p:tgtEl>
                                          <p:spTgt spid="5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300"/>
                                        <p:tgtEl>
                                          <p:spTgt spid="59"/>
                                        </p:tgtEl>
                                      </p:cBhvr>
                                    </p:animEffect>
                                  </p:childTnLst>
                                </p:cTn>
                              </p:par>
                              <p:par>
                                <p:cTn id="37" presetID="10" presetClass="entr" presetSubtype="0"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3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300"/>
                                        <p:tgtEl>
                                          <p:spTgt spid="6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3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fade">
                                      <p:cBhvr>
                                        <p:cTn id="50" dur="300"/>
                                        <p:tgtEl>
                                          <p:spTgt spid="7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8" grpId="0" animBg="1"/>
      <p:bldP spid="49" grpId="0" animBg="1"/>
      <p:bldP spid="50" grpId="0" animBg="1"/>
      <p:bldP spid="51" grpId="0" animBg="1"/>
      <p:bldP spid="57" grpId="0" animBg="1"/>
      <p:bldP spid="58" grpId="0" animBg="1"/>
      <p:bldP spid="59" grpId="0" animBg="1"/>
      <p:bldP spid="61" grpId="0" animBg="1"/>
      <p:bldP spid="62" grpId="0" animBg="1"/>
      <p:bldP spid="74" grpId="0" animBg="1"/>
      <p:bldP spid="7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GZSWAP · </a:t>
            </a:r>
            <a:r>
              <a:rPr lang="en-US"/>
              <a:t>DECOMPRESSION </a:t>
            </a:r>
            <a:r>
              <a:rPr lang="en-US" altLang="ko-KR"/>
              <a:t>· </a:t>
            </a:r>
            <a:r>
              <a:rPr lang="en-US" dirty="0"/>
              <a:t>HARDWARE OFFLOAD</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GZswap Takes Over the Fault Inside the GPU</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Faults on compressed pages are handled in the GPU MMU, before they reach the CPU driver</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200">
                <a:solidFill>
                  <a:srgbClr val="586B7D"/>
                </a:solidFill>
              </a:defRPr>
            </a:lvl1pPr>
          </a:lstStyle>
          <a:p>
            <a:pPr algn="r"/>
            <a:fld id="{F7021451-1387-4CA6-816F-3879F97B5CBC}" type="slidenum">
              <a:rPr lang="en-US" b="0"/>
              <a:t>11</a:t>
            </a:fld>
            <a:endParaRPr lang="en-US"/>
          </a:p>
        </p:txBody>
      </p:sp>
      <p:sp>
        <p:nvSpPr>
          <p:cNvPr id="6" name="TextBox 5"/>
          <p:cNvSpPr txBox="1"/>
          <p:nvPr/>
        </p:nvSpPr>
        <p:spPr>
          <a:xfrm>
            <a:off x="822960" y="1591056"/>
            <a:ext cx="2651760" cy="310896"/>
          </a:xfrm>
          <a:prstGeom prst="rect">
            <a:avLst/>
          </a:prstGeom>
          <a:noFill/>
        </p:spPr>
        <p:txBody>
          <a:bodyPr wrap="square" lIns="0" tIns="0" rIns="0" bIns="0" rtlCol="0" anchor="ctr">
            <a:noAutofit/>
          </a:bodyPr>
          <a:lstStyle/>
          <a:p>
            <a:pPr marL="0" indent="0" algn="ctr">
              <a:buNone/>
            </a:pPr>
            <a:r>
              <a:rPr lang="en-US" sz="1400" b="1">
                <a:solidFill>
                  <a:srgbClr val="586B7D"/>
                </a:solidFill>
              </a:rPr>
              <a:t>Baseline UM fault path</a:t>
            </a:r>
            <a:endParaRPr lang="en-US" sz="1400"/>
          </a:p>
        </p:txBody>
      </p:sp>
      <p:sp>
        <p:nvSpPr>
          <p:cNvPr id="7" name="Text 34"/>
          <p:cNvSpPr/>
          <p:nvPr/>
        </p:nvSpPr>
        <p:spPr>
          <a:xfrm>
            <a:off x="822960" y="1938528"/>
            <a:ext cx="2651760" cy="438912"/>
          </a:xfrm>
          <a:prstGeom prst="roundRect">
            <a:avLst>
              <a:gd name="adj" fmla="val 10000"/>
            </a:avLst>
          </a:prstGeom>
          <a:solidFill>
            <a:schemeClr val="tx1">
              <a:alpha val="15000"/>
            </a:schemeClr>
          </a:solidFill>
          <a:ln/>
        </p:spPr>
        <p:txBody>
          <a:bodyPr wrap="square" lIns="152400" tIns="0" rIns="127000" bIns="0" rtlCol="0" anchor="ctr"/>
          <a:lstStyle/>
          <a:p>
            <a:pPr marL="0" indent="0" algn="l">
              <a:buNone/>
            </a:pPr>
            <a:r>
              <a:rPr lang="en-US" sz="1600" b="1">
                <a:solidFill>
                  <a:schemeClr val="tx1"/>
                </a:solidFill>
              </a:rPr>
              <a:t>TLB miss</a:t>
            </a:r>
            <a:endParaRPr lang="en-US" sz="1600"/>
          </a:p>
        </p:txBody>
      </p:sp>
      <p:sp>
        <p:nvSpPr>
          <p:cNvPr id="8" name="Text 36"/>
          <p:cNvSpPr/>
          <p:nvPr/>
        </p:nvSpPr>
        <p:spPr>
          <a:xfrm>
            <a:off x="822960" y="2578608"/>
            <a:ext cx="2651760" cy="438912"/>
          </a:xfrm>
          <a:prstGeom prst="roundRect">
            <a:avLst>
              <a:gd name="adj" fmla="val 10000"/>
            </a:avLst>
          </a:prstGeom>
          <a:solidFill>
            <a:schemeClr val="tx1">
              <a:alpha val="15000"/>
            </a:schemeClr>
          </a:solidFill>
          <a:ln/>
        </p:spPr>
        <p:txBody>
          <a:bodyPr wrap="square" lIns="152400" tIns="0" rIns="127000" bIns="0" rtlCol="0" anchor="ctr"/>
          <a:lstStyle/>
          <a:p>
            <a:pPr marL="0" indent="0" algn="l">
              <a:buNone/>
            </a:pPr>
            <a:r>
              <a:rPr lang="en-US" sz="1600" b="1">
                <a:solidFill>
                  <a:schemeClr val="tx1"/>
                </a:solidFill>
              </a:rPr>
              <a:t>Page table walk</a:t>
            </a:r>
            <a:endParaRPr lang="en-US" sz="1600"/>
          </a:p>
        </p:txBody>
      </p:sp>
      <p:sp>
        <p:nvSpPr>
          <p:cNvPr id="9" name="Text 38"/>
          <p:cNvSpPr/>
          <p:nvPr/>
        </p:nvSpPr>
        <p:spPr>
          <a:xfrm>
            <a:off x="822960" y="3218688"/>
            <a:ext cx="2651760" cy="438912"/>
          </a:xfrm>
          <a:prstGeom prst="roundRect">
            <a:avLst>
              <a:gd name="adj" fmla="val 10000"/>
            </a:avLst>
          </a:prstGeom>
          <a:solidFill>
            <a:srgbClr val="152B43"/>
          </a:solidFill>
          <a:ln/>
        </p:spPr>
        <p:txBody>
          <a:bodyPr wrap="square" lIns="152400" tIns="0" rIns="127000" bIns="0" rtlCol="0" anchor="ctr"/>
          <a:lstStyle/>
          <a:p>
            <a:pPr marL="0" indent="0" algn="l">
              <a:buNone/>
            </a:pPr>
            <a:r>
              <a:rPr lang="en-US" sz="1600" b="1">
                <a:solidFill>
                  <a:schemeClr val="bg1"/>
                </a:solidFill>
              </a:rPr>
              <a:t>UVM driver on CPU</a:t>
            </a:r>
            <a:endParaRPr lang="en-US" sz="1600"/>
          </a:p>
        </p:txBody>
      </p:sp>
      <p:sp>
        <p:nvSpPr>
          <p:cNvPr id="10" name="Text 40"/>
          <p:cNvSpPr/>
          <p:nvPr/>
        </p:nvSpPr>
        <p:spPr>
          <a:xfrm>
            <a:off x="822960" y="3858768"/>
            <a:ext cx="2651760" cy="438912"/>
          </a:xfrm>
          <a:prstGeom prst="roundRect">
            <a:avLst>
              <a:gd name="adj" fmla="val 10000"/>
            </a:avLst>
          </a:prstGeom>
          <a:solidFill>
            <a:srgbClr val="2469C7"/>
          </a:solidFill>
          <a:ln/>
        </p:spPr>
        <p:txBody>
          <a:bodyPr wrap="square" lIns="152400" tIns="0" rIns="127000" bIns="0" rtlCol="0" anchor="ctr"/>
          <a:lstStyle/>
          <a:p>
            <a:pPr marL="0" indent="0" algn="l">
              <a:buNone/>
            </a:pPr>
            <a:r>
              <a:rPr lang="en-US" sz="1600" b="1">
                <a:solidFill>
                  <a:schemeClr val="bg1"/>
                </a:solidFill>
              </a:rPr>
              <a:t>Swap-out: GPU→CPU</a:t>
            </a:r>
            <a:endParaRPr lang="en-US" sz="1600"/>
          </a:p>
        </p:txBody>
      </p:sp>
      <p:sp>
        <p:nvSpPr>
          <p:cNvPr id="11" name="Text 42"/>
          <p:cNvSpPr/>
          <p:nvPr/>
        </p:nvSpPr>
        <p:spPr>
          <a:xfrm>
            <a:off x="822960" y="4498848"/>
            <a:ext cx="2651760" cy="438912"/>
          </a:xfrm>
          <a:prstGeom prst="roundRect">
            <a:avLst>
              <a:gd name="adj" fmla="val 10000"/>
            </a:avLst>
          </a:prstGeom>
          <a:solidFill>
            <a:srgbClr val="CF4548"/>
          </a:solidFill>
          <a:ln/>
        </p:spPr>
        <p:txBody>
          <a:bodyPr wrap="square" lIns="152400" tIns="0" rIns="127000" bIns="0" rtlCol="0" anchor="ctr"/>
          <a:lstStyle/>
          <a:p>
            <a:pPr marL="0" indent="0" algn="l">
              <a:buNone/>
            </a:pPr>
            <a:r>
              <a:rPr lang="en-US" sz="1600" b="1">
                <a:solidFill>
                  <a:schemeClr val="bg1"/>
                </a:solidFill>
              </a:rPr>
              <a:t>Swap-in: CPU→GPU</a:t>
            </a:r>
            <a:endParaRPr lang="en-US" sz="1600"/>
          </a:p>
        </p:txBody>
      </p:sp>
      <p:sp>
        <p:nvSpPr>
          <p:cNvPr id="12" name="Text 44"/>
          <p:cNvSpPr/>
          <p:nvPr/>
        </p:nvSpPr>
        <p:spPr>
          <a:xfrm>
            <a:off x="822960" y="5138928"/>
            <a:ext cx="2651760" cy="438912"/>
          </a:xfrm>
          <a:prstGeom prst="roundRect">
            <a:avLst>
              <a:gd name="adj" fmla="val 10000"/>
            </a:avLst>
          </a:prstGeom>
          <a:solidFill>
            <a:srgbClr val="548235"/>
          </a:solidFill>
          <a:ln/>
        </p:spPr>
        <p:txBody>
          <a:bodyPr wrap="square" lIns="152400" tIns="0" rIns="127000" bIns="0" rtlCol="0" anchor="ctr"/>
          <a:lstStyle/>
          <a:p>
            <a:pPr marL="0" indent="0" algn="l">
              <a:buNone/>
            </a:pPr>
            <a:r>
              <a:rPr lang="en-US" sz="1600" b="1">
                <a:solidFill>
                  <a:schemeClr val="bg1"/>
                </a:solidFill>
              </a:rPr>
              <a:t>Replay</a:t>
            </a:r>
            <a:endParaRPr lang="en-US" sz="1600"/>
          </a:p>
        </p:txBody>
      </p:sp>
      <p:sp>
        <p:nvSpPr>
          <p:cNvPr id="13" name="Shape 35"/>
          <p:cNvSpPr/>
          <p:nvPr/>
        </p:nvSpPr>
        <p:spPr>
          <a:xfrm>
            <a:off x="1645920" y="2377440"/>
            <a:ext cx="0" cy="201168"/>
          </a:xfrm>
          <a:prstGeom prst="line">
            <a:avLst/>
          </a:prstGeom>
          <a:noFill/>
          <a:ln w="34925">
            <a:solidFill>
              <a:schemeClr val="tx2"/>
            </a:solidFill>
            <a:prstDash val="solid"/>
            <a:tailEnd type="triangle"/>
          </a:ln>
        </p:spPr>
        <p:txBody>
          <a:bodyPr/>
          <a:lstStyle/>
          <a:p>
            <a:endParaRPr lang="ko-KR" altLang="en-US"/>
          </a:p>
        </p:txBody>
      </p:sp>
      <p:sp>
        <p:nvSpPr>
          <p:cNvPr id="14" name="Shape 37"/>
          <p:cNvSpPr/>
          <p:nvPr/>
        </p:nvSpPr>
        <p:spPr>
          <a:xfrm>
            <a:off x="1645920" y="3017520"/>
            <a:ext cx="0" cy="201168"/>
          </a:xfrm>
          <a:prstGeom prst="line">
            <a:avLst/>
          </a:prstGeom>
          <a:noFill/>
          <a:ln w="34925">
            <a:solidFill>
              <a:schemeClr val="tx2"/>
            </a:solidFill>
            <a:prstDash val="solid"/>
            <a:tailEnd type="triangle"/>
          </a:ln>
        </p:spPr>
        <p:txBody>
          <a:bodyPr/>
          <a:lstStyle/>
          <a:p>
            <a:endParaRPr lang="ko-KR" altLang="en-US"/>
          </a:p>
        </p:txBody>
      </p:sp>
      <p:sp>
        <p:nvSpPr>
          <p:cNvPr id="15" name="Shape 39"/>
          <p:cNvSpPr/>
          <p:nvPr/>
        </p:nvSpPr>
        <p:spPr>
          <a:xfrm>
            <a:off x="1645920" y="3657600"/>
            <a:ext cx="0" cy="201168"/>
          </a:xfrm>
          <a:prstGeom prst="line">
            <a:avLst/>
          </a:prstGeom>
          <a:noFill/>
          <a:ln w="34925">
            <a:solidFill>
              <a:schemeClr val="tx2"/>
            </a:solidFill>
            <a:prstDash val="solid"/>
            <a:tailEnd type="triangle"/>
          </a:ln>
        </p:spPr>
        <p:txBody>
          <a:bodyPr/>
          <a:lstStyle/>
          <a:p>
            <a:endParaRPr lang="ko-KR" altLang="en-US"/>
          </a:p>
        </p:txBody>
      </p:sp>
      <p:sp>
        <p:nvSpPr>
          <p:cNvPr id="16" name="Shape 41"/>
          <p:cNvSpPr/>
          <p:nvPr/>
        </p:nvSpPr>
        <p:spPr>
          <a:xfrm>
            <a:off x="1645920" y="4297680"/>
            <a:ext cx="0" cy="201168"/>
          </a:xfrm>
          <a:prstGeom prst="line">
            <a:avLst/>
          </a:prstGeom>
          <a:noFill/>
          <a:ln w="34925">
            <a:solidFill>
              <a:schemeClr val="tx2"/>
            </a:solidFill>
            <a:prstDash val="solid"/>
            <a:tailEnd type="triangle"/>
          </a:ln>
        </p:spPr>
        <p:txBody>
          <a:bodyPr/>
          <a:lstStyle/>
          <a:p>
            <a:endParaRPr lang="ko-KR" altLang="en-US"/>
          </a:p>
        </p:txBody>
      </p:sp>
      <p:sp>
        <p:nvSpPr>
          <p:cNvPr id="17" name="Shape 43"/>
          <p:cNvSpPr/>
          <p:nvPr/>
        </p:nvSpPr>
        <p:spPr>
          <a:xfrm>
            <a:off x="1645920" y="4937760"/>
            <a:ext cx="0" cy="201168"/>
          </a:xfrm>
          <a:prstGeom prst="line">
            <a:avLst/>
          </a:prstGeom>
          <a:noFill/>
          <a:ln w="34925">
            <a:solidFill>
              <a:schemeClr val="tx2"/>
            </a:solidFill>
            <a:prstDash val="solid"/>
            <a:tailEnd type="triangle"/>
          </a:ln>
        </p:spPr>
        <p:txBody>
          <a:bodyPr/>
          <a:lstStyle/>
          <a:p>
            <a:endParaRPr lang="ko-KR" altLang="en-US"/>
          </a:p>
        </p:txBody>
      </p:sp>
      <p:sp>
        <p:nvSpPr>
          <p:cNvPr id="18" name="Text 45"/>
          <p:cNvSpPr/>
          <p:nvPr/>
        </p:nvSpPr>
        <p:spPr>
          <a:xfrm>
            <a:off x="2624328" y="2642616"/>
            <a:ext cx="786384" cy="310896"/>
          </a:xfrm>
          <a:prstGeom prst="roundRect">
            <a:avLst>
              <a:gd name="adj" fmla="val 14706"/>
            </a:avLst>
          </a:prstGeom>
          <a:solidFill>
            <a:srgbClr val="CF4548"/>
          </a:solidFill>
          <a:ln/>
        </p:spPr>
        <p:txBody>
          <a:bodyPr wrap="square" lIns="0" tIns="0" rIns="0" bIns="0" rtlCol="0" anchor="ctr"/>
          <a:lstStyle/>
          <a:p>
            <a:pPr marL="0" indent="0" algn="ctr">
              <a:buNone/>
            </a:pPr>
            <a:r>
              <a:rPr lang="en-US" sz="1500" b="1">
                <a:solidFill>
                  <a:schemeClr val="bg1"/>
                </a:solidFill>
              </a:rPr>
              <a:t>fault!</a:t>
            </a:r>
            <a:endParaRPr lang="en-US" sz="1500"/>
          </a:p>
        </p:txBody>
      </p:sp>
      <p:sp>
        <p:nvSpPr>
          <p:cNvPr id="20" name="TextBox 19"/>
          <p:cNvSpPr txBox="1"/>
          <p:nvPr/>
        </p:nvSpPr>
        <p:spPr>
          <a:xfrm>
            <a:off x="3611880" y="2307956"/>
            <a:ext cx="1097280" cy="431575"/>
          </a:xfrm>
          <a:prstGeom prst="rect">
            <a:avLst/>
          </a:prstGeom>
          <a:noFill/>
        </p:spPr>
        <p:txBody>
          <a:bodyPr wrap="square" lIns="0" tIns="0" rIns="0" bIns="0" rtlCol="0" anchor="ctr">
            <a:noAutofit/>
          </a:bodyPr>
          <a:lstStyle/>
          <a:p>
            <a:pPr marL="0" indent="0" algn="l">
              <a:buNone/>
            </a:pPr>
            <a:r>
              <a:rPr lang="en-US" sz="1500" b="1">
                <a:solidFill>
                  <a:srgbClr val="548235"/>
                </a:solidFill>
              </a:rPr>
              <a:t>C = 1</a:t>
            </a:r>
          </a:p>
          <a:p>
            <a:pPr marL="0" indent="0" algn="l">
              <a:buNone/>
            </a:pPr>
            <a:r>
              <a:rPr lang="en-US" sz="1200" b="1">
                <a:solidFill>
                  <a:srgbClr val="548235"/>
                </a:solidFill>
              </a:rPr>
              <a:t>(compressed)</a:t>
            </a:r>
            <a:endParaRPr lang="en-US" sz="1200"/>
          </a:p>
        </p:txBody>
      </p:sp>
      <p:sp>
        <p:nvSpPr>
          <p:cNvPr id="27" name="Rectangle 26"/>
          <p:cNvSpPr/>
          <p:nvPr/>
        </p:nvSpPr>
        <p:spPr>
          <a:xfrm>
            <a:off x="768096" y="3017519"/>
            <a:ext cx="2761488" cy="2121407"/>
          </a:xfrm>
          <a:prstGeom prst="rect">
            <a:avLst/>
          </a:prstGeom>
          <a:solidFill>
            <a:srgbClr val="FFFFFF">
              <a:alpha val="72000"/>
            </a:srgbClr>
          </a:solidFill>
          <a:ln w="12700">
            <a:noFill/>
          </a:ln>
        </p:spPr>
        <p:txBody>
          <a:bodyPr wrap="square" lIns="45720" tIns="18288" rIns="45720" bIns="18288" rtlCol="0" anchor="ctr">
            <a:noAutofit/>
          </a:bodyPr>
          <a:lstStyle/>
          <a:p>
            <a:pPr marL="0" indent="0" algn="ctr">
              <a:buNone/>
            </a:pPr>
            <a:endParaRPr lang="en-US" sz="1600"/>
          </a:p>
        </p:txBody>
      </p:sp>
      <p:sp>
        <p:nvSpPr>
          <p:cNvPr id="28" name="Right Brace 27"/>
          <p:cNvSpPr/>
          <p:nvPr/>
        </p:nvSpPr>
        <p:spPr>
          <a:xfrm>
            <a:off x="3584448" y="3218688"/>
            <a:ext cx="182880" cy="1719072"/>
          </a:xfrm>
          <a:prstGeom prst="rightBrace">
            <a:avLst/>
          </a:prstGeom>
          <a:noFill/>
          <a:ln w="22225">
            <a:solidFill>
              <a:srgbClr val="586B7D"/>
            </a:solidFill>
          </a:ln>
        </p:spPr>
        <p:txBody>
          <a:bodyPr wrap="square" lIns="45720" tIns="18288" rIns="45720" bIns="18288" rtlCol="0" anchor="ctr">
            <a:noAutofit/>
          </a:bodyPr>
          <a:lstStyle/>
          <a:p>
            <a:pPr marL="0" indent="0" algn="ctr">
              <a:buNone/>
            </a:pPr>
            <a:endParaRPr lang="en-US" sz="1600"/>
          </a:p>
        </p:txBody>
      </p:sp>
      <p:sp>
        <p:nvSpPr>
          <p:cNvPr id="29" name="TextBox 28"/>
          <p:cNvSpPr txBox="1"/>
          <p:nvPr/>
        </p:nvSpPr>
        <p:spPr>
          <a:xfrm>
            <a:off x="3840480" y="3895344"/>
            <a:ext cx="914400" cy="365760"/>
          </a:xfrm>
          <a:prstGeom prst="rect">
            <a:avLst/>
          </a:prstGeom>
          <a:noFill/>
        </p:spPr>
        <p:txBody>
          <a:bodyPr wrap="square" lIns="0" tIns="0" rIns="0" bIns="0" rtlCol="0" anchor="ctr">
            <a:noAutofit/>
          </a:bodyPr>
          <a:lstStyle/>
          <a:p>
            <a:pPr marL="0" indent="0" algn="l">
              <a:buNone/>
            </a:pPr>
            <a:r>
              <a:rPr lang="en-US" sz="1600" b="1">
                <a:solidFill>
                  <a:srgbClr val="586B7D"/>
                </a:solidFill>
              </a:rPr>
              <a:t>skipped</a:t>
            </a:r>
            <a:endParaRPr lang="en-US" sz="1600"/>
          </a:p>
        </p:txBody>
      </p:sp>
      <p:sp>
        <p:nvSpPr>
          <p:cNvPr id="31"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152B43"/>
                </a:solidFill>
              </a:rPr>
              <a:t>Handled in GPU hardware</a:t>
            </a:r>
            <a:r>
              <a:rPr lang="en-US" sz="1800" b="1">
                <a:solidFill>
                  <a:srgbClr val="548235"/>
                </a:solidFill>
              </a:rPr>
              <a:t>: a ready free frame, and the faulting page decompressed first</a:t>
            </a:r>
            <a:endParaRPr lang="en-US" sz="1800">
              <a:solidFill>
                <a:srgbClr val="FF0000"/>
              </a:solidFill>
            </a:endParaRPr>
          </a:p>
        </p:txBody>
      </p:sp>
      <p:grpSp>
        <p:nvGrpSpPr>
          <p:cNvPr id="166" name="mini-map (you are here)"/>
          <p:cNvGrpSpPr/>
          <p:nvPr/>
        </p:nvGrpSpPr>
        <p:grpSpPr>
          <a:xfrm>
            <a:off x="10233414" y="237744"/>
            <a:ext cx="1387332" cy="914400"/>
            <a:chOff x="10233414" y="237744"/>
            <a:chExt cx="1387332" cy="914400"/>
          </a:xfrm>
        </p:grpSpPr>
        <p:sp>
          <p:nvSpPr>
            <p:cNvPr id="167" name="Freeform 166"/>
            <p:cNvSpPr/>
            <p:nvPr/>
          </p:nvSpPr>
          <p:spPr>
            <a:xfrm>
              <a:off x="10733349" y="237744"/>
              <a:ext cx="387462" cy="192244"/>
            </a:xfrm>
            <a:custGeom>
              <a:avLst/>
              <a:gdLst/>
              <a:ahLst/>
              <a:cxnLst/>
              <a:rect l="l" t="t" r="r" b="b"/>
              <a:pathLst>
                <a:path w="387462" h="192244">
                  <a:moveTo>
                    <a:pt x="132044" y="0"/>
                  </a:moveTo>
                  <a:lnTo>
                    <a:pt x="255418" y="0"/>
                  </a:lnTo>
                  <a:lnTo>
                    <a:pt x="387462" y="192244"/>
                  </a:lnTo>
                  <a:lnTo>
                    <a:pt x="0" y="192244"/>
                  </a:lnTo>
                  <a:close/>
                </a:path>
              </a:pathLst>
            </a:custGeom>
            <a:solidFill>
              <a:srgbClr val="548235"/>
            </a:solidFill>
            <a:ln w="9525">
              <a:solidFill>
                <a:srgbClr val="FFFFFF"/>
              </a:solidFill>
            </a:ln>
          </p:spPr>
          <p:txBody>
            <a:bodyPr rtlCol="0" anchor="ctr"/>
            <a:lstStyle/>
            <a:p>
              <a:pPr algn="ctr"/>
              <a:endParaRPr/>
            </a:p>
          </p:txBody>
        </p:sp>
        <p:sp>
          <p:nvSpPr>
            <p:cNvPr id="168" name="Freeform 167"/>
            <p:cNvSpPr/>
            <p:nvPr/>
          </p:nvSpPr>
          <p:spPr>
            <a:xfrm>
              <a:off x="10566622" y="424786"/>
              <a:ext cx="720916" cy="248233"/>
            </a:xfrm>
            <a:custGeom>
              <a:avLst/>
              <a:gdLst/>
              <a:ahLst/>
              <a:cxnLst/>
              <a:rect l="l" t="t" r="r" b="b"/>
              <a:pathLst>
                <a:path w="720916" h="248233">
                  <a:moveTo>
                    <a:pt x="170443" y="0"/>
                  </a:moveTo>
                  <a:lnTo>
                    <a:pt x="550473" y="0"/>
                  </a:lnTo>
                  <a:lnTo>
                    <a:pt x="720916" y="248233"/>
                  </a:lnTo>
                  <a:lnTo>
                    <a:pt x="0" y="248233"/>
                  </a:lnTo>
                  <a:close/>
                </a:path>
              </a:pathLst>
            </a:custGeom>
            <a:solidFill>
              <a:srgbClr val="C6DEB5"/>
            </a:solidFill>
            <a:ln w="9525">
              <a:solidFill>
                <a:srgbClr val="FFFFFF"/>
              </a:solidFill>
            </a:ln>
          </p:spPr>
          <p:txBody>
            <a:bodyPr rtlCol="0" anchor="ctr"/>
            <a:lstStyle/>
            <a:p>
              <a:pPr algn="ctr"/>
              <a:endParaRPr/>
            </a:p>
          </p:txBody>
        </p:sp>
        <p:sp>
          <p:nvSpPr>
            <p:cNvPr id="169" name="Freeform 168"/>
            <p:cNvSpPr/>
            <p:nvPr/>
          </p:nvSpPr>
          <p:spPr>
            <a:xfrm>
              <a:off x="10400142" y="670294"/>
              <a:ext cx="1053876" cy="242783"/>
            </a:xfrm>
            <a:custGeom>
              <a:avLst/>
              <a:gdLst/>
              <a:ahLst/>
              <a:cxnLst/>
              <a:rect l="l" t="t" r="r" b="b"/>
              <a:pathLst>
                <a:path w="1053876" h="242783">
                  <a:moveTo>
                    <a:pt x="166727" y="0"/>
                  </a:moveTo>
                  <a:lnTo>
                    <a:pt x="887149" y="0"/>
                  </a:lnTo>
                  <a:lnTo>
                    <a:pt x="1053876" y="242783"/>
                  </a:lnTo>
                  <a:lnTo>
                    <a:pt x="0" y="242783"/>
                  </a:lnTo>
                  <a:close/>
                </a:path>
              </a:pathLst>
            </a:custGeom>
            <a:solidFill>
              <a:srgbClr val="3C3F43"/>
            </a:solidFill>
            <a:ln w="9525">
              <a:solidFill>
                <a:srgbClr val="FFFFFF"/>
              </a:solidFill>
            </a:ln>
          </p:spPr>
          <p:txBody>
            <a:bodyPr rtlCol="0" anchor="ctr"/>
            <a:lstStyle/>
            <a:p>
              <a:pPr algn="ctr"/>
              <a:endParaRPr/>
            </a:p>
          </p:txBody>
        </p:sp>
        <p:sp>
          <p:nvSpPr>
            <p:cNvPr id="170" name="Freeform 169"/>
            <p:cNvSpPr/>
            <p:nvPr/>
          </p:nvSpPr>
          <p:spPr>
            <a:xfrm>
              <a:off x="10233414" y="909361"/>
              <a:ext cx="1387332" cy="242783"/>
            </a:xfrm>
            <a:custGeom>
              <a:avLst/>
              <a:gdLst/>
              <a:ahLst/>
              <a:cxnLst/>
              <a:rect l="l" t="t" r="r" b="b"/>
              <a:pathLst>
                <a:path w="1387332" h="242783">
                  <a:moveTo>
                    <a:pt x="166728" y="0"/>
                  </a:moveTo>
                  <a:lnTo>
                    <a:pt x="1220604" y="0"/>
                  </a:lnTo>
                  <a:lnTo>
                    <a:pt x="1387332" y="242783"/>
                  </a:lnTo>
                  <a:lnTo>
                    <a:pt x="0" y="242783"/>
                  </a:lnTo>
                  <a:close/>
                </a:path>
              </a:pathLst>
            </a:custGeom>
            <a:solidFill>
              <a:srgbClr val="B9CFED"/>
            </a:solidFill>
            <a:ln w="9525">
              <a:solidFill>
                <a:srgbClr val="FFFFFF"/>
              </a:solidFill>
            </a:ln>
          </p:spPr>
          <p:txBody>
            <a:bodyPr rtlCol="0" anchor="ctr"/>
            <a:lstStyle/>
            <a:p>
              <a:pPr algn="ctr"/>
              <a:endParaRPr/>
            </a:p>
          </p:txBody>
        </p:sp>
        <p:cxnSp>
          <p:nvCxnSpPr>
            <p:cNvPr id="172" name="Connector 171"/>
            <p:cNvCxnSpPr/>
            <p:nvPr/>
          </p:nvCxnSpPr>
          <p:spPr>
            <a:xfrm flipV="1">
              <a:off x="11492913" y="549894"/>
              <a:ext cx="0" cy="242783"/>
            </a:xfrm>
            <a:prstGeom prst="line">
              <a:avLst/>
            </a:prstGeom>
            <a:ln w="25400">
              <a:solidFill>
                <a:srgbClr val="D77628"/>
              </a:solidFill>
              <a:tailEnd type="triangle" w="med" len="med"/>
            </a:ln>
          </p:spPr>
        </p:cxnSp>
      </p:grpSp>
      <p:sp>
        <p:nvSpPr>
          <p:cNvPr id="173" name="GPU MMU block"/>
          <p:cNvSpPr/>
          <p:nvPr/>
        </p:nvSpPr>
        <p:spPr>
          <a:xfrm>
            <a:off x="4800600" y="1737360"/>
            <a:ext cx="6830568" cy="1645920"/>
          </a:xfrm>
          <a:prstGeom prst="roundRect">
            <a:avLst>
              <a:gd name="adj" fmla="val 5000"/>
            </a:avLst>
          </a:prstGeom>
          <a:solidFill>
            <a:srgbClr val="F1F3F5"/>
          </a:solidFill>
          <a:ln w="15875">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174" name="TextBox 173"/>
          <p:cNvSpPr txBox="1"/>
          <p:nvPr/>
        </p:nvSpPr>
        <p:spPr>
          <a:xfrm>
            <a:off x="4937760" y="1792224"/>
            <a:ext cx="2926080" cy="274320"/>
          </a:xfrm>
          <a:prstGeom prst="rect">
            <a:avLst/>
          </a:prstGeom>
          <a:noFill/>
        </p:spPr>
        <p:txBody>
          <a:bodyPr wrap="square" lIns="0" tIns="0" rIns="0" bIns="0" rtlCol="0" anchor="ctr">
            <a:noAutofit/>
          </a:bodyPr>
          <a:lstStyle/>
          <a:p>
            <a:pPr marL="0" indent="0" algn="l">
              <a:buNone/>
            </a:pPr>
            <a:r>
              <a:rPr lang="en-US" sz="1400" b="1" dirty="0">
                <a:solidFill>
                  <a:srgbClr val="586B7D"/>
                </a:solidFill>
              </a:rPr>
              <a:t>GPU MMU</a:t>
            </a:r>
            <a:r>
              <a:rPr lang="en-US" sz="1400" b="0" dirty="0">
                <a:solidFill>
                  <a:srgbClr val="586B7D"/>
                </a:solidFill>
              </a:rPr>
              <a:t> (GMMU)</a:t>
            </a:r>
            <a:endParaRPr lang="en-US" sz="1400" dirty="0"/>
          </a:p>
        </p:txBody>
      </p:sp>
      <p:sp>
        <p:nvSpPr>
          <p:cNvPr id="175" name="Fault Management Unit"/>
          <p:cNvSpPr/>
          <p:nvPr/>
        </p:nvSpPr>
        <p:spPr>
          <a:xfrm>
            <a:off x="4983480" y="2478024"/>
            <a:ext cx="2468880" cy="640080"/>
          </a:xfrm>
          <a:prstGeom prst="roundRect">
            <a:avLst>
              <a:gd name="adj" fmla="val 12000"/>
            </a:avLst>
          </a:prstGeom>
          <a:solidFill>
            <a:srgbClr val="548235"/>
          </a:solidFill>
          <a:ln w="12700">
            <a:noFill/>
          </a:ln>
        </p:spPr>
        <p:txBody>
          <a:bodyPr wrap="square" lIns="45720" tIns="18288" rIns="45720" bIns="18288" rtlCol="0" anchor="ctr">
            <a:noAutofit/>
          </a:bodyPr>
          <a:lstStyle/>
          <a:p>
            <a:pPr marL="0" indent="0" algn="ctr">
              <a:buNone/>
            </a:pPr>
            <a:r>
              <a:rPr lang="en-US" sz="1600" b="1" dirty="0">
                <a:solidFill>
                  <a:srgbClr val="FFFFFF"/>
                </a:solidFill>
              </a:rPr>
              <a:t>Fault Management Unit</a:t>
            </a:r>
            <a:endParaRPr lang="en-US" sz="1600" dirty="0"/>
          </a:p>
        </p:txBody>
      </p:sp>
      <p:cxnSp>
        <p:nvCxnSpPr>
          <p:cNvPr id="21" name="Connector 20"/>
          <p:cNvCxnSpPr/>
          <p:nvPr/>
        </p:nvCxnSpPr>
        <p:spPr>
          <a:xfrm>
            <a:off x="3474720" y="2798064"/>
            <a:ext cx="1481328" cy="0"/>
          </a:xfrm>
          <a:prstGeom prst="line">
            <a:avLst/>
          </a:prstGeom>
          <a:ln w="38100">
            <a:solidFill>
              <a:srgbClr val="548235"/>
            </a:solidFill>
            <a:tailEnd type="triangle" w="med" len="med"/>
          </a:ln>
        </p:spPr>
      </p:cxnSp>
      <p:cxnSp>
        <p:nvCxnSpPr>
          <p:cNvPr id="176" name="Connector 175"/>
          <p:cNvCxnSpPr/>
          <p:nvPr/>
        </p:nvCxnSpPr>
        <p:spPr>
          <a:xfrm>
            <a:off x="7909560" y="2596896"/>
            <a:ext cx="1463040" cy="0"/>
          </a:xfrm>
          <a:prstGeom prst="line">
            <a:avLst/>
          </a:prstGeom>
          <a:ln w="22225">
            <a:solidFill>
              <a:srgbClr val="586B7D"/>
            </a:solidFill>
          </a:ln>
        </p:spPr>
      </p:cxnSp>
      <p:cxnSp>
        <p:nvCxnSpPr>
          <p:cNvPr id="177" name="Connector 176"/>
          <p:cNvCxnSpPr/>
          <p:nvPr/>
        </p:nvCxnSpPr>
        <p:spPr>
          <a:xfrm>
            <a:off x="7909560" y="2999232"/>
            <a:ext cx="1463040" cy="0"/>
          </a:xfrm>
          <a:prstGeom prst="line">
            <a:avLst/>
          </a:prstGeom>
          <a:ln w="22225">
            <a:solidFill>
              <a:srgbClr val="586B7D"/>
            </a:solidFill>
          </a:ln>
        </p:spPr>
      </p:cxnSp>
      <p:sp>
        <p:nvSpPr>
          <p:cNvPr id="178" name="Rectangle 177"/>
          <p:cNvSpPr/>
          <p:nvPr/>
        </p:nvSpPr>
        <p:spPr>
          <a:xfrm>
            <a:off x="8001000" y="2642616"/>
            <a:ext cx="292608"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r>
              <a:rPr lang="en-US" sz="1050" b="1">
                <a:solidFill>
                  <a:schemeClr val="accent6">
                    <a:lumMod val="50000"/>
                  </a:schemeClr>
                </a:solidFill>
              </a:rPr>
              <a:t>64KB</a:t>
            </a:r>
            <a:endParaRPr lang="en-US" sz="1050" b="1" dirty="0">
              <a:solidFill>
                <a:schemeClr val="accent6">
                  <a:lumMod val="50000"/>
                </a:schemeClr>
              </a:solidFill>
            </a:endParaRPr>
          </a:p>
        </p:txBody>
      </p:sp>
      <p:sp>
        <p:nvSpPr>
          <p:cNvPr id="179" name="Rectangle 178"/>
          <p:cNvSpPr/>
          <p:nvPr/>
        </p:nvSpPr>
        <p:spPr>
          <a:xfrm>
            <a:off x="8330184" y="2642616"/>
            <a:ext cx="292608"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endParaRPr lang="en-US" sz="1600" dirty="0"/>
          </a:p>
        </p:txBody>
      </p:sp>
      <p:sp>
        <p:nvSpPr>
          <p:cNvPr id="180" name="Rectangle 179"/>
          <p:cNvSpPr/>
          <p:nvPr/>
        </p:nvSpPr>
        <p:spPr>
          <a:xfrm>
            <a:off x="8659368" y="2642616"/>
            <a:ext cx="292608"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endParaRPr lang="en-US" sz="1600" dirty="0"/>
          </a:p>
        </p:txBody>
      </p:sp>
      <p:sp>
        <p:nvSpPr>
          <p:cNvPr id="181" name="Rectangle 180"/>
          <p:cNvSpPr/>
          <p:nvPr/>
        </p:nvSpPr>
        <p:spPr>
          <a:xfrm>
            <a:off x="8988552" y="2642616"/>
            <a:ext cx="292608"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endParaRPr lang="en-US" sz="1600" dirty="0"/>
          </a:p>
        </p:txBody>
      </p:sp>
      <p:sp>
        <p:nvSpPr>
          <p:cNvPr id="182" name="TextBox 181"/>
          <p:cNvSpPr txBox="1"/>
          <p:nvPr/>
        </p:nvSpPr>
        <p:spPr>
          <a:xfrm>
            <a:off x="7635240" y="2231136"/>
            <a:ext cx="2011680" cy="256032"/>
          </a:xfrm>
          <a:prstGeom prst="rect">
            <a:avLst/>
          </a:prstGeom>
          <a:noFill/>
        </p:spPr>
        <p:txBody>
          <a:bodyPr wrap="square" lIns="0" tIns="0" rIns="0" bIns="0" rtlCol="0" anchor="ctr">
            <a:noAutofit/>
          </a:bodyPr>
          <a:lstStyle/>
          <a:p>
            <a:pPr marL="0" indent="0" algn="ctr">
              <a:buNone/>
            </a:pPr>
            <a:r>
              <a:rPr lang="en-US" sz="1400" b="1" dirty="0">
                <a:solidFill>
                  <a:srgbClr val="152B43"/>
                </a:solidFill>
              </a:rPr>
              <a:t>Candidate queue</a:t>
            </a:r>
            <a:endParaRPr lang="en-US" sz="1400" dirty="0"/>
          </a:p>
        </p:txBody>
      </p:sp>
      <p:sp>
        <p:nvSpPr>
          <p:cNvPr id="183" name="TextBox 182"/>
          <p:cNvSpPr txBox="1"/>
          <p:nvPr/>
        </p:nvSpPr>
        <p:spPr>
          <a:xfrm>
            <a:off x="7635240" y="3026664"/>
            <a:ext cx="2011680" cy="237744"/>
          </a:xfrm>
          <a:prstGeom prst="rect">
            <a:avLst/>
          </a:prstGeom>
          <a:noFill/>
        </p:spPr>
        <p:txBody>
          <a:bodyPr wrap="square" lIns="0" tIns="0" rIns="0" bIns="0" rtlCol="0" anchor="ctr">
            <a:noAutofit/>
          </a:bodyPr>
          <a:lstStyle/>
          <a:p>
            <a:pPr marL="0" indent="0" algn="ctr">
              <a:buNone/>
            </a:pPr>
            <a:r>
              <a:rPr lang="en-US" sz="1200" dirty="0">
                <a:solidFill>
                  <a:schemeClr val="accent6">
                    <a:lumMod val="50000"/>
                  </a:schemeClr>
                </a:solidFill>
              </a:rPr>
              <a:t>free frames</a:t>
            </a:r>
          </a:p>
        </p:txBody>
      </p:sp>
      <p:cxnSp>
        <p:nvCxnSpPr>
          <p:cNvPr id="184" name="Connector 183"/>
          <p:cNvCxnSpPr/>
          <p:nvPr/>
        </p:nvCxnSpPr>
        <p:spPr>
          <a:xfrm flipH="1">
            <a:off x="7479792" y="2798064"/>
            <a:ext cx="393192" cy="0"/>
          </a:xfrm>
          <a:prstGeom prst="line">
            <a:avLst/>
          </a:prstGeom>
          <a:ln w="28575">
            <a:solidFill>
              <a:srgbClr val="FF0000"/>
            </a:solidFill>
            <a:tailEnd type="triangle" w="med" len="med"/>
          </a:ln>
        </p:spPr>
      </p:cxnSp>
      <p:sp>
        <p:nvSpPr>
          <p:cNvPr id="185" name="TextBox 184"/>
          <p:cNvSpPr txBox="1"/>
          <p:nvPr/>
        </p:nvSpPr>
        <p:spPr>
          <a:xfrm>
            <a:off x="7452360" y="2496312"/>
            <a:ext cx="457200" cy="237744"/>
          </a:xfrm>
          <a:prstGeom prst="rect">
            <a:avLst/>
          </a:prstGeom>
          <a:noFill/>
        </p:spPr>
        <p:txBody>
          <a:bodyPr wrap="square" lIns="0" tIns="0" rIns="0" bIns="0" rtlCol="0" anchor="ctr">
            <a:noAutofit/>
          </a:bodyPr>
          <a:lstStyle/>
          <a:p>
            <a:pPr marL="0" indent="0" algn="ctr">
              <a:buNone/>
            </a:pPr>
            <a:r>
              <a:rPr lang="en-US" sz="1200" b="1" i="1" dirty="0">
                <a:solidFill>
                  <a:schemeClr val="accent6">
                    <a:lumMod val="50000"/>
                  </a:schemeClr>
                </a:solidFill>
              </a:rPr>
              <a:t>pop</a:t>
            </a:r>
            <a:endParaRPr lang="en-US" sz="1200" b="1" dirty="0">
              <a:solidFill>
                <a:schemeClr val="accent6">
                  <a:lumMod val="50000"/>
                </a:schemeClr>
              </a:solidFill>
            </a:endParaRPr>
          </a:p>
        </p:txBody>
      </p:sp>
      <p:sp>
        <p:nvSpPr>
          <p:cNvPr id="186" name="Available Region Manager"/>
          <p:cNvSpPr/>
          <p:nvPr/>
        </p:nvSpPr>
        <p:spPr>
          <a:xfrm>
            <a:off x="9829800" y="2487168"/>
            <a:ext cx="1664208" cy="621792"/>
          </a:xfrm>
          <a:prstGeom prst="roundRect">
            <a:avLst>
              <a:gd name="adj" fmla="val 12000"/>
            </a:avLst>
          </a:prstGeom>
          <a:solidFill>
            <a:srgbClr val="E2EFD9"/>
          </a:solidFill>
          <a:ln w="19050">
            <a:solidFill>
              <a:srgbClr val="548235"/>
            </a:solidFill>
          </a:ln>
        </p:spPr>
        <p:txBody>
          <a:bodyPr wrap="square" lIns="45720" tIns="18288" rIns="45720" bIns="18288" rtlCol="0" anchor="ctr">
            <a:noAutofit/>
          </a:bodyPr>
          <a:lstStyle/>
          <a:p>
            <a:pPr marL="0" indent="0" algn="ctr">
              <a:buNone/>
            </a:pPr>
            <a:r>
              <a:rPr lang="en-US" sz="1300" b="1" dirty="0">
                <a:solidFill>
                  <a:srgbClr val="548235"/>
                </a:solidFill>
              </a:rPr>
              <a:t>Available Region</a:t>
            </a:r>
            <a:endParaRPr lang="en-US" sz="1300" dirty="0"/>
          </a:p>
          <a:p>
            <a:pPr marL="0" indent="0" algn="ctr">
              <a:buNone/>
            </a:pPr>
            <a:r>
              <a:rPr lang="en-US" sz="1300" b="1" dirty="0">
                <a:solidFill>
                  <a:srgbClr val="548235"/>
                </a:solidFill>
              </a:rPr>
              <a:t>Manager</a:t>
            </a:r>
            <a:endParaRPr lang="en-US" sz="1300" dirty="0"/>
          </a:p>
        </p:txBody>
      </p:sp>
      <p:cxnSp>
        <p:nvCxnSpPr>
          <p:cNvPr id="187" name="Connector 186"/>
          <p:cNvCxnSpPr/>
          <p:nvPr/>
        </p:nvCxnSpPr>
        <p:spPr>
          <a:xfrm flipH="1">
            <a:off x="9409176" y="2798064"/>
            <a:ext cx="393192" cy="0"/>
          </a:xfrm>
          <a:prstGeom prst="line">
            <a:avLst/>
          </a:prstGeom>
          <a:ln w="22225">
            <a:solidFill>
              <a:srgbClr val="586B7D"/>
            </a:solidFill>
            <a:tailEnd type="triangle" w="med" len="med"/>
          </a:ln>
        </p:spPr>
      </p:cxnSp>
      <p:sp>
        <p:nvSpPr>
          <p:cNvPr id="188" name="TextBox 187"/>
          <p:cNvSpPr txBox="1"/>
          <p:nvPr/>
        </p:nvSpPr>
        <p:spPr>
          <a:xfrm>
            <a:off x="9372600" y="2496312"/>
            <a:ext cx="457200" cy="237744"/>
          </a:xfrm>
          <a:prstGeom prst="rect">
            <a:avLst/>
          </a:prstGeom>
          <a:noFill/>
        </p:spPr>
        <p:txBody>
          <a:bodyPr wrap="square" lIns="0" tIns="0" rIns="0" bIns="0" rtlCol="0" anchor="ctr">
            <a:noAutofit/>
          </a:bodyPr>
          <a:lstStyle/>
          <a:p>
            <a:pPr marL="0" indent="0" algn="ctr">
              <a:buNone/>
            </a:pPr>
            <a:r>
              <a:rPr lang="en-US" sz="1200" b="0" i="1" dirty="0">
                <a:solidFill>
                  <a:srgbClr val="586B7D"/>
                </a:solidFill>
              </a:rPr>
              <a:t>refill</a:t>
            </a:r>
            <a:endParaRPr lang="en-US" sz="1200" dirty="0"/>
          </a:p>
        </p:txBody>
      </p:sp>
      <p:sp>
        <p:nvSpPr>
          <p:cNvPr id="189" name="Decompressor"/>
          <p:cNvSpPr/>
          <p:nvPr/>
        </p:nvSpPr>
        <p:spPr>
          <a:xfrm>
            <a:off x="4983480" y="3767328"/>
            <a:ext cx="2468880" cy="640080"/>
          </a:xfrm>
          <a:prstGeom prst="roundRect">
            <a:avLst>
              <a:gd name="adj" fmla="val 12000"/>
            </a:avLst>
          </a:prstGeom>
          <a:solidFill>
            <a:srgbClr val="D77628"/>
          </a:solidFill>
          <a:ln w="12700">
            <a:noFill/>
          </a:ln>
        </p:spPr>
        <p:txBody>
          <a:bodyPr wrap="square" lIns="45720" tIns="18288" rIns="45720" bIns="18288" rtlCol="0" anchor="ctr">
            <a:noAutofit/>
          </a:bodyPr>
          <a:lstStyle/>
          <a:p>
            <a:pPr marL="0" indent="0" algn="ctr">
              <a:buNone/>
            </a:pPr>
            <a:r>
              <a:rPr lang="en-US" sz="1700" b="1" dirty="0">
                <a:solidFill>
                  <a:srgbClr val="FFFFFF"/>
                </a:solidFill>
              </a:rPr>
              <a:t>Decompressor</a:t>
            </a:r>
            <a:endParaRPr lang="en-US" sz="1600" dirty="0"/>
          </a:p>
          <a:p>
            <a:pPr marL="0" indent="0" algn="ctr">
              <a:buNone/>
            </a:pPr>
            <a:r>
              <a:rPr lang="en-US" sz="1300" b="0" dirty="0">
                <a:solidFill>
                  <a:srgbClr val="FFFFFF"/>
                </a:solidFill>
              </a:rPr>
              <a:t>Zpool → Local-UM</a:t>
            </a:r>
            <a:endParaRPr lang="en-US" sz="1600" dirty="0"/>
          </a:p>
        </p:txBody>
      </p:sp>
      <p:cxnSp>
        <p:nvCxnSpPr>
          <p:cNvPr id="190" name="Connector 189"/>
          <p:cNvCxnSpPr/>
          <p:nvPr/>
        </p:nvCxnSpPr>
        <p:spPr>
          <a:xfrm>
            <a:off x="6217920" y="3136392"/>
            <a:ext cx="0" cy="612648"/>
          </a:xfrm>
          <a:prstGeom prst="line">
            <a:avLst/>
          </a:prstGeom>
          <a:ln w="31750">
            <a:solidFill>
              <a:srgbClr val="548235"/>
            </a:solidFill>
            <a:tailEnd type="triangle" w="med" len="med"/>
          </a:ln>
        </p:spPr>
      </p:cxnSp>
      <p:sp>
        <p:nvSpPr>
          <p:cNvPr id="191" name="TextBox 190"/>
          <p:cNvSpPr txBox="1"/>
          <p:nvPr/>
        </p:nvSpPr>
        <p:spPr>
          <a:xfrm>
            <a:off x="6327648" y="3442715"/>
            <a:ext cx="1828800" cy="237744"/>
          </a:xfrm>
          <a:prstGeom prst="rect">
            <a:avLst/>
          </a:prstGeom>
          <a:noFill/>
        </p:spPr>
        <p:txBody>
          <a:bodyPr wrap="square" lIns="0" tIns="0" rIns="0" bIns="0" rtlCol="0" anchor="ctr">
            <a:noAutofit/>
          </a:bodyPr>
          <a:lstStyle/>
          <a:p>
            <a:pPr marL="0" indent="0" algn="l">
              <a:buNone/>
            </a:pPr>
            <a:r>
              <a:rPr lang="en-US" sz="1200" b="0" i="1" dirty="0">
                <a:solidFill>
                  <a:srgbClr val="586B7D"/>
                </a:solidFill>
              </a:rPr>
              <a:t>ZDE + free frame</a:t>
            </a:r>
            <a:endParaRPr lang="en-US" sz="1200" dirty="0"/>
          </a:p>
        </p:txBody>
      </p:sp>
      <p:cxnSp>
        <p:nvCxnSpPr>
          <p:cNvPr id="192" name="Connector 191"/>
          <p:cNvCxnSpPr/>
          <p:nvPr/>
        </p:nvCxnSpPr>
        <p:spPr>
          <a:xfrm>
            <a:off x="6217920" y="4425696"/>
            <a:ext cx="0" cy="932688"/>
          </a:xfrm>
          <a:prstGeom prst="line">
            <a:avLst/>
          </a:prstGeom>
          <a:ln w="38100">
            <a:solidFill>
              <a:srgbClr val="548235"/>
            </a:solidFill>
          </a:ln>
        </p:spPr>
      </p:cxnSp>
      <p:cxnSp>
        <p:nvCxnSpPr>
          <p:cNvPr id="193" name="Connector 192"/>
          <p:cNvCxnSpPr/>
          <p:nvPr/>
        </p:nvCxnSpPr>
        <p:spPr>
          <a:xfrm flipH="1">
            <a:off x="3493008" y="5358384"/>
            <a:ext cx="2734056" cy="0"/>
          </a:xfrm>
          <a:prstGeom prst="line">
            <a:avLst/>
          </a:prstGeom>
          <a:ln w="38100">
            <a:solidFill>
              <a:srgbClr val="548235"/>
            </a:solidFill>
            <a:tailEnd type="triangle" w="med" len="med"/>
          </a:ln>
        </p:spPr>
      </p:cxnSp>
      <p:sp>
        <p:nvSpPr>
          <p:cNvPr id="194" name="Critical page first (concept)"/>
          <p:cNvSpPr/>
          <p:nvPr/>
        </p:nvSpPr>
        <p:spPr>
          <a:xfrm>
            <a:off x="7818120" y="3529584"/>
            <a:ext cx="3813048" cy="1975104"/>
          </a:xfrm>
          <a:prstGeom prst="roundRect">
            <a:avLst>
              <a:gd name="adj" fmla="val 6000"/>
            </a:avLst>
          </a:prstGeom>
          <a:solidFill>
            <a:srgbClr val="D77628">
              <a:alpha val="10000"/>
            </a:srgbClr>
          </a:solidFill>
          <a:ln w="12700">
            <a:noFill/>
          </a:ln>
          <a:effectLst>
            <a:softEdge rad="73152"/>
          </a:effectLst>
        </p:spPr>
        <p:txBody>
          <a:bodyPr wrap="square" lIns="45720" tIns="18288" rIns="45720" bIns="18288" rtlCol="0" anchor="ctr">
            <a:noAutofit/>
          </a:bodyPr>
          <a:lstStyle/>
          <a:p>
            <a:pPr marL="0" indent="0" algn="ctr">
              <a:buNone/>
            </a:pPr>
            <a:endParaRPr lang="en-US" sz="1600" dirty="0"/>
          </a:p>
        </p:txBody>
      </p:sp>
      <p:cxnSp>
        <p:nvCxnSpPr>
          <p:cNvPr id="195" name="Connector 194"/>
          <p:cNvCxnSpPr/>
          <p:nvPr/>
        </p:nvCxnSpPr>
        <p:spPr>
          <a:xfrm>
            <a:off x="7470648" y="4087368"/>
            <a:ext cx="329184" cy="0"/>
          </a:xfrm>
          <a:prstGeom prst="line">
            <a:avLst/>
          </a:prstGeom>
          <a:ln w="19050">
            <a:solidFill>
              <a:srgbClr val="D77628"/>
            </a:solidFill>
            <a:prstDash val="sysDot"/>
          </a:ln>
        </p:spPr>
      </p:cxnSp>
      <p:sp>
        <p:nvSpPr>
          <p:cNvPr id="196" name="TextBox 195"/>
          <p:cNvSpPr txBox="1"/>
          <p:nvPr/>
        </p:nvSpPr>
        <p:spPr>
          <a:xfrm>
            <a:off x="7909560" y="3575304"/>
            <a:ext cx="3630168" cy="292608"/>
          </a:xfrm>
          <a:prstGeom prst="rect">
            <a:avLst/>
          </a:prstGeom>
          <a:noFill/>
        </p:spPr>
        <p:txBody>
          <a:bodyPr wrap="square" lIns="0" tIns="0" rIns="0" bIns="0" rtlCol="0" anchor="ctr">
            <a:noAutofit/>
          </a:bodyPr>
          <a:lstStyle/>
          <a:p>
            <a:pPr marL="0" indent="0" algn="ctr">
              <a:buNone/>
            </a:pPr>
            <a:r>
              <a:rPr lang="en-US" sz="1600" b="1" dirty="0">
                <a:solidFill>
                  <a:srgbClr val="152B43"/>
                </a:solidFill>
              </a:rPr>
              <a:t>Critical page first</a:t>
            </a:r>
            <a:endParaRPr lang="en-US" sz="1600" dirty="0"/>
          </a:p>
        </p:txBody>
      </p:sp>
      <p:sp>
        <p:nvSpPr>
          <p:cNvPr id="197" name="Rectangle 196"/>
          <p:cNvSpPr/>
          <p:nvPr/>
        </p:nvSpPr>
        <p:spPr>
          <a:xfrm>
            <a:off x="8001000" y="4251960"/>
            <a:ext cx="772668" cy="347472"/>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P0</a:t>
            </a:r>
            <a:endParaRPr lang="en-US" sz="1100" dirty="0"/>
          </a:p>
        </p:txBody>
      </p:sp>
      <p:sp>
        <p:nvSpPr>
          <p:cNvPr id="198" name="TextBox 197"/>
          <p:cNvSpPr txBox="1"/>
          <p:nvPr/>
        </p:nvSpPr>
        <p:spPr>
          <a:xfrm>
            <a:off x="7955280" y="4608576"/>
            <a:ext cx="864108"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10</a:t>
            </a:r>
            <a:endParaRPr lang="en-US" sz="1100" dirty="0"/>
          </a:p>
        </p:txBody>
      </p:sp>
      <p:sp>
        <p:nvSpPr>
          <p:cNvPr id="199" name="Rectangle 198"/>
          <p:cNvSpPr/>
          <p:nvPr/>
        </p:nvSpPr>
        <p:spPr>
          <a:xfrm>
            <a:off x="8773668" y="4251960"/>
            <a:ext cx="463601" cy="347472"/>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P1</a:t>
            </a:r>
            <a:endParaRPr lang="en-US" sz="1100" dirty="0"/>
          </a:p>
        </p:txBody>
      </p:sp>
      <p:sp>
        <p:nvSpPr>
          <p:cNvPr id="200" name="TextBox 199"/>
          <p:cNvSpPr txBox="1"/>
          <p:nvPr/>
        </p:nvSpPr>
        <p:spPr>
          <a:xfrm>
            <a:off x="8727948" y="4608576"/>
            <a:ext cx="555041"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6</a:t>
            </a:r>
            <a:endParaRPr lang="en-US" sz="1100" dirty="0"/>
          </a:p>
        </p:txBody>
      </p:sp>
      <p:sp>
        <p:nvSpPr>
          <p:cNvPr id="201" name="Rectangle 200"/>
          <p:cNvSpPr/>
          <p:nvPr/>
        </p:nvSpPr>
        <p:spPr>
          <a:xfrm>
            <a:off x="9237269" y="4251960"/>
            <a:ext cx="309067" cy="347472"/>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P2</a:t>
            </a:r>
            <a:endParaRPr lang="en-US" sz="1100" dirty="0"/>
          </a:p>
        </p:txBody>
      </p:sp>
      <p:sp>
        <p:nvSpPr>
          <p:cNvPr id="202" name="TextBox 201"/>
          <p:cNvSpPr txBox="1"/>
          <p:nvPr/>
        </p:nvSpPr>
        <p:spPr>
          <a:xfrm>
            <a:off x="9191549" y="4608576"/>
            <a:ext cx="400507"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4</a:t>
            </a:r>
            <a:endParaRPr lang="en-US" sz="1100" dirty="0"/>
          </a:p>
        </p:txBody>
      </p:sp>
      <p:sp>
        <p:nvSpPr>
          <p:cNvPr id="203" name="Rectangle 202"/>
          <p:cNvSpPr/>
          <p:nvPr/>
        </p:nvSpPr>
        <p:spPr>
          <a:xfrm>
            <a:off x="9546336" y="4251960"/>
            <a:ext cx="463601" cy="347472"/>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P3</a:t>
            </a:r>
            <a:endParaRPr lang="en-US" sz="1100" dirty="0"/>
          </a:p>
        </p:txBody>
      </p:sp>
      <p:sp>
        <p:nvSpPr>
          <p:cNvPr id="204" name="TextBox 203"/>
          <p:cNvSpPr txBox="1"/>
          <p:nvPr/>
        </p:nvSpPr>
        <p:spPr>
          <a:xfrm>
            <a:off x="9500616" y="4608576"/>
            <a:ext cx="555041"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6</a:t>
            </a:r>
            <a:endParaRPr lang="en-US" sz="1100" dirty="0"/>
          </a:p>
        </p:txBody>
      </p:sp>
      <p:sp>
        <p:nvSpPr>
          <p:cNvPr id="205" name="Rectangle 204"/>
          <p:cNvSpPr/>
          <p:nvPr/>
        </p:nvSpPr>
        <p:spPr>
          <a:xfrm>
            <a:off x="10009937" y="4251960"/>
            <a:ext cx="463601" cy="347472"/>
          </a:xfrm>
          <a:prstGeom prst="rect">
            <a:avLst/>
          </a:prstGeom>
          <a:solidFill>
            <a:srgbClr val="D7762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P4</a:t>
            </a:r>
            <a:endParaRPr lang="en-US" sz="1100" dirty="0"/>
          </a:p>
        </p:txBody>
      </p:sp>
      <p:sp>
        <p:nvSpPr>
          <p:cNvPr id="206" name="TextBox 205"/>
          <p:cNvSpPr txBox="1"/>
          <p:nvPr/>
        </p:nvSpPr>
        <p:spPr>
          <a:xfrm>
            <a:off x="9964217" y="4608576"/>
            <a:ext cx="555041" cy="219456"/>
          </a:xfrm>
          <a:prstGeom prst="rect">
            <a:avLst/>
          </a:prstGeom>
          <a:noFill/>
        </p:spPr>
        <p:txBody>
          <a:bodyPr wrap="square" lIns="0" tIns="0" rIns="0" bIns="0" rtlCol="0" anchor="ctr">
            <a:noAutofit/>
          </a:bodyPr>
          <a:lstStyle/>
          <a:p>
            <a:pPr marL="0" indent="0" algn="ctr">
              <a:buNone/>
            </a:pPr>
            <a:r>
              <a:rPr lang="en-US" sz="1100" b="1" dirty="0">
                <a:solidFill>
                  <a:srgbClr val="D77628"/>
                </a:solidFill>
              </a:rPr>
              <a:t>6</a:t>
            </a:r>
            <a:endParaRPr lang="en-US" sz="1100" dirty="0"/>
          </a:p>
        </p:txBody>
      </p:sp>
      <p:sp>
        <p:nvSpPr>
          <p:cNvPr id="207" name="Rectangle 206"/>
          <p:cNvSpPr/>
          <p:nvPr/>
        </p:nvSpPr>
        <p:spPr>
          <a:xfrm>
            <a:off x="10473538" y="4251960"/>
            <a:ext cx="154534" cy="347472"/>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208" name="TextBox 207"/>
          <p:cNvSpPr txBox="1"/>
          <p:nvPr/>
        </p:nvSpPr>
        <p:spPr>
          <a:xfrm>
            <a:off x="10427818" y="4608576"/>
            <a:ext cx="245974"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2</a:t>
            </a:r>
            <a:endParaRPr lang="en-US" sz="1100" dirty="0"/>
          </a:p>
        </p:txBody>
      </p:sp>
      <p:sp>
        <p:nvSpPr>
          <p:cNvPr id="209" name="Rectangle 208"/>
          <p:cNvSpPr/>
          <p:nvPr/>
        </p:nvSpPr>
        <p:spPr>
          <a:xfrm>
            <a:off x="10628071" y="4251960"/>
            <a:ext cx="231800" cy="347472"/>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210" name="TextBox 209"/>
          <p:cNvSpPr txBox="1"/>
          <p:nvPr/>
        </p:nvSpPr>
        <p:spPr>
          <a:xfrm>
            <a:off x="10582351" y="4608576"/>
            <a:ext cx="323240"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3</a:t>
            </a:r>
            <a:endParaRPr lang="en-US" sz="1100" dirty="0"/>
          </a:p>
        </p:txBody>
      </p:sp>
      <p:sp>
        <p:nvSpPr>
          <p:cNvPr id="211" name="Rectangle 210"/>
          <p:cNvSpPr/>
          <p:nvPr/>
        </p:nvSpPr>
        <p:spPr>
          <a:xfrm>
            <a:off x="10859872" y="4251960"/>
            <a:ext cx="231800" cy="347472"/>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212" name="TextBox 211"/>
          <p:cNvSpPr txBox="1"/>
          <p:nvPr/>
        </p:nvSpPr>
        <p:spPr>
          <a:xfrm>
            <a:off x="10814152" y="4608576"/>
            <a:ext cx="323240" cy="219456"/>
          </a:xfrm>
          <a:prstGeom prst="rect">
            <a:avLst/>
          </a:prstGeom>
          <a:noFill/>
        </p:spPr>
        <p:txBody>
          <a:bodyPr wrap="square" lIns="0" tIns="0" rIns="0" bIns="0" rtlCol="0" anchor="ctr">
            <a:noAutofit/>
          </a:bodyPr>
          <a:lstStyle/>
          <a:p>
            <a:pPr marL="0" indent="0" algn="ctr">
              <a:buNone/>
            </a:pPr>
            <a:r>
              <a:rPr lang="en-US" sz="1100" b="0" dirty="0">
                <a:solidFill>
                  <a:srgbClr val="586B7D"/>
                </a:solidFill>
              </a:rPr>
              <a:t>3</a:t>
            </a:r>
            <a:endParaRPr lang="en-US" sz="1100" dirty="0"/>
          </a:p>
        </p:txBody>
      </p:sp>
      <p:sp>
        <p:nvSpPr>
          <p:cNvPr id="213" name="TextBox 212"/>
          <p:cNvSpPr txBox="1"/>
          <p:nvPr/>
        </p:nvSpPr>
        <p:spPr>
          <a:xfrm>
            <a:off x="11109960" y="4251960"/>
            <a:ext cx="274320" cy="347472"/>
          </a:xfrm>
          <a:prstGeom prst="rect">
            <a:avLst/>
          </a:prstGeom>
          <a:noFill/>
        </p:spPr>
        <p:txBody>
          <a:bodyPr wrap="square" lIns="0" tIns="0" rIns="0" bIns="0" rtlCol="0" anchor="ctr">
            <a:noAutofit/>
          </a:bodyPr>
          <a:lstStyle/>
          <a:p>
            <a:pPr marL="0" indent="0" algn="l">
              <a:buNone/>
            </a:pPr>
            <a:r>
              <a:rPr lang="en-US" sz="1400" b="1" dirty="0">
                <a:solidFill>
                  <a:srgbClr val="586B7D"/>
                </a:solidFill>
              </a:rPr>
              <a:t>…</a:t>
            </a:r>
            <a:endParaRPr lang="en-US" sz="1400" dirty="0"/>
          </a:p>
        </p:txBody>
      </p:sp>
      <p:cxnSp>
        <p:nvCxnSpPr>
          <p:cNvPr id="214" name="Connector 213"/>
          <p:cNvCxnSpPr/>
          <p:nvPr/>
        </p:nvCxnSpPr>
        <p:spPr>
          <a:xfrm>
            <a:off x="8001000" y="4160520"/>
            <a:ext cx="2008937" cy="0"/>
          </a:xfrm>
          <a:prstGeom prst="line">
            <a:avLst/>
          </a:prstGeom>
          <a:ln w="15875">
            <a:solidFill>
              <a:srgbClr val="586B7D"/>
            </a:solidFill>
          </a:ln>
        </p:spPr>
      </p:cxnSp>
      <p:cxnSp>
        <p:nvCxnSpPr>
          <p:cNvPr id="215" name="Connector 214"/>
          <p:cNvCxnSpPr/>
          <p:nvPr/>
        </p:nvCxnSpPr>
        <p:spPr>
          <a:xfrm>
            <a:off x="8001000" y="4160520"/>
            <a:ext cx="0" cy="73152"/>
          </a:xfrm>
          <a:prstGeom prst="line">
            <a:avLst/>
          </a:prstGeom>
          <a:ln w="15875">
            <a:solidFill>
              <a:srgbClr val="586B7D"/>
            </a:solidFill>
          </a:ln>
        </p:spPr>
      </p:cxnSp>
      <p:cxnSp>
        <p:nvCxnSpPr>
          <p:cNvPr id="216" name="Connector 215"/>
          <p:cNvCxnSpPr/>
          <p:nvPr/>
        </p:nvCxnSpPr>
        <p:spPr>
          <a:xfrm>
            <a:off x="10009937" y="4160520"/>
            <a:ext cx="0" cy="73152"/>
          </a:xfrm>
          <a:prstGeom prst="line">
            <a:avLst/>
          </a:prstGeom>
          <a:ln w="15875">
            <a:solidFill>
              <a:srgbClr val="586B7D"/>
            </a:solidFill>
          </a:ln>
        </p:spPr>
      </p:cxnSp>
      <p:sp>
        <p:nvSpPr>
          <p:cNvPr id="217" name="TextBox 216"/>
          <p:cNvSpPr txBox="1"/>
          <p:nvPr/>
        </p:nvSpPr>
        <p:spPr>
          <a:xfrm>
            <a:off x="8001000" y="3877056"/>
            <a:ext cx="3538728" cy="246888"/>
          </a:xfrm>
          <a:prstGeom prst="rect">
            <a:avLst/>
          </a:prstGeom>
          <a:noFill/>
        </p:spPr>
        <p:txBody>
          <a:bodyPr wrap="square" lIns="0" tIns="0" rIns="0" bIns="0" rtlCol="0" anchor="ctr">
            <a:noAutofit/>
          </a:bodyPr>
          <a:lstStyle/>
          <a:p>
            <a:pPr marL="0" indent="0" algn="l">
              <a:buNone/>
            </a:pPr>
            <a:r>
              <a:rPr lang="en-US" sz="1200" b="0" dirty="0">
                <a:solidFill>
                  <a:srgbClr val="586B7D"/>
                </a:solidFill>
              </a:rPr>
              <a:t>ZDE lengths: 10+6+4+6 = P4’s offset</a:t>
            </a:r>
            <a:endParaRPr lang="en-US" sz="1200" dirty="0"/>
          </a:p>
        </p:txBody>
      </p:sp>
      <p:sp>
        <p:nvSpPr>
          <p:cNvPr id="218" name="Rectangle 217"/>
          <p:cNvSpPr/>
          <p:nvPr/>
        </p:nvSpPr>
        <p:spPr>
          <a:xfrm>
            <a:off x="8001000" y="5102352"/>
            <a:ext cx="438912" cy="292608"/>
          </a:xfrm>
          <a:prstGeom prst="rect">
            <a:avLst/>
          </a:prstGeom>
          <a:solidFill>
            <a:srgbClr val="D77628"/>
          </a:solidFill>
          <a:ln w="12700">
            <a:noFill/>
          </a:ln>
        </p:spPr>
        <p:txBody>
          <a:bodyPr wrap="square" lIns="0" tIns="0" rIns="0" bIns="0" rtlCol="0" anchor="ctr">
            <a:noAutofit/>
          </a:bodyPr>
          <a:lstStyle/>
          <a:p>
            <a:pPr marL="0" indent="0" algn="ctr">
              <a:buNone/>
            </a:pPr>
            <a:r>
              <a:rPr lang="en-US" sz="1100" b="1" dirty="0">
                <a:solidFill>
                  <a:srgbClr val="FFFFFF"/>
                </a:solidFill>
              </a:rPr>
              <a:t>P4</a:t>
            </a:r>
            <a:endParaRPr lang="en-US" sz="1100" dirty="0"/>
          </a:p>
        </p:txBody>
      </p:sp>
      <p:cxnSp>
        <p:nvCxnSpPr>
          <p:cNvPr id="219" name="Connector 218"/>
          <p:cNvCxnSpPr/>
          <p:nvPr/>
        </p:nvCxnSpPr>
        <p:spPr>
          <a:xfrm>
            <a:off x="8473783" y="5029200"/>
            <a:ext cx="0" cy="438912"/>
          </a:xfrm>
          <a:prstGeom prst="line">
            <a:avLst/>
          </a:prstGeom>
          <a:ln w="34925">
            <a:solidFill>
              <a:srgbClr val="548235"/>
            </a:solidFill>
          </a:ln>
        </p:spPr>
      </p:cxnSp>
      <p:sp>
        <p:nvSpPr>
          <p:cNvPr id="220" name="TextBox 219"/>
          <p:cNvSpPr txBox="1"/>
          <p:nvPr/>
        </p:nvSpPr>
        <p:spPr>
          <a:xfrm>
            <a:off x="8108023" y="4828032"/>
            <a:ext cx="731520" cy="237744"/>
          </a:xfrm>
          <a:prstGeom prst="rect">
            <a:avLst/>
          </a:prstGeom>
          <a:noFill/>
        </p:spPr>
        <p:txBody>
          <a:bodyPr wrap="square" lIns="0" tIns="0" rIns="0" bIns="0" rtlCol="0" anchor="ctr">
            <a:noAutofit/>
          </a:bodyPr>
          <a:lstStyle/>
          <a:p>
            <a:pPr marL="0" indent="0" algn="ctr">
              <a:buNone/>
            </a:pPr>
            <a:r>
              <a:rPr lang="en-US" sz="1200" b="1" dirty="0">
                <a:solidFill>
                  <a:srgbClr val="548235"/>
                </a:solidFill>
              </a:rPr>
              <a:t>replay</a:t>
            </a:r>
            <a:endParaRPr lang="en-US" sz="1200" dirty="0"/>
          </a:p>
        </p:txBody>
      </p:sp>
      <p:sp>
        <p:nvSpPr>
          <p:cNvPr id="221" name="Rectangle 220"/>
          <p:cNvSpPr/>
          <p:nvPr/>
        </p:nvSpPr>
        <p:spPr>
          <a:xfrm>
            <a:off x="8522208" y="5102352"/>
            <a:ext cx="2926080" cy="292608"/>
          </a:xfrm>
          <a:prstGeom prst="rect">
            <a:avLst/>
          </a:prstGeom>
          <a:solidFill>
            <a:srgbClr val="548235">
              <a:alpha val="18000"/>
            </a:srgbClr>
          </a:solidFill>
          <a:ln w="12700">
            <a:noFill/>
          </a:ln>
        </p:spPr>
        <p:txBody>
          <a:bodyPr wrap="square" lIns="0" tIns="0" rIns="0" bIns="0" rtlCol="0" anchor="ctr">
            <a:noAutofit/>
          </a:bodyPr>
          <a:lstStyle/>
          <a:p>
            <a:pPr marL="0" indent="0" algn="ctr">
              <a:buNone/>
            </a:pPr>
            <a:r>
              <a:rPr lang="en-US" sz="1200" b="1" dirty="0">
                <a:solidFill>
                  <a:srgbClr val="3B5E25"/>
                </a:solidFill>
              </a:rPr>
              <a:t>rest of the group: background</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3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3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3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3"/>
                                        </p:tgtEl>
                                        <p:attrNameLst>
                                          <p:attrName>style.visibility</p:attrName>
                                        </p:attrNameLst>
                                      </p:cBhvr>
                                      <p:to>
                                        <p:strVal val="visible"/>
                                      </p:to>
                                    </p:set>
                                    <p:animEffect transition="in" filter="fade">
                                      <p:cBhvr>
                                        <p:cTn id="22" dur="300"/>
                                        <p:tgtEl>
                                          <p:spTgt spid="17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4"/>
                                        </p:tgtEl>
                                        <p:attrNameLst>
                                          <p:attrName>style.visibility</p:attrName>
                                        </p:attrNameLst>
                                      </p:cBhvr>
                                      <p:to>
                                        <p:strVal val="visible"/>
                                      </p:to>
                                    </p:set>
                                    <p:animEffect transition="in" filter="fade">
                                      <p:cBhvr>
                                        <p:cTn id="25" dur="300"/>
                                        <p:tgtEl>
                                          <p:spTgt spid="17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5"/>
                                        </p:tgtEl>
                                        <p:attrNameLst>
                                          <p:attrName>style.visibility</p:attrName>
                                        </p:attrNameLst>
                                      </p:cBhvr>
                                      <p:to>
                                        <p:strVal val="visible"/>
                                      </p:to>
                                    </p:set>
                                    <p:animEffect transition="in" filter="fade">
                                      <p:cBhvr>
                                        <p:cTn id="28" dur="300"/>
                                        <p:tgtEl>
                                          <p:spTgt spid="17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6"/>
                                        </p:tgtEl>
                                        <p:attrNameLst>
                                          <p:attrName>style.visibility</p:attrName>
                                        </p:attrNameLst>
                                      </p:cBhvr>
                                      <p:to>
                                        <p:strVal val="visible"/>
                                      </p:to>
                                    </p:set>
                                    <p:animEffect transition="in" filter="fade">
                                      <p:cBhvr>
                                        <p:cTn id="33" dur="300"/>
                                        <p:tgtEl>
                                          <p:spTgt spid="176"/>
                                        </p:tgtEl>
                                      </p:cBhvr>
                                    </p:animEffect>
                                  </p:childTnLst>
                                </p:cTn>
                              </p:par>
                              <p:par>
                                <p:cTn id="34" presetID="10" presetClass="entr" presetSubtype="0" fill="hold" nodeType="withEffect">
                                  <p:stCondLst>
                                    <p:cond delay="0"/>
                                  </p:stCondLst>
                                  <p:childTnLst>
                                    <p:set>
                                      <p:cBhvr>
                                        <p:cTn id="35" dur="1" fill="hold">
                                          <p:stCondLst>
                                            <p:cond delay="0"/>
                                          </p:stCondLst>
                                        </p:cTn>
                                        <p:tgtEl>
                                          <p:spTgt spid="177"/>
                                        </p:tgtEl>
                                        <p:attrNameLst>
                                          <p:attrName>style.visibility</p:attrName>
                                        </p:attrNameLst>
                                      </p:cBhvr>
                                      <p:to>
                                        <p:strVal val="visible"/>
                                      </p:to>
                                    </p:set>
                                    <p:animEffect transition="in" filter="fade">
                                      <p:cBhvr>
                                        <p:cTn id="36" dur="300"/>
                                        <p:tgtEl>
                                          <p:spTgt spid="17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8"/>
                                        </p:tgtEl>
                                        <p:attrNameLst>
                                          <p:attrName>style.visibility</p:attrName>
                                        </p:attrNameLst>
                                      </p:cBhvr>
                                      <p:to>
                                        <p:strVal val="visible"/>
                                      </p:to>
                                    </p:set>
                                    <p:animEffect transition="in" filter="fade">
                                      <p:cBhvr>
                                        <p:cTn id="39" dur="300"/>
                                        <p:tgtEl>
                                          <p:spTgt spid="17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9"/>
                                        </p:tgtEl>
                                        <p:attrNameLst>
                                          <p:attrName>style.visibility</p:attrName>
                                        </p:attrNameLst>
                                      </p:cBhvr>
                                      <p:to>
                                        <p:strVal val="visible"/>
                                      </p:to>
                                    </p:set>
                                    <p:animEffect transition="in" filter="fade">
                                      <p:cBhvr>
                                        <p:cTn id="42" dur="300"/>
                                        <p:tgtEl>
                                          <p:spTgt spid="17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0"/>
                                        </p:tgtEl>
                                        <p:attrNameLst>
                                          <p:attrName>style.visibility</p:attrName>
                                        </p:attrNameLst>
                                      </p:cBhvr>
                                      <p:to>
                                        <p:strVal val="visible"/>
                                      </p:to>
                                    </p:set>
                                    <p:animEffect transition="in" filter="fade">
                                      <p:cBhvr>
                                        <p:cTn id="45" dur="300"/>
                                        <p:tgtEl>
                                          <p:spTgt spid="18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1"/>
                                        </p:tgtEl>
                                        <p:attrNameLst>
                                          <p:attrName>style.visibility</p:attrName>
                                        </p:attrNameLst>
                                      </p:cBhvr>
                                      <p:to>
                                        <p:strVal val="visible"/>
                                      </p:to>
                                    </p:set>
                                    <p:animEffect transition="in" filter="fade">
                                      <p:cBhvr>
                                        <p:cTn id="48" dur="300"/>
                                        <p:tgtEl>
                                          <p:spTgt spid="18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2"/>
                                        </p:tgtEl>
                                        <p:attrNameLst>
                                          <p:attrName>style.visibility</p:attrName>
                                        </p:attrNameLst>
                                      </p:cBhvr>
                                      <p:to>
                                        <p:strVal val="visible"/>
                                      </p:to>
                                    </p:set>
                                    <p:animEffect transition="in" filter="fade">
                                      <p:cBhvr>
                                        <p:cTn id="51" dur="300"/>
                                        <p:tgtEl>
                                          <p:spTgt spid="18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3"/>
                                        </p:tgtEl>
                                        <p:attrNameLst>
                                          <p:attrName>style.visibility</p:attrName>
                                        </p:attrNameLst>
                                      </p:cBhvr>
                                      <p:to>
                                        <p:strVal val="visible"/>
                                      </p:to>
                                    </p:set>
                                    <p:animEffect transition="in" filter="fade">
                                      <p:cBhvr>
                                        <p:cTn id="54" dur="300"/>
                                        <p:tgtEl>
                                          <p:spTgt spid="183"/>
                                        </p:tgtEl>
                                      </p:cBhvr>
                                    </p:animEffect>
                                  </p:childTnLst>
                                </p:cTn>
                              </p:par>
                              <p:par>
                                <p:cTn id="55" presetID="10" presetClass="entr" presetSubtype="0" fill="hold" nodeType="withEffect">
                                  <p:stCondLst>
                                    <p:cond delay="0"/>
                                  </p:stCondLst>
                                  <p:childTnLst>
                                    <p:set>
                                      <p:cBhvr>
                                        <p:cTn id="56" dur="1" fill="hold">
                                          <p:stCondLst>
                                            <p:cond delay="0"/>
                                          </p:stCondLst>
                                        </p:cTn>
                                        <p:tgtEl>
                                          <p:spTgt spid="184"/>
                                        </p:tgtEl>
                                        <p:attrNameLst>
                                          <p:attrName>style.visibility</p:attrName>
                                        </p:attrNameLst>
                                      </p:cBhvr>
                                      <p:to>
                                        <p:strVal val="visible"/>
                                      </p:to>
                                    </p:set>
                                    <p:animEffect transition="in" filter="fade">
                                      <p:cBhvr>
                                        <p:cTn id="57" dur="300"/>
                                        <p:tgtEl>
                                          <p:spTgt spid="18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5"/>
                                        </p:tgtEl>
                                        <p:attrNameLst>
                                          <p:attrName>style.visibility</p:attrName>
                                        </p:attrNameLst>
                                      </p:cBhvr>
                                      <p:to>
                                        <p:strVal val="visible"/>
                                      </p:to>
                                    </p:set>
                                    <p:animEffect transition="in" filter="fade">
                                      <p:cBhvr>
                                        <p:cTn id="60" dur="300"/>
                                        <p:tgtEl>
                                          <p:spTgt spid="18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6"/>
                                        </p:tgtEl>
                                        <p:attrNameLst>
                                          <p:attrName>style.visibility</p:attrName>
                                        </p:attrNameLst>
                                      </p:cBhvr>
                                      <p:to>
                                        <p:strVal val="visible"/>
                                      </p:to>
                                    </p:set>
                                    <p:animEffect transition="in" filter="fade">
                                      <p:cBhvr>
                                        <p:cTn id="63" dur="300"/>
                                        <p:tgtEl>
                                          <p:spTgt spid="186"/>
                                        </p:tgtEl>
                                      </p:cBhvr>
                                    </p:animEffect>
                                  </p:childTnLst>
                                </p:cTn>
                              </p:par>
                              <p:par>
                                <p:cTn id="64" presetID="10" presetClass="entr" presetSubtype="0" fill="hold" nodeType="withEffect">
                                  <p:stCondLst>
                                    <p:cond delay="0"/>
                                  </p:stCondLst>
                                  <p:childTnLst>
                                    <p:set>
                                      <p:cBhvr>
                                        <p:cTn id="65" dur="1" fill="hold">
                                          <p:stCondLst>
                                            <p:cond delay="0"/>
                                          </p:stCondLst>
                                        </p:cTn>
                                        <p:tgtEl>
                                          <p:spTgt spid="187"/>
                                        </p:tgtEl>
                                        <p:attrNameLst>
                                          <p:attrName>style.visibility</p:attrName>
                                        </p:attrNameLst>
                                      </p:cBhvr>
                                      <p:to>
                                        <p:strVal val="visible"/>
                                      </p:to>
                                    </p:set>
                                    <p:animEffect transition="in" filter="fade">
                                      <p:cBhvr>
                                        <p:cTn id="66" dur="300"/>
                                        <p:tgtEl>
                                          <p:spTgt spid="18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88"/>
                                        </p:tgtEl>
                                        <p:attrNameLst>
                                          <p:attrName>style.visibility</p:attrName>
                                        </p:attrNameLst>
                                      </p:cBhvr>
                                      <p:to>
                                        <p:strVal val="visible"/>
                                      </p:to>
                                    </p:set>
                                    <p:animEffect transition="in" filter="fade">
                                      <p:cBhvr>
                                        <p:cTn id="69" dur="300"/>
                                        <p:tgtEl>
                                          <p:spTgt spid="18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89"/>
                                        </p:tgtEl>
                                        <p:attrNameLst>
                                          <p:attrName>style.visibility</p:attrName>
                                        </p:attrNameLst>
                                      </p:cBhvr>
                                      <p:to>
                                        <p:strVal val="visible"/>
                                      </p:to>
                                    </p:set>
                                    <p:animEffect transition="in" filter="fade">
                                      <p:cBhvr>
                                        <p:cTn id="74" dur="300"/>
                                        <p:tgtEl>
                                          <p:spTgt spid="189"/>
                                        </p:tgtEl>
                                      </p:cBhvr>
                                    </p:animEffect>
                                  </p:childTnLst>
                                </p:cTn>
                              </p:par>
                              <p:par>
                                <p:cTn id="75" presetID="10" presetClass="entr" presetSubtype="0" fill="hold" nodeType="withEffect">
                                  <p:stCondLst>
                                    <p:cond delay="0"/>
                                  </p:stCondLst>
                                  <p:childTnLst>
                                    <p:set>
                                      <p:cBhvr>
                                        <p:cTn id="76" dur="1" fill="hold">
                                          <p:stCondLst>
                                            <p:cond delay="0"/>
                                          </p:stCondLst>
                                        </p:cTn>
                                        <p:tgtEl>
                                          <p:spTgt spid="190"/>
                                        </p:tgtEl>
                                        <p:attrNameLst>
                                          <p:attrName>style.visibility</p:attrName>
                                        </p:attrNameLst>
                                      </p:cBhvr>
                                      <p:to>
                                        <p:strVal val="visible"/>
                                      </p:to>
                                    </p:set>
                                    <p:animEffect transition="in" filter="fade">
                                      <p:cBhvr>
                                        <p:cTn id="77" dur="300"/>
                                        <p:tgtEl>
                                          <p:spTgt spid="19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1"/>
                                        </p:tgtEl>
                                        <p:attrNameLst>
                                          <p:attrName>style.visibility</p:attrName>
                                        </p:attrNameLst>
                                      </p:cBhvr>
                                      <p:to>
                                        <p:strVal val="visible"/>
                                      </p:to>
                                    </p:set>
                                    <p:animEffect transition="in" filter="fade">
                                      <p:cBhvr>
                                        <p:cTn id="80" dur="300"/>
                                        <p:tgtEl>
                                          <p:spTgt spid="191"/>
                                        </p:tgtEl>
                                      </p:cBhvr>
                                    </p:animEffect>
                                  </p:childTnLst>
                                </p:cTn>
                              </p:par>
                              <p:par>
                                <p:cTn id="81" presetID="10" presetClass="entr" presetSubtype="0" fill="hold" nodeType="withEffect">
                                  <p:stCondLst>
                                    <p:cond delay="0"/>
                                  </p:stCondLst>
                                  <p:childTnLst>
                                    <p:set>
                                      <p:cBhvr>
                                        <p:cTn id="82" dur="1" fill="hold">
                                          <p:stCondLst>
                                            <p:cond delay="0"/>
                                          </p:stCondLst>
                                        </p:cTn>
                                        <p:tgtEl>
                                          <p:spTgt spid="192"/>
                                        </p:tgtEl>
                                        <p:attrNameLst>
                                          <p:attrName>style.visibility</p:attrName>
                                        </p:attrNameLst>
                                      </p:cBhvr>
                                      <p:to>
                                        <p:strVal val="visible"/>
                                      </p:to>
                                    </p:set>
                                    <p:animEffect transition="in" filter="fade">
                                      <p:cBhvr>
                                        <p:cTn id="83" dur="300"/>
                                        <p:tgtEl>
                                          <p:spTgt spid="192"/>
                                        </p:tgtEl>
                                      </p:cBhvr>
                                    </p:animEffect>
                                  </p:childTnLst>
                                </p:cTn>
                              </p:par>
                              <p:par>
                                <p:cTn id="84" presetID="10" presetClass="entr" presetSubtype="0" fill="hold" nodeType="withEffect">
                                  <p:stCondLst>
                                    <p:cond delay="0"/>
                                  </p:stCondLst>
                                  <p:childTnLst>
                                    <p:set>
                                      <p:cBhvr>
                                        <p:cTn id="85" dur="1" fill="hold">
                                          <p:stCondLst>
                                            <p:cond delay="0"/>
                                          </p:stCondLst>
                                        </p:cTn>
                                        <p:tgtEl>
                                          <p:spTgt spid="193"/>
                                        </p:tgtEl>
                                        <p:attrNameLst>
                                          <p:attrName>style.visibility</p:attrName>
                                        </p:attrNameLst>
                                      </p:cBhvr>
                                      <p:to>
                                        <p:strVal val="visible"/>
                                      </p:to>
                                    </p:set>
                                    <p:animEffect transition="in" filter="fade">
                                      <p:cBhvr>
                                        <p:cTn id="86" dur="300"/>
                                        <p:tgtEl>
                                          <p:spTgt spid="193"/>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94"/>
                                        </p:tgtEl>
                                        <p:attrNameLst>
                                          <p:attrName>style.visibility</p:attrName>
                                        </p:attrNameLst>
                                      </p:cBhvr>
                                      <p:to>
                                        <p:strVal val="visible"/>
                                      </p:to>
                                    </p:set>
                                    <p:animEffect transition="in" filter="fade">
                                      <p:cBhvr>
                                        <p:cTn id="91" dur="300"/>
                                        <p:tgtEl>
                                          <p:spTgt spid="194"/>
                                        </p:tgtEl>
                                      </p:cBhvr>
                                    </p:animEffect>
                                  </p:childTnLst>
                                </p:cTn>
                              </p:par>
                              <p:par>
                                <p:cTn id="92" presetID="10" presetClass="entr" presetSubtype="0" fill="hold" nodeType="withEffect">
                                  <p:stCondLst>
                                    <p:cond delay="0"/>
                                  </p:stCondLst>
                                  <p:childTnLst>
                                    <p:set>
                                      <p:cBhvr>
                                        <p:cTn id="93" dur="1" fill="hold">
                                          <p:stCondLst>
                                            <p:cond delay="0"/>
                                          </p:stCondLst>
                                        </p:cTn>
                                        <p:tgtEl>
                                          <p:spTgt spid="195"/>
                                        </p:tgtEl>
                                        <p:attrNameLst>
                                          <p:attrName>style.visibility</p:attrName>
                                        </p:attrNameLst>
                                      </p:cBhvr>
                                      <p:to>
                                        <p:strVal val="visible"/>
                                      </p:to>
                                    </p:set>
                                    <p:animEffect transition="in" filter="fade">
                                      <p:cBhvr>
                                        <p:cTn id="94" dur="300"/>
                                        <p:tgtEl>
                                          <p:spTgt spid="19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96"/>
                                        </p:tgtEl>
                                        <p:attrNameLst>
                                          <p:attrName>style.visibility</p:attrName>
                                        </p:attrNameLst>
                                      </p:cBhvr>
                                      <p:to>
                                        <p:strVal val="visible"/>
                                      </p:to>
                                    </p:set>
                                    <p:animEffect transition="in" filter="fade">
                                      <p:cBhvr>
                                        <p:cTn id="97" dur="300"/>
                                        <p:tgtEl>
                                          <p:spTgt spid="196"/>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97"/>
                                        </p:tgtEl>
                                        <p:attrNameLst>
                                          <p:attrName>style.visibility</p:attrName>
                                        </p:attrNameLst>
                                      </p:cBhvr>
                                      <p:to>
                                        <p:strVal val="visible"/>
                                      </p:to>
                                    </p:set>
                                    <p:animEffect transition="in" filter="fade">
                                      <p:cBhvr>
                                        <p:cTn id="100" dur="300"/>
                                        <p:tgtEl>
                                          <p:spTgt spid="197"/>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98"/>
                                        </p:tgtEl>
                                        <p:attrNameLst>
                                          <p:attrName>style.visibility</p:attrName>
                                        </p:attrNameLst>
                                      </p:cBhvr>
                                      <p:to>
                                        <p:strVal val="visible"/>
                                      </p:to>
                                    </p:set>
                                    <p:animEffect transition="in" filter="fade">
                                      <p:cBhvr>
                                        <p:cTn id="103" dur="300"/>
                                        <p:tgtEl>
                                          <p:spTgt spid="19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99"/>
                                        </p:tgtEl>
                                        <p:attrNameLst>
                                          <p:attrName>style.visibility</p:attrName>
                                        </p:attrNameLst>
                                      </p:cBhvr>
                                      <p:to>
                                        <p:strVal val="visible"/>
                                      </p:to>
                                    </p:set>
                                    <p:animEffect transition="in" filter="fade">
                                      <p:cBhvr>
                                        <p:cTn id="106" dur="300"/>
                                        <p:tgtEl>
                                          <p:spTgt spid="19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00"/>
                                        </p:tgtEl>
                                        <p:attrNameLst>
                                          <p:attrName>style.visibility</p:attrName>
                                        </p:attrNameLst>
                                      </p:cBhvr>
                                      <p:to>
                                        <p:strVal val="visible"/>
                                      </p:to>
                                    </p:set>
                                    <p:animEffect transition="in" filter="fade">
                                      <p:cBhvr>
                                        <p:cTn id="109" dur="300"/>
                                        <p:tgtEl>
                                          <p:spTgt spid="200"/>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01"/>
                                        </p:tgtEl>
                                        <p:attrNameLst>
                                          <p:attrName>style.visibility</p:attrName>
                                        </p:attrNameLst>
                                      </p:cBhvr>
                                      <p:to>
                                        <p:strVal val="visible"/>
                                      </p:to>
                                    </p:set>
                                    <p:animEffect transition="in" filter="fade">
                                      <p:cBhvr>
                                        <p:cTn id="112" dur="300"/>
                                        <p:tgtEl>
                                          <p:spTgt spid="20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fade">
                                      <p:cBhvr>
                                        <p:cTn id="115" dur="300"/>
                                        <p:tgtEl>
                                          <p:spTgt spid="20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03"/>
                                        </p:tgtEl>
                                        <p:attrNameLst>
                                          <p:attrName>style.visibility</p:attrName>
                                        </p:attrNameLst>
                                      </p:cBhvr>
                                      <p:to>
                                        <p:strVal val="visible"/>
                                      </p:to>
                                    </p:set>
                                    <p:animEffect transition="in" filter="fade">
                                      <p:cBhvr>
                                        <p:cTn id="118" dur="300"/>
                                        <p:tgtEl>
                                          <p:spTgt spid="203"/>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204"/>
                                        </p:tgtEl>
                                        <p:attrNameLst>
                                          <p:attrName>style.visibility</p:attrName>
                                        </p:attrNameLst>
                                      </p:cBhvr>
                                      <p:to>
                                        <p:strVal val="visible"/>
                                      </p:to>
                                    </p:set>
                                    <p:animEffect transition="in" filter="fade">
                                      <p:cBhvr>
                                        <p:cTn id="121" dur="300"/>
                                        <p:tgtEl>
                                          <p:spTgt spid="20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05"/>
                                        </p:tgtEl>
                                        <p:attrNameLst>
                                          <p:attrName>style.visibility</p:attrName>
                                        </p:attrNameLst>
                                      </p:cBhvr>
                                      <p:to>
                                        <p:strVal val="visible"/>
                                      </p:to>
                                    </p:set>
                                    <p:animEffect transition="in" filter="fade">
                                      <p:cBhvr>
                                        <p:cTn id="124" dur="300"/>
                                        <p:tgtEl>
                                          <p:spTgt spid="20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06"/>
                                        </p:tgtEl>
                                        <p:attrNameLst>
                                          <p:attrName>style.visibility</p:attrName>
                                        </p:attrNameLst>
                                      </p:cBhvr>
                                      <p:to>
                                        <p:strVal val="visible"/>
                                      </p:to>
                                    </p:set>
                                    <p:animEffect transition="in" filter="fade">
                                      <p:cBhvr>
                                        <p:cTn id="127" dur="300"/>
                                        <p:tgtEl>
                                          <p:spTgt spid="206"/>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207"/>
                                        </p:tgtEl>
                                        <p:attrNameLst>
                                          <p:attrName>style.visibility</p:attrName>
                                        </p:attrNameLst>
                                      </p:cBhvr>
                                      <p:to>
                                        <p:strVal val="visible"/>
                                      </p:to>
                                    </p:set>
                                    <p:animEffect transition="in" filter="fade">
                                      <p:cBhvr>
                                        <p:cTn id="130" dur="300"/>
                                        <p:tgtEl>
                                          <p:spTgt spid="207"/>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08"/>
                                        </p:tgtEl>
                                        <p:attrNameLst>
                                          <p:attrName>style.visibility</p:attrName>
                                        </p:attrNameLst>
                                      </p:cBhvr>
                                      <p:to>
                                        <p:strVal val="visible"/>
                                      </p:to>
                                    </p:set>
                                    <p:animEffect transition="in" filter="fade">
                                      <p:cBhvr>
                                        <p:cTn id="133" dur="300"/>
                                        <p:tgtEl>
                                          <p:spTgt spid="20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09"/>
                                        </p:tgtEl>
                                        <p:attrNameLst>
                                          <p:attrName>style.visibility</p:attrName>
                                        </p:attrNameLst>
                                      </p:cBhvr>
                                      <p:to>
                                        <p:strVal val="visible"/>
                                      </p:to>
                                    </p:set>
                                    <p:animEffect transition="in" filter="fade">
                                      <p:cBhvr>
                                        <p:cTn id="136" dur="300"/>
                                        <p:tgtEl>
                                          <p:spTgt spid="209"/>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10"/>
                                        </p:tgtEl>
                                        <p:attrNameLst>
                                          <p:attrName>style.visibility</p:attrName>
                                        </p:attrNameLst>
                                      </p:cBhvr>
                                      <p:to>
                                        <p:strVal val="visible"/>
                                      </p:to>
                                    </p:set>
                                    <p:animEffect transition="in" filter="fade">
                                      <p:cBhvr>
                                        <p:cTn id="139" dur="300"/>
                                        <p:tgtEl>
                                          <p:spTgt spid="210"/>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11"/>
                                        </p:tgtEl>
                                        <p:attrNameLst>
                                          <p:attrName>style.visibility</p:attrName>
                                        </p:attrNameLst>
                                      </p:cBhvr>
                                      <p:to>
                                        <p:strVal val="visible"/>
                                      </p:to>
                                    </p:set>
                                    <p:animEffect transition="in" filter="fade">
                                      <p:cBhvr>
                                        <p:cTn id="142" dur="300"/>
                                        <p:tgtEl>
                                          <p:spTgt spid="211"/>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212"/>
                                        </p:tgtEl>
                                        <p:attrNameLst>
                                          <p:attrName>style.visibility</p:attrName>
                                        </p:attrNameLst>
                                      </p:cBhvr>
                                      <p:to>
                                        <p:strVal val="visible"/>
                                      </p:to>
                                    </p:set>
                                    <p:animEffect transition="in" filter="fade">
                                      <p:cBhvr>
                                        <p:cTn id="145" dur="300"/>
                                        <p:tgtEl>
                                          <p:spTgt spid="212"/>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13"/>
                                        </p:tgtEl>
                                        <p:attrNameLst>
                                          <p:attrName>style.visibility</p:attrName>
                                        </p:attrNameLst>
                                      </p:cBhvr>
                                      <p:to>
                                        <p:strVal val="visible"/>
                                      </p:to>
                                    </p:set>
                                    <p:animEffect transition="in" filter="fade">
                                      <p:cBhvr>
                                        <p:cTn id="148" dur="300"/>
                                        <p:tgtEl>
                                          <p:spTgt spid="213"/>
                                        </p:tgtEl>
                                      </p:cBhvr>
                                    </p:animEffect>
                                  </p:childTnLst>
                                </p:cTn>
                              </p:par>
                              <p:par>
                                <p:cTn id="149" presetID="10" presetClass="entr" presetSubtype="0" fill="hold" nodeType="withEffect">
                                  <p:stCondLst>
                                    <p:cond delay="0"/>
                                  </p:stCondLst>
                                  <p:childTnLst>
                                    <p:set>
                                      <p:cBhvr>
                                        <p:cTn id="150" dur="1" fill="hold">
                                          <p:stCondLst>
                                            <p:cond delay="0"/>
                                          </p:stCondLst>
                                        </p:cTn>
                                        <p:tgtEl>
                                          <p:spTgt spid="214"/>
                                        </p:tgtEl>
                                        <p:attrNameLst>
                                          <p:attrName>style.visibility</p:attrName>
                                        </p:attrNameLst>
                                      </p:cBhvr>
                                      <p:to>
                                        <p:strVal val="visible"/>
                                      </p:to>
                                    </p:set>
                                    <p:animEffect transition="in" filter="fade">
                                      <p:cBhvr>
                                        <p:cTn id="151" dur="300"/>
                                        <p:tgtEl>
                                          <p:spTgt spid="214"/>
                                        </p:tgtEl>
                                      </p:cBhvr>
                                    </p:animEffect>
                                  </p:childTnLst>
                                </p:cTn>
                              </p:par>
                              <p:par>
                                <p:cTn id="152" presetID="10" presetClass="entr" presetSubtype="0" fill="hold" nodeType="withEffect">
                                  <p:stCondLst>
                                    <p:cond delay="0"/>
                                  </p:stCondLst>
                                  <p:childTnLst>
                                    <p:set>
                                      <p:cBhvr>
                                        <p:cTn id="153" dur="1" fill="hold">
                                          <p:stCondLst>
                                            <p:cond delay="0"/>
                                          </p:stCondLst>
                                        </p:cTn>
                                        <p:tgtEl>
                                          <p:spTgt spid="215"/>
                                        </p:tgtEl>
                                        <p:attrNameLst>
                                          <p:attrName>style.visibility</p:attrName>
                                        </p:attrNameLst>
                                      </p:cBhvr>
                                      <p:to>
                                        <p:strVal val="visible"/>
                                      </p:to>
                                    </p:set>
                                    <p:animEffect transition="in" filter="fade">
                                      <p:cBhvr>
                                        <p:cTn id="154" dur="300"/>
                                        <p:tgtEl>
                                          <p:spTgt spid="215"/>
                                        </p:tgtEl>
                                      </p:cBhvr>
                                    </p:animEffect>
                                  </p:childTnLst>
                                </p:cTn>
                              </p:par>
                              <p:par>
                                <p:cTn id="155" presetID="10" presetClass="entr" presetSubtype="0" fill="hold" nodeType="withEffect">
                                  <p:stCondLst>
                                    <p:cond delay="0"/>
                                  </p:stCondLst>
                                  <p:childTnLst>
                                    <p:set>
                                      <p:cBhvr>
                                        <p:cTn id="156" dur="1" fill="hold">
                                          <p:stCondLst>
                                            <p:cond delay="0"/>
                                          </p:stCondLst>
                                        </p:cTn>
                                        <p:tgtEl>
                                          <p:spTgt spid="216"/>
                                        </p:tgtEl>
                                        <p:attrNameLst>
                                          <p:attrName>style.visibility</p:attrName>
                                        </p:attrNameLst>
                                      </p:cBhvr>
                                      <p:to>
                                        <p:strVal val="visible"/>
                                      </p:to>
                                    </p:set>
                                    <p:animEffect transition="in" filter="fade">
                                      <p:cBhvr>
                                        <p:cTn id="157" dur="300"/>
                                        <p:tgtEl>
                                          <p:spTgt spid="216"/>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217"/>
                                        </p:tgtEl>
                                        <p:attrNameLst>
                                          <p:attrName>style.visibility</p:attrName>
                                        </p:attrNameLst>
                                      </p:cBhvr>
                                      <p:to>
                                        <p:strVal val="visible"/>
                                      </p:to>
                                    </p:set>
                                    <p:animEffect transition="in" filter="fade">
                                      <p:cBhvr>
                                        <p:cTn id="160" dur="300"/>
                                        <p:tgtEl>
                                          <p:spTgt spid="217"/>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218"/>
                                        </p:tgtEl>
                                        <p:attrNameLst>
                                          <p:attrName>style.visibility</p:attrName>
                                        </p:attrNameLst>
                                      </p:cBhvr>
                                      <p:to>
                                        <p:strVal val="visible"/>
                                      </p:to>
                                    </p:set>
                                    <p:animEffect transition="in" filter="fade">
                                      <p:cBhvr>
                                        <p:cTn id="163" dur="300"/>
                                        <p:tgtEl>
                                          <p:spTgt spid="218"/>
                                        </p:tgtEl>
                                      </p:cBhvr>
                                    </p:animEffect>
                                  </p:childTnLst>
                                </p:cTn>
                              </p:par>
                              <p:par>
                                <p:cTn id="164" presetID="10" presetClass="entr" presetSubtype="0" fill="hold" nodeType="withEffect">
                                  <p:stCondLst>
                                    <p:cond delay="0"/>
                                  </p:stCondLst>
                                  <p:childTnLst>
                                    <p:set>
                                      <p:cBhvr>
                                        <p:cTn id="165" dur="1" fill="hold">
                                          <p:stCondLst>
                                            <p:cond delay="0"/>
                                          </p:stCondLst>
                                        </p:cTn>
                                        <p:tgtEl>
                                          <p:spTgt spid="219"/>
                                        </p:tgtEl>
                                        <p:attrNameLst>
                                          <p:attrName>style.visibility</p:attrName>
                                        </p:attrNameLst>
                                      </p:cBhvr>
                                      <p:to>
                                        <p:strVal val="visible"/>
                                      </p:to>
                                    </p:set>
                                    <p:animEffect transition="in" filter="fade">
                                      <p:cBhvr>
                                        <p:cTn id="166" dur="300"/>
                                        <p:tgtEl>
                                          <p:spTgt spid="219"/>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220"/>
                                        </p:tgtEl>
                                        <p:attrNameLst>
                                          <p:attrName>style.visibility</p:attrName>
                                        </p:attrNameLst>
                                      </p:cBhvr>
                                      <p:to>
                                        <p:strVal val="visible"/>
                                      </p:to>
                                    </p:set>
                                    <p:animEffect transition="in" filter="fade">
                                      <p:cBhvr>
                                        <p:cTn id="169" dur="300"/>
                                        <p:tgtEl>
                                          <p:spTgt spid="220"/>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221"/>
                                        </p:tgtEl>
                                        <p:attrNameLst>
                                          <p:attrName>style.visibility</p:attrName>
                                        </p:attrNameLst>
                                      </p:cBhvr>
                                      <p:to>
                                        <p:strVal val="visible"/>
                                      </p:to>
                                    </p:set>
                                    <p:animEffect transition="in" filter="fade">
                                      <p:cBhvr>
                                        <p:cTn id="172" dur="300"/>
                                        <p:tgtEl>
                                          <p:spTgt spid="221"/>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31"/>
                                        </p:tgtEl>
                                        <p:attrNameLst>
                                          <p:attrName>style.visibility</p:attrName>
                                        </p:attrNameLst>
                                      </p:cBhvr>
                                      <p:to>
                                        <p:strVal val="visible"/>
                                      </p:to>
                                    </p:set>
                                    <p:animEffect transition="in" filter="fade">
                                      <p:cBhvr>
                                        <p:cTn id="177"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P spid="28" grpId="0" animBg="1"/>
      <p:bldP spid="29" grpId="0" animBg="1"/>
      <p:bldP spid="31" grpId="0" animBg="1"/>
      <p:bldP spid="173" grpId="0" animBg="1"/>
      <p:bldP spid="174" grpId="0" animBg="1"/>
      <p:bldP spid="175" grpId="0" animBg="1"/>
      <p:bldP spid="178" grpId="0" animBg="1"/>
      <p:bldP spid="179" grpId="0" animBg="1"/>
      <p:bldP spid="180" grpId="0" animBg="1"/>
      <p:bldP spid="181" grpId="0" animBg="1"/>
      <p:bldP spid="182" grpId="0" animBg="1"/>
      <p:bldP spid="183" grpId="0"/>
      <p:bldP spid="185" grpId="0"/>
      <p:bldP spid="186" grpId="0" animBg="1"/>
      <p:bldP spid="188" grpId="0" animBg="1"/>
      <p:bldP spid="189" grpId="0" animBg="1"/>
      <p:bldP spid="191" grpId="0" animBg="1"/>
      <p:bldP spid="194"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7" grpId="0" animBg="1"/>
      <p:bldP spid="218" grpId="0" animBg="1"/>
      <p:bldP spid="220" grpId="0" animBg="1"/>
      <p:bldP spid="2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GZSWAP · </a:t>
            </a:r>
            <a:r>
              <a:rPr lang="en-US"/>
              <a:t>RESOURCE MANAGEMENT </a:t>
            </a:r>
            <a:r>
              <a:rPr lang="en-US" altLang="ko-KR"/>
              <a:t>· </a:t>
            </a:r>
            <a:r>
              <a:rPr lang="en-US" dirty="0"/>
              <a:t>HARDWARE OFFLOAD</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dirty="0"/>
              <a:t>How the Candidate Queues Stay Filled</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The ARM refills the queues from the inverted page tables, skipping full regions</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200">
                <a:solidFill>
                  <a:srgbClr val="586B7D"/>
                </a:solidFill>
              </a:defRPr>
            </a:lvl1pPr>
          </a:lstStyle>
          <a:p>
            <a:pPr algn="r"/>
            <a:fld id="{F7021451-1387-4CA6-816F-3879F97B5CBC}" type="slidenum">
              <a:rPr lang="en-US" b="0"/>
              <a:t>12</a:t>
            </a:fld>
            <a:endParaRPr lang="en-US"/>
          </a:p>
        </p:txBody>
      </p:sp>
      <p:sp>
        <p:nvSpPr>
          <p:cNvPr id="106"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152B43"/>
                </a:solidFill>
              </a:rPr>
              <a:t>Free frames for faults, free zpages for compression: kept ready</a:t>
            </a:r>
            <a:r>
              <a:rPr lang="en-US" sz="1800" b="1">
                <a:solidFill>
                  <a:srgbClr val="FF0000"/>
                </a:solidFill>
              </a:rPr>
              <a:t> (details in the paper!)</a:t>
            </a:r>
            <a:endParaRPr lang="en-US" sz="1800">
              <a:solidFill>
                <a:srgbClr val="FF0000"/>
              </a:solidFill>
            </a:endParaRPr>
          </a:p>
        </p:txBody>
      </p:sp>
      <p:sp>
        <p:nvSpPr>
          <p:cNvPr id="151" name="TextBox 150"/>
          <p:cNvSpPr txBox="1"/>
          <p:nvPr/>
        </p:nvSpPr>
        <p:spPr>
          <a:xfrm>
            <a:off x="2404872" y="1975104"/>
            <a:ext cx="1920240" cy="256032"/>
          </a:xfrm>
          <a:prstGeom prst="rect">
            <a:avLst/>
          </a:prstGeom>
          <a:noFill/>
        </p:spPr>
        <p:txBody>
          <a:bodyPr wrap="square" lIns="0" tIns="0" rIns="0" bIns="0" rtlCol="0" anchor="ctr">
            <a:noAutofit/>
          </a:bodyPr>
          <a:lstStyle/>
          <a:p>
            <a:pPr marL="0" indent="0" algn="ctr">
              <a:buNone/>
            </a:pPr>
            <a:r>
              <a:rPr lang="en-US" sz="1400" b="1" dirty="0">
                <a:solidFill>
                  <a:srgbClr val="152B43"/>
                </a:solidFill>
              </a:rPr>
              <a:t>Candidate queue</a:t>
            </a:r>
            <a:endParaRPr lang="en-US" sz="1400" dirty="0"/>
          </a:p>
        </p:txBody>
      </p:sp>
      <p:sp>
        <p:nvSpPr>
          <p:cNvPr id="152" name="TextBox 151"/>
          <p:cNvSpPr txBox="1"/>
          <p:nvPr/>
        </p:nvSpPr>
        <p:spPr>
          <a:xfrm>
            <a:off x="2404872" y="2231136"/>
            <a:ext cx="1920240" cy="219456"/>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ready to pop</a:t>
            </a:r>
            <a:endParaRPr lang="en-US" sz="1200" dirty="0"/>
          </a:p>
        </p:txBody>
      </p:sp>
      <p:sp>
        <p:nvSpPr>
          <p:cNvPr id="153" name="TextBox 152"/>
          <p:cNvSpPr txBox="1"/>
          <p:nvPr/>
        </p:nvSpPr>
        <p:spPr>
          <a:xfrm>
            <a:off x="6940296" y="1975104"/>
            <a:ext cx="2240280" cy="256032"/>
          </a:xfrm>
          <a:prstGeom prst="rect">
            <a:avLst/>
          </a:prstGeom>
          <a:noFill/>
        </p:spPr>
        <p:txBody>
          <a:bodyPr wrap="square" lIns="0" tIns="0" rIns="0" bIns="0" rtlCol="0" anchor="ctr">
            <a:noAutofit/>
          </a:bodyPr>
          <a:lstStyle/>
          <a:p>
            <a:pPr marL="0" indent="0" algn="ctr">
              <a:buNone/>
            </a:pPr>
            <a:r>
              <a:rPr lang="en-US" sz="1400" b="1" dirty="0">
                <a:solidFill>
                  <a:srgbClr val="152B43"/>
                </a:solidFill>
              </a:rPr>
              <a:t>Inverted page table</a:t>
            </a:r>
            <a:endParaRPr lang="en-US" sz="1400" dirty="0"/>
          </a:p>
        </p:txBody>
      </p:sp>
      <p:sp>
        <p:nvSpPr>
          <p:cNvPr id="154" name="TextBox 153"/>
          <p:cNvSpPr txBox="1"/>
          <p:nvPr/>
        </p:nvSpPr>
        <p:spPr>
          <a:xfrm>
            <a:off x="6940296" y="2231136"/>
            <a:ext cx="2240280" cy="219456"/>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in GPU memory</a:t>
            </a:r>
            <a:endParaRPr lang="en-US" sz="1200" dirty="0"/>
          </a:p>
        </p:txBody>
      </p:sp>
      <p:sp>
        <p:nvSpPr>
          <p:cNvPr id="155" name="TextBox 154"/>
          <p:cNvSpPr txBox="1"/>
          <p:nvPr/>
        </p:nvSpPr>
        <p:spPr>
          <a:xfrm>
            <a:off x="8988552" y="1975104"/>
            <a:ext cx="2871216" cy="256032"/>
          </a:xfrm>
          <a:prstGeom prst="rect">
            <a:avLst/>
          </a:prstGeom>
          <a:noFill/>
        </p:spPr>
        <p:txBody>
          <a:bodyPr wrap="square" lIns="0" tIns="0" rIns="0" bIns="0" rtlCol="0" anchor="ctr">
            <a:noAutofit/>
          </a:bodyPr>
          <a:lstStyle/>
          <a:p>
            <a:pPr marL="0" indent="0" algn="ctr">
              <a:buNone/>
            </a:pPr>
            <a:r>
              <a:rPr lang="en-US" sz="1400" b="1" dirty="0">
                <a:solidFill>
                  <a:srgbClr val="152B43"/>
                </a:solidFill>
              </a:rPr>
              <a:t>Availability Bitmap</a:t>
            </a:r>
            <a:endParaRPr lang="en-US" sz="1400" dirty="0"/>
          </a:p>
        </p:txBody>
      </p:sp>
      <p:sp>
        <p:nvSpPr>
          <p:cNvPr id="156" name="TextBox 155"/>
          <p:cNvSpPr txBox="1"/>
          <p:nvPr/>
        </p:nvSpPr>
        <p:spPr>
          <a:xfrm>
            <a:off x="8988552" y="2231136"/>
            <a:ext cx="2871216" cy="219456"/>
          </a:xfrm>
          <a:prstGeom prst="rect">
            <a:avLst/>
          </a:prstGeom>
          <a:noFill/>
        </p:spPr>
        <p:txBody>
          <a:bodyPr wrap="square" lIns="0" tIns="0" rIns="0" bIns="0" rtlCol="0" anchor="ctr">
            <a:noAutofit/>
          </a:bodyPr>
          <a:lstStyle/>
          <a:p>
            <a:pPr marL="0" indent="0" algn="ctr">
              <a:buNone/>
            </a:pPr>
            <a:r>
              <a:rPr lang="en-US" sz="1200" b="0" dirty="0">
                <a:solidFill>
                  <a:srgbClr val="586B7D"/>
                </a:solidFill>
              </a:rPr>
              <a:t>1 bit per 2 MB region</a:t>
            </a:r>
            <a:endParaRPr lang="en-US" sz="1200" dirty="0"/>
          </a:p>
        </p:txBody>
      </p:sp>
      <p:sp>
        <p:nvSpPr>
          <p:cNvPr id="157" name="Rounded Rectangle 156"/>
          <p:cNvSpPr/>
          <p:nvPr/>
        </p:nvSpPr>
        <p:spPr>
          <a:xfrm>
            <a:off x="548640" y="2523744"/>
            <a:ext cx="8503920" cy="1389888"/>
          </a:xfrm>
          <a:prstGeom prst="roundRect">
            <a:avLst>
              <a:gd name="adj" fmla="val 6000"/>
            </a:avLst>
          </a:prstGeom>
          <a:solidFill>
            <a:srgbClr val="548235">
              <a:alpha val="9000"/>
            </a:srgbClr>
          </a:solidFill>
          <a:ln w="12700">
            <a:noFill/>
          </a:ln>
        </p:spPr>
        <p:txBody>
          <a:bodyPr wrap="square" lIns="45720" tIns="18288" rIns="45720" bIns="18288" rtlCol="0" anchor="ctr">
            <a:noAutofit/>
          </a:bodyPr>
          <a:lstStyle/>
          <a:p>
            <a:pPr marL="0" indent="0" algn="ctr">
              <a:buNone/>
            </a:pPr>
            <a:endParaRPr lang="en-US" sz="1600" dirty="0"/>
          </a:p>
        </p:txBody>
      </p:sp>
      <p:sp>
        <p:nvSpPr>
          <p:cNvPr id="158" name="TextBox 157"/>
          <p:cNvSpPr txBox="1"/>
          <p:nvPr/>
        </p:nvSpPr>
        <p:spPr>
          <a:xfrm>
            <a:off x="676656" y="2807208"/>
            <a:ext cx="1783080" cy="822960"/>
          </a:xfrm>
          <a:prstGeom prst="rect">
            <a:avLst/>
          </a:prstGeom>
          <a:noFill/>
        </p:spPr>
        <p:txBody>
          <a:bodyPr wrap="square" lIns="0" tIns="0" rIns="0" bIns="0" rtlCol="0" anchor="ctr">
            <a:noAutofit/>
          </a:bodyPr>
          <a:lstStyle/>
          <a:p>
            <a:pPr marL="0" indent="0" algn="l">
              <a:buNone/>
            </a:pPr>
            <a:r>
              <a:rPr lang="en-US" sz="1600" b="1">
                <a:solidFill>
                  <a:srgbClr val="152B43"/>
                </a:solidFill>
              </a:rPr>
              <a:t>Local-UM (64 KB)</a:t>
            </a:r>
            <a:endParaRPr lang="en-US" sz="1600" dirty="0"/>
          </a:p>
          <a:p>
            <a:pPr marL="0" indent="0" algn="l">
              <a:buNone/>
            </a:pPr>
            <a:r>
              <a:rPr lang="en-US" sz="1200" b="1">
                <a:solidFill>
                  <a:srgbClr val="D77628"/>
                </a:solidFill>
              </a:rPr>
              <a:t>for </a:t>
            </a:r>
            <a:r>
              <a:rPr lang="en-US" sz="1200" b="1" dirty="0">
                <a:solidFill>
                  <a:srgbClr val="D77628"/>
                </a:solidFill>
              </a:rPr>
              <a:t>page </a:t>
            </a:r>
            <a:r>
              <a:rPr lang="en-US" sz="1200" b="1">
                <a:solidFill>
                  <a:srgbClr val="D77628"/>
                </a:solidFill>
              </a:rPr>
              <a:t>fault handling &amp; decompression</a:t>
            </a:r>
            <a:endParaRPr lang="en-US" sz="1600" dirty="0"/>
          </a:p>
        </p:txBody>
      </p:sp>
      <p:sp>
        <p:nvSpPr>
          <p:cNvPr id="159" name="Rounded Rectangle 158"/>
          <p:cNvSpPr/>
          <p:nvPr/>
        </p:nvSpPr>
        <p:spPr>
          <a:xfrm>
            <a:off x="548640" y="4059936"/>
            <a:ext cx="8503920" cy="1389888"/>
          </a:xfrm>
          <a:prstGeom prst="roundRect">
            <a:avLst>
              <a:gd name="adj" fmla="val 6000"/>
            </a:avLst>
          </a:prstGeom>
          <a:solidFill>
            <a:srgbClr val="3C3F43">
              <a:alpha val="7000"/>
            </a:srgbClr>
          </a:solidFill>
          <a:ln w="12700">
            <a:noFill/>
          </a:ln>
        </p:spPr>
        <p:txBody>
          <a:bodyPr wrap="square" lIns="45720" tIns="18288" rIns="45720" bIns="18288" rtlCol="0" anchor="ctr">
            <a:noAutofit/>
          </a:bodyPr>
          <a:lstStyle/>
          <a:p>
            <a:pPr marL="0" indent="0" algn="ctr">
              <a:buNone/>
            </a:pPr>
            <a:endParaRPr lang="en-US" sz="1600" dirty="0"/>
          </a:p>
        </p:txBody>
      </p:sp>
      <p:sp>
        <p:nvSpPr>
          <p:cNvPr id="160" name="TextBox 159"/>
          <p:cNvSpPr txBox="1"/>
          <p:nvPr/>
        </p:nvSpPr>
        <p:spPr>
          <a:xfrm>
            <a:off x="676656" y="4343400"/>
            <a:ext cx="1783080" cy="822960"/>
          </a:xfrm>
          <a:prstGeom prst="rect">
            <a:avLst/>
          </a:prstGeom>
          <a:noFill/>
        </p:spPr>
        <p:txBody>
          <a:bodyPr wrap="square" lIns="0" tIns="0" rIns="0" bIns="0" rtlCol="0" anchor="ctr">
            <a:noAutofit/>
          </a:bodyPr>
          <a:lstStyle/>
          <a:p>
            <a:pPr marL="0" indent="0" algn="l">
              <a:buNone/>
            </a:pPr>
            <a:r>
              <a:rPr lang="en-US" sz="1600" b="1">
                <a:solidFill>
                  <a:srgbClr val="152B43"/>
                </a:solidFill>
              </a:rPr>
              <a:t>Zpool (4 KB)</a:t>
            </a:r>
            <a:endParaRPr lang="en-US" sz="1600" dirty="0"/>
          </a:p>
          <a:p>
            <a:pPr marL="0" indent="0" algn="l">
              <a:buNone/>
            </a:pPr>
            <a:r>
              <a:rPr lang="en-US" sz="1200" b="1">
                <a:solidFill>
                  <a:srgbClr val="7760A8"/>
                </a:solidFill>
              </a:rPr>
              <a:t>for </a:t>
            </a:r>
            <a:r>
              <a:rPr lang="en-US" sz="1200" b="1" dirty="0">
                <a:solidFill>
                  <a:srgbClr val="7760A8"/>
                </a:solidFill>
              </a:rPr>
              <a:t>compression</a:t>
            </a:r>
            <a:endParaRPr lang="en-US" sz="1600" b="1" dirty="0"/>
          </a:p>
        </p:txBody>
      </p:sp>
      <p:sp>
        <p:nvSpPr>
          <p:cNvPr id="161" name="ARM block"/>
          <p:cNvSpPr/>
          <p:nvPr/>
        </p:nvSpPr>
        <p:spPr>
          <a:xfrm>
            <a:off x="4553712" y="1901952"/>
            <a:ext cx="2194560" cy="3621024"/>
          </a:xfrm>
          <a:prstGeom prst="roundRect">
            <a:avLst>
              <a:gd name="adj" fmla="val 5000"/>
            </a:avLst>
          </a:prstGeom>
          <a:solidFill>
            <a:srgbClr val="E2EFD9"/>
          </a:solidFill>
          <a:ln w="22225">
            <a:solidFill>
              <a:srgbClr val="548235"/>
            </a:solidFill>
          </a:ln>
        </p:spPr>
        <p:txBody>
          <a:bodyPr wrap="square" lIns="45720" tIns="18288" rIns="45720" bIns="18288" rtlCol="0" anchor="ctr">
            <a:noAutofit/>
          </a:bodyPr>
          <a:lstStyle/>
          <a:p>
            <a:pPr marL="0" indent="0" algn="ctr">
              <a:buNone/>
            </a:pPr>
            <a:endParaRPr lang="en-US" sz="1600" dirty="0"/>
          </a:p>
        </p:txBody>
      </p:sp>
      <p:sp>
        <p:nvSpPr>
          <p:cNvPr id="162" name="ARM header"/>
          <p:cNvSpPr/>
          <p:nvPr/>
        </p:nvSpPr>
        <p:spPr>
          <a:xfrm>
            <a:off x="4590288" y="1938528"/>
            <a:ext cx="2121408" cy="512064"/>
          </a:xfrm>
          <a:prstGeom prst="rect">
            <a:avLst/>
          </a:prstGeom>
          <a:solidFill>
            <a:srgbClr val="548235"/>
          </a:solidFill>
          <a:ln w="12700">
            <a:noFill/>
          </a:ln>
        </p:spPr>
        <p:txBody>
          <a:bodyPr wrap="square" lIns="36576" tIns="18288" rIns="36576" bIns="18288" rtlCol="0" anchor="ctr">
            <a:noAutofit/>
          </a:bodyPr>
          <a:lstStyle/>
          <a:p>
            <a:pPr marL="0" indent="0" algn="ctr">
              <a:buNone/>
            </a:pPr>
            <a:r>
              <a:rPr lang="en-US" sz="1400" b="1" dirty="0">
                <a:solidFill>
                  <a:srgbClr val="FFFFFF"/>
                </a:solidFill>
              </a:rPr>
              <a:t>Available Region</a:t>
            </a:r>
            <a:endParaRPr lang="en-US" sz="1400" dirty="0"/>
          </a:p>
          <a:p>
            <a:pPr marL="0" indent="0" algn="ctr">
              <a:buNone/>
            </a:pPr>
            <a:r>
              <a:rPr lang="en-US" sz="1400" b="1" dirty="0">
                <a:solidFill>
                  <a:srgbClr val="FFFFFF"/>
                </a:solidFill>
              </a:rPr>
              <a:t>Manager (ARM)</a:t>
            </a:r>
            <a:endParaRPr lang="en-US" sz="1400" dirty="0"/>
          </a:p>
        </p:txBody>
      </p:sp>
      <p:sp>
        <p:nvSpPr>
          <p:cNvPr id="163" name="ARM note"/>
          <p:cNvSpPr txBox="1"/>
          <p:nvPr/>
        </p:nvSpPr>
        <p:spPr>
          <a:xfrm>
            <a:off x="4626864" y="3730752"/>
            <a:ext cx="2048256" cy="512064"/>
          </a:xfrm>
          <a:prstGeom prst="rect">
            <a:avLst/>
          </a:prstGeom>
          <a:noFill/>
        </p:spPr>
        <p:txBody>
          <a:bodyPr wrap="square" lIns="0" tIns="0" rIns="0" bIns="0" rtlCol="0" anchor="ctr">
            <a:noAutofit/>
          </a:bodyPr>
          <a:lstStyle/>
          <a:p>
            <a:pPr marL="0" indent="0" algn="ctr">
              <a:buNone/>
            </a:pPr>
            <a:r>
              <a:rPr lang="en-US" sz="1250" b="1" dirty="0">
                <a:solidFill>
                  <a:srgbClr val="3B5E25"/>
                </a:solidFill>
              </a:rPr>
              <a:t>No full-table scans</a:t>
            </a:r>
            <a:endParaRPr lang="en-US" sz="1600" dirty="0"/>
          </a:p>
          <a:p>
            <a:pPr marL="0" indent="0" algn="ctr">
              <a:buNone/>
            </a:pPr>
            <a:r>
              <a:rPr lang="en-US" sz="1100" b="0" dirty="0">
                <a:solidFill>
                  <a:srgbClr val="586B7D"/>
                </a:solidFill>
              </a:rPr>
              <a:t>regions marked 0 are skipped</a:t>
            </a:r>
            <a:endParaRPr lang="en-US" sz="1600" dirty="0"/>
          </a:p>
        </p:txBody>
      </p:sp>
      <p:cxnSp>
        <p:nvCxnSpPr>
          <p:cNvPr id="164" name="Connector 163"/>
          <p:cNvCxnSpPr/>
          <p:nvPr/>
        </p:nvCxnSpPr>
        <p:spPr>
          <a:xfrm>
            <a:off x="2560320" y="2929300"/>
            <a:ext cx="1609344" cy="0"/>
          </a:xfrm>
          <a:prstGeom prst="line">
            <a:avLst/>
          </a:prstGeom>
          <a:ln w="22225">
            <a:solidFill>
              <a:srgbClr val="586B7D"/>
            </a:solidFill>
          </a:ln>
        </p:spPr>
      </p:cxnSp>
      <p:cxnSp>
        <p:nvCxnSpPr>
          <p:cNvPr id="165" name="Connector 164"/>
          <p:cNvCxnSpPr/>
          <p:nvPr/>
        </p:nvCxnSpPr>
        <p:spPr>
          <a:xfrm>
            <a:off x="2560320" y="3331636"/>
            <a:ext cx="1609344" cy="0"/>
          </a:xfrm>
          <a:prstGeom prst="line">
            <a:avLst/>
          </a:prstGeom>
          <a:ln w="22225">
            <a:solidFill>
              <a:srgbClr val="586B7D"/>
            </a:solidFill>
          </a:ln>
        </p:spPr>
      </p:cxnSp>
      <p:sp>
        <p:nvSpPr>
          <p:cNvPr id="166" name="Rectangle 165"/>
          <p:cNvSpPr/>
          <p:nvPr/>
        </p:nvSpPr>
        <p:spPr>
          <a:xfrm>
            <a:off x="2651760" y="2975020"/>
            <a:ext cx="329184"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r>
              <a:rPr lang="en-US" sz="1100" b="1">
                <a:solidFill>
                  <a:schemeClr val="accent6">
                    <a:lumMod val="50000"/>
                  </a:schemeClr>
                </a:solidFill>
              </a:rPr>
              <a:t>64KB</a:t>
            </a:r>
            <a:endParaRPr lang="en-US" sz="1100" b="1" dirty="0">
              <a:solidFill>
                <a:schemeClr val="accent6">
                  <a:lumMod val="50000"/>
                </a:schemeClr>
              </a:solidFill>
            </a:endParaRPr>
          </a:p>
        </p:txBody>
      </p:sp>
      <p:sp>
        <p:nvSpPr>
          <p:cNvPr id="167" name="Rectangle 166"/>
          <p:cNvSpPr/>
          <p:nvPr/>
        </p:nvSpPr>
        <p:spPr>
          <a:xfrm>
            <a:off x="3017520" y="2975020"/>
            <a:ext cx="329184"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endParaRPr lang="en-US" sz="1600" dirty="0"/>
          </a:p>
        </p:txBody>
      </p:sp>
      <p:sp>
        <p:nvSpPr>
          <p:cNvPr id="168" name="Rectangle 167"/>
          <p:cNvSpPr/>
          <p:nvPr/>
        </p:nvSpPr>
        <p:spPr>
          <a:xfrm>
            <a:off x="3383280" y="2975020"/>
            <a:ext cx="329184"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endParaRPr lang="en-US" sz="1600" dirty="0"/>
          </a:p>
        </p:txBody>
      </p:sp>
      <p:sp>
        <p:nvSpPr>
          <p:cNvPr id="169" name="Rectangle 168"/>
          <p:cNvSpPr/>
          <p:nvPr/>
        </p:nvSpPr>
        <p:spPr>
          <a:xfrm>
            <a:off x="3749040" y="2975020"/>
            <a:ext cx="329184" cy="310896"/>
          </a:xfrm>
          <a:prstGeom prst="rect">
            <a:avLst/>
          </a:prstGeom>
          <a:solidFill>
            <a:srgbClr val="C6DEB5"/>
          </a:solidFill>
          <a:ln w="12700">
            <a:noFill/>
          </a:ln>
        </p:spPr>
        <p:txBody>
          <a:bodyPr wrap="square" lIns="45720" tIns="18288" rIns="45720" bIns="18288" rtlCol="0" anchor="ctr">
            <a:noAutofit/>
          </a:bodyPr>
          <a:lstStyle/>
          <a:p>
            <a:pPr marL="0" indent="0" algn="ctr">
              <a:buNone/>
            </a:pPr>
            <a:endParaRPr lang="en-US" sz="1600" dirty="0"/>
          </a:p>
        </p:txBody>
      </p:sp>
      <p:sp>
        <p:nvSpPr>
          <p:cNvPr id="170" name="TextBox 169"/>
          <p:cNvSpPr txBox="1"/>
          <p:nvPr/>
        </p:nvSpPr>
        <p:spPr>
          <a:xfrm>
            <a:off x="2383429" y="3359068"/>
            <a:ext cx="548640"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head</a:t>
            </a:r>
            <a:endParaRPr lang="en-US" sz="1000" dirty="0"/>
          </a:p>
        </p:txBody>
      </p:sp>
      <p:sp>
        <p:nvSpPr>
          <p:cNvPr id="171" name="TextBox 170"/>
          <p:cNvSpPr txBox="1"/>
          <p:nvPr/>
        </p:nvSpPr>
        <p:spPr>
          <a:xfrm>
            <a:off x="3803904" y="3359068"/>
            <a:ext cx="548640"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tail</a:t>
            </a:r>
            <a:endParaRPr lang="en-US" sz="1000" dirty="0"/>
          </a:p>
        </p:txBody>
      </p:sp>
      <p:sp>
        <p:nvSpPr>
          <p:cNvPr id="172" name="Availability Bitmap (SRAM)"/>
          <p:cNvSpPr/>
          <p:nvPr/>
        </p:nvSpPr>
        <p:spPr>
          <a:xfrm>
            <a:off x="4681728" y="2743200"/>
            <a:ext cx="1938528" cy="621792"/>
          </a:xfrm>
          <a:prstGeom prst="rect">
            <a:avLst/>
          </a:prstGeom>
          <a:solidFill>
            <a:srgbClr val="F7F9FB"/>
          </a:solidFill>
          <a:ln w="15875">
            <a:solidFill>
              <a:srgbClr val="152B43"/>
            </a:solidFill>
          </a:ln>
        </p:spPr>
        <p:txBody>
          <a:bodyPr wrap="square" lIns="45720" tIns="18288" rIns="45720" bIns="18288" rtlCol="0" anchor="ctr">
            <a:noAutofit/>
          </a:bodyPr>
          <a:lstStyle/>
          <a:p>
            <a:pPr marL="0" indent="0" algn="ctr">
              <a:buNone/>
            </a:pPr>
            <a:endParaRPr lang="en-US" sz="1600" dirty="0"/>
          </a:p>
        </p:txBody>
      </p:sp>
      <p:sp>
        <p:nvSpPr>
          <p:cNvPr id="173" name="TextBox 172"/>
          <p:cNvSpPr txBox="1"/>
          <p:nvPr/>
        </p:nvSpPr>
        <p:spPr>
          <a:xfrm>
            <a:off x="4681728" y="2761488"/>
            <a:ext cx="1938528" cy="237744"/>
          </a:xfrm>
          <a:prstGeom prst="rect">
            <a:avLst/>
          </a:prstGeom>
          <a:noFill/>
        </p:spPr>
        <p:txBody>
          <a:bodyPr wrap="square" lIns="0" tIns="0" rIns="0" bIns="0" rtlCol="0" anchor="ctr">
            <a:noAutofit/>
          </a:bodyPr>
          <a:lstStyle/>
          <a:p>
            <a:pPr marL="0" indent="0" algn="ctr">
              <a:buNone/>
            </a:pPr>
            <a:r>
              <a:rPr lang="en-US" sz="1200" dirty="0">
                <a:solidFill>
                  <a:srgbClr val="152B43"/>
                </a:solidFill>
              </a:rPr>
              <a:t>Availability Bitmap</a:t>
            </a:r>
            <a:endParaRPr lang="en-US" sz="1200" dirty="0"/>
          </a:p>
        </p:txBody>
      </p:sp>
      <p:sp>
        <p:nvSpPr>
          <p:cNvPr id="174" name="Rectangle 173"/>
          <p:cNvSpPr/>
          <p:nvPr/>
        </p:nvSpPr>
        <p:spPr>
          <a:xfrm>
            <a:off x="4736592" y="2999232"/>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175" name="TextBox 174"/>
          <p:cNvSpPr txBox="1"/>
          <p:nvPr/>
        </p:nvSpPr>
        <p:spPr>
          <a:xfrm>
            <a:off x="4700016" y="3383280"/>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176" name="Rectangle 175"/>
          <p:cNvSpPr/>
          <p:nvPr/>
        </p:nvSpPr>
        <p:spPr>
          <a:xfrm>
            <a:off x="5041392" y="2999232"/>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177" name="TextBox 176"/>
          <p:cNvSpPr txBox="1"/>
          <p:nvPr/>
        </p:nvSpPr>
        <p:spPr>
          <a:xfrm>
            <a:off x="5004816" y="3383280"/>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178" name="Rectangle 177"/>
          <p:cNvSpPr/>
          <p:nvPr/>
        </p:nvSpPr>
        <p:spPr>
          <a:xfrm>
            <a:off x="5346192" y="2999232"/>
            <a:ext cx="304800" cy="292608"/>
          </a:xfrm>
          <a:prstGeom prst="rect">
            <a:avLst/>
          </a:prstGeom>
          <a:solidFill>
            <a:srgbClr val="152B43"/>
          </a:solidFill>
          <a:ln w="9525">
            <a:solidFill>
              <a:srgbClr val="8A97A6"/>
            </a:solidFill>
          </a:ln>
        </p:spPr>
        <p:txBody>
          <a:bodyPr wrap="square" lIns="0" tIns="0" rIns="0" bIns="0" rtlCol="0" anchor="ctr">
            <a:noAutofit/>
          </a:bodyPr>
          <a:lstStyle/>
          <a:p>
            <a:pPr marL="0" indent="0" algn="ctr">
              <a:buNone/>
            </a:pPr>
            <a:r>
              <a:rPr lang="en-US" sz="1300" b="1" dirty="0">
                <a:solidFill>
                  <a:srgbClr val="FFFFFF"/>
                </a:solidFill>
              </a:rPr>
              <a:t>1</a:t>
            </a:r>
            <a:endParaRPr lang="en-US" sz="1300" dirty="0"/>
          </a:p>
        </p:txBody>
      </p:sp>
      <p:sp>
        <p:nvSpPr>
          <p:cNvPr id="179" name="TextBox 178"/>
          <p:cNvSpPr txBox="1"/>
          <p:nvPr/>
        </p:nvSpPr>
        <p:spPr>
          <a:xfrm>
            <a:off x="5309616" y="3383280"/>
            <a:ext cx="377952" cy="201168"/>
          </a:xfrm>
          <a:prstGeom prst="rect">
            <a:avLst/>
          </a:prstGeom>
          <a:noFill/>
        </p:spPr>
        <p:txBody>
          <a:bodyPr wrap="square" lIns="0" tIns="0" rIns="0" bIns="0" rtlCol="0" anchor="ctr">
            <a:noAutofit/>
          </a:bodyPr>
          <a:lstStyle/>
          <a:p>
            <a:pPr marL="0" indent="0" algn="ctr">
              <a:buNone/>
            </a:pPr>
            <a:r>
              <a:rPr lang="en-US" sz="1000" b="1" dirty="0">
                <a:solidFill>
                  <a:srgbClr val="152B43"/>
                </a:solidFill>
              </a:rPr>
              <a:t>read</a:t>
            </a:r>
            <a:endParaRPr lang="en-US" sz="1000" dirty="0"/>
          </a:p>
        </p:txBody>
      </p:sp>
      <p:sp>
        <p:nvSpPr>
          <p:cNvPr id="180" name="Rectangle 179"/>
          <p:cNvSpPr/>
          <p:nvPr/>
        </p:nvSpPr>
        <p:spPr>
          <a:xfrm>
            <a:off x="5650992" y="2999232"/>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181" name="TextBox 180"/>
          <p:cNvSpPr txBox="1"/>
          <p:nvPr/>
        </p:nvSpPr>
        <p:spPr>
          <a:xfrm>
            <a:off x="5614416" y="3383280"/>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182" name="Rectangle 181"/>
          <p:cNvSpPr/>
          <p:nvPr/>
        </p:nvSpPr>
        <p:spPr>
          <a:xfrm>
            <a:off x="5955792" y="2999232"/>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183" name="TextBox 182"/>
          <p:cNvSpPr txBox="1"/>
          <p:nvPr/>
        </p:nvSpPr>
        <p:spPr>
          <a:xfrm>
            <a:off x="5919216" y="3383280"/>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184" name="Rectangle 183"/>
          <p:cNvSpPr/>
          <p:nvPr/>
        </p:nvSpPr>
        <p:spPr>
          <a:xfrm>
            <a:off x="6260592" y="2999232"/>
            <a:ext cx="304800" cy="292608"/>
          </a:xfrm>
          <a:prstGeom prst="rect">
            <a:avLst/>
          </a:prstGeom>
          <a:solidFill>
            <a:srgbClr val="152B43"/>
          </a:solidFill>
          <a:ln w="9525">
            <a:solidFill>
              <a:srgbClr val="8A97A6"/>
            </a:solidFill>
          </a:ln>
        </p:spPr>
        <p:txBody>
          <a:bodyPr wrap="square" lIns="0" tIns="0" rIns="0" bIns="0" rtlCol="0" anchor="ctr">
            <a:noAutofit/>
          </a:bodyPr>
          <a:lstStyle/>
          <a:p>
            <a:pPr marL="0" indent="0" algn="ctr">
              <a:buNone/>
            </a:pPr>
            <a:r>
              <a:rPr lang="en-US" sz="1300" b="1" dirty="0">
                <a:solidFill>
                  <a:srgbClr val="FFFFFF"/>
                </a:solidFill>
              </a:rPr>
              <a:t>1</a:t>
            </a:r>
            <a:endParaRPr lang="en-US" sz="1300" dirty="0"/>
          </a:p>
        </p:txBody>
      </p:sp>
      <p:sp>
        <p:nvSpPr>
          <p:cNvPr id="185" name="TextBox 184"/>
          <p:cNvSpPr txBox="1"/>
          <p:nvPr/>
        </p:nvSpPr>
        <p:spPr>
          <a:xfrm>
            <a:off x="6224016" y="3383280"/>
            <a:ext cx="377952" cy="201168"/>
          </a:xfrm>
          <a:prstGeom prst="rect">
            <a:avLst/>
          </a:prstGeom>
          <a:noFill/>
        </p:spPr>
        <p:txBody>
          <a:bodyPr wrap="square" lIns="0" tIns="0" rIns="0" bIns="0" rtlCol="0" anchor="ctr">
            <a:noAutofit/>
          </a:bodyPr>
          <a:lstStyle/>
          <a:p>
            <a:pPr marL="0" indent="0" algn="ctr">
              <a:buNone/>
            </a:pPr>
            <a:r>
              <a:rPr lang="en-US" sz="1000" b="1" dirty="0">
                <a:solidFill>
                  <a:srgbClr val="152B43"/>
                </a:solidFill>
              </a:rPr>
              <a:t>read</a:t>
            </a:r>
            <a:endParaRPr lang="en-US" sz="1000" dirty="0"/>
          </a:p>
        </p:txBody>
      </p:sp>
      <p:cxnSp>
        <p:nvCxnSpPr>
          <p:cNvPr id="186" name="Connector 185"/>
          <p:cNvCxnSpPr/>
          <p:nvPr/>
        </p:nvCxnSpPr>
        <p:spPr>
          <a:xfrm flipH="1">
            <a:off x="4206240" y="3145536"/>
            <a:ext cx="310896" cy="0"/>
          </a:xfrm>
          <a:prstGeom prst="line">
            <a:avLst/>
          </a:prstGeom>
          <a:ln w="22225">
            <a:solidFill>
              <a:schemeClr val="accent6">
                <a:lumMod val="50000"/>
              </a:schemeClr>
            </a:solidFill>
            <a:tailEnd type="triangle" w="med" len="med"/>
          </a:ln>
        </p:spPr>
      </p:cxnSp>
      <p:sp>
        <p:nvSpPr>
          <p:cNvPr id="187" name="TextBox 186"/>
          <p:cNvSpPr txBox="1"/>
          <p:nvPr/>
        </p:nvSpPr>
        <p:spPr>
          <a:xfrm>
            <a:off x="4169664" y="2871216"/>
            <a:ext cx="384048" cy="219456"/>
          </a:xfrm>
          <a:prstGeom prst="rect">
            <a:avLst/>
          </a:prstGeom>
          <a:noFill/>
          <a:ln>
            <a:noFill/>
          </a:ln>
        </p:spPr>
        <p:txBody>
          <a:bodyPr wrap="square" lIns="0" tIns="0" rIns="0" bIns="0" rtlCol="0" anchor="ctr">
            <a:noAutofit/>
          </a:bodyPr>
          <a:lstStyle/>
          <a:p>
            <a:pPr marL="0" indent="0" algn="ctr">
              <a:buNone/>
            </a:pPr>
            <a:r>
              <a:rPr lang="en-US" sz="1100" b="1" i="1" dirty="0">
                <a:solidFill>
                  <a:schemeClr val="accent6">
                    <a:lumMod val="50000"/>
                  </a:schemeClr>
                </a:solidFill>
              </a:rPr>
              <a:t>push</a:t>
            </a:r>
            <a:endParaRPr lang="en-US" sz="1100" b="1" dirty="0">
              <a:solidFill>
                <a:schemeClr val="accent6">
                  <a:lumMod val="50000"/>
                </a:schemeClr>
              </a:solidFill>
            </a:endParaRPr>
          </a:p>
        </p:txBody>
      </p:sp>
      <p:cxnSp>
        <p:nvCxnSpPr>
          <p:cNvPr id="188" name="Connector 187"/>
          <p:cNvCxnSpPr/>
          <p:nvPr/>
        </p:nvCxnSpPr>
        <p:spPr>
          <a:xfrm flipH="1">
            <a:off x="6784848" y="3145536"/>
            <a:ext cx="347472" cy="0"/>
          </a:xfrm>
          <a:prstGeom prst="line">
            <a:avLst/>
          </a:prstGeom>
          <a:ln w="25400">
            <a:solidFill>
              <a:srgbClr val="152B43"/>
            </a:solidFill>
            <a:tailEnd type="triangle" w="med" len="med"/>
          </a:ln>
        </p:spPr>
      </p:cxnSp>
      <p:sp>
        <p:nvSpPr>
          <p:cNvPr id="189" name="TextBox 188"/>
          <p:cNvSpPr txBox="1"/>
          <p:nvPr/>
        </p:nvSpPr>
        <p:spPr>
          <a:xfrm>
            <a:off x="6748272" y="2871216"/>
            <a:ext cx="420624" cy="219456"/>
          </a:xfrm>
          <a:prstGeom prst="rect">
            <a:avLst/>
          </a:prstGeom>
          <a:noFill/>
        </p:spPr>
        <p:txBody>
          <a:bodyPr wrap="square" lIns="0" tIns="0" rIns="0" bIns="0" rtlCol="0" anchor="ctr">
            <a:noAutofit/>
          </a:bodyPr>
          <a:lstStyle/>
          <a:p>
            <a:pPr marL="0" indent="0" algn="ctr">
              <a:buNone/>
            </a:pPr>
            <a:r>
              <a:rPr lang="en-US" sz="1100" b="1" i="1" dirty="0">
                <a:solidFill>
                  <a:srgbClr val="152B43"/>
                </a:solidFill>
              </a:rPr>
              <a:t>read</a:t>
            </a:r>
            <a:endParaRPr lang="en-US" sz="1100" dirty="0"/>
          </a:p>
        </p:txBody>
      </p:sp>
      <p:sp>
        <p:nvSpPr>
          <p:cNvPr id="190" name="Rectangle 189"/>
          <p:cNvSpPr/>
          <p:nvPr/>
        </p:nvSpPr>
        <p:spPr>
          <a:xfrm>
            <a:off x="7168896" y="2596896"/>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586B7D"/>
                </a:solidFill>
              </a:rPr>
              <a:t>0x000</a:t>
            </a:r>
            <a:endParaRPr lang="en-US" sz="1050" dirty="0"/>
          </a:p>
        </p:txBody>
      </p:sp>
      <p:sp>
        <p:nvSpPr>
          <p:cNvPr id="191" name="Rectangle 190"/>
          <p:cNvSpPr/>
          <p:nvPr/>
        </p:nvSpPr>
        <p:spPr>
          <a:xfrm>
            <a:off x="7717536" y="2596896"/>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0xA0000</a:t>
            </a:r>
            <a:endParaRPr lang="en-US" sz="1050" dirty="0"/>
          </a:p>
        </p:txBody>
      </p:sp>
      <p:sp>
        <p:nvSpPr>
          <p:cNvPr id="192" name="Rectangle 191"/>
          <p:cNvSpPr/>
          <p:nvPr/>
        </p:nvSpPr>
        <p:spPr>
          <a:xfrm>
            <a:off x="8567928" y="2596896"/>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a:t>
            </a:r>
            <a:endParaRPr lang="en-US" sz="1050" dirty="0"/>
          </a:p>
        </p:txBody>
      </p:sp>
      <p:sp>
        <p:nvSpPr>
          <p:cNvPr id="193" name="Rectangle 192"/>
          <p:cNvSpPr/>
          <p:nvPr/>
        </p:nvSpPr>
        <p:spPr>
          <a:xfrm>
            <a:off x="7168896" y="2816352"/>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194" name="Rectangle 193"/>
          <p:cNvSpPr/>
          <p:nvPr/>
        </p:nvSpPr>
        <p:spPr>
          <a:xfrm>
            <a:off x="7717536" y="2816352"/>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195" name="Rectangle 194"/>
          <p:cNvSpPr/>
          <p:nvPr/>
        </p:nvSpPr>
        <p:spPr>
          <a:xfrm>
            <a:off x="8567928" y="2816352"/>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196" name="Rectangle 195"/>
          <p:cNvSpPr/>
          <p:nvPr/>
        </p:nvSpPr>
        <p:spPr>
          <a:xfrm>
            <a:off x="7168896" y="3035808"/>
            <a:ext cx="548640" cy="219456"/>
          </a:xfrm>
          <a:prstGeom prst="rect">
            <a:avLst/>
          </a:prstGeom>
          <a:solidFill>
            <a:srgbClr val="E2EFD9"/>
          </a:solidFill>
          <a:ln w="9525">
            <a:solidFill>
              <a:schemeClr val="accent6">
                <a:lumMod val="50000"/>
              </a:schemeClr>
            </a:solidFill>
          </a:ln>
        </p:spPr>
        <p:txBody>
          <a:bodyPr wrap="square" lIns="0" tIns="0" rIns="0" bIns="0" rtlCol="0" anchor="ctr">
            <a:noAutofit/>
          </a:bodyPr>
          <a:lstStyle/>
          <a:p>
            <a:pPr marL="0" indent="0" algn="ctr">
              <a:buNone/>
            </a:pPr>
            <a:r>
              <a:rPr lang="en-US" sz="1050" b="1" dirty="0">
                <a:solidFill>
                  <a:srgbClr val="548235"/>
                </a:solidFill>
              </a:rPr>
              <a:t>0x043</a:t>
            </a:r>
            <a:endParaRPr lang="en-US" sz="1050" dirty="0"/>
          </a:p>
        </p:txBody>
      </p:sp>
      <p:sp>
        <p:nvSpPr>
          <p:cNvPr id="197" name="Rectangle 196"/>
          <p:cNvSpPr/>
          <p:nvPr/>
        </p:nvSpPr>
        <p:spPr>
          <a:xfrm>
            <a:off x="7717536" y="3035808"/>
            <a:ext cx="850392" cy="219456"/>
          </a:xfrm>
          <a:prstGeom prst="rect">
            <a:avLst/>
          </a:prstGeom>
          <a:solidFill>
            <a:srgbClr val="E2EFD9"/>
          </a:solidFill>
          <a:ln w="9525">
            <a:solidFill>
              <a:schemeClr val="accent6">
                <a:lumMod val="50000"/>
              </a:schemeClr>
            </a:solidFill>
          </a:ln>
        </p:spPr>
        <p:txBody>
          <a:bodyPr wrap="square" lIns="0" tIns="0" rIns="0" bIns="0" rtlCol="0" anchor="ctr">
            <a:noAutofit/>
          </a:bodyPr>
          <a:lstStyle/>
          <a:p>
            <a:pPr marL="0" indent="0" algn="ctr">
              <a:buNone/>
            </a:pPr>
            <a:r>
              <a:rPr lang="en-US" sz="1050" b="1" dirty="0">
                <a:solidFill>
                  <a:srgbClr val="548235"/>
                </a:solidFill>
              </a:rPr>
              <a:t>—</a:t>
            </a:r>
            <a:endParaRPr lang="en-US" sz="1050" dirty="0"/>
          </a:p>
        </p:txBody>
      </p:sp>
      <p:sp>
        <p:nvSpPr>
          <p:cNvPr id="198" name="Rectangle 197"/>
          <p:cNvSpPr/>
          <p:nvPr/>
        </p:nvSpPr>
        <p:spPr>
          <a:xfrm>
            <a:off x="8567928" y="3035808"/>
            <a:ext cx="384048" cy="219456"/>
          </a:xfrm>
          <a:prstGeom prst="rect">
            <a:avLst/>
          </a:prstGeom>
          <a:solidFill>
            <a:srgbClr val="E2EFD9"/>
          </a:solidFill>
          <a:ln w="9525">
            <a:solidFill>
              <a:schemeClr val="accent6">
                <a:lumMod val="50000"/>
              </a:schemeClr>
            </a:solidFill>
          </a:ln>
        </p:spPr>
        <p:txBody>
          <a:bodyPr wrap="square" lIns="0" tIns="0" rIns="0" bIns="0" rtlCol="0" anchor="ctr">
            <a:noAutofit/>
          </a:bodyPr>
          <a:lstStyle/>
          <a:p>
            <a:pPr marL="0" indent="0" algn="ctr">
              <a:buNone/>
            </a:pPr>
            <a:r>
              <a:rPr lang="en-US" sz="1050" b="1" dirty="0">
                <a:solidFill>
                  <a:srgbClr val="548235"/>
                </a:solidFill>
              </a:rPr>
              <a:t>1</a:t>
            </a:r>
            <a:endParaRPr lang="en-US" sz="1050" dirty="0"/>
          </a:p>
        </p:txBody>
      </p:sp>
      <p:sp>
        <p:nvSpPr>
          <p:cNvPr id="199" name="Rectangle 198"/>
          <p:cNvSpPr/>
          <p:nvPr/>
        </p:nvSpPr>
        <p:spPr>
          <a:xfrm>
            <a:off x="7168896" y="3255264"/>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00" name="Rectangle 199"/>
          <p:cNvSpPr/>
          <p:nvPr/>
        </p:nvSpPr>
        <p:spPr>
          <a:xfrm>
            <a:off x="7717536" y="3255264"/>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01" name="Rectangle 200"/>
          <p:cNvSpPr/>
          <p:nvPr/>
        </p:nvSpPr>
        <p:spPr>
          <a:xfrm>
            <a:off x="8567928" y="3255264"/>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02" name="Rectangle 201"/>
          <p:cNvSpPr/>
          <p:nvPr/>
        </p:nvSpPr>
        <p:spPr>
          <a:xfrm>
            <a:off x="7168896" y="3474720"/>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586B7D"/>
                </a:solidFill>
              </a:rPr>
              <a:t>0x3FF</a:t>
            </a:r>
            <a:endParaRPr lang="en-US" sz="1050" dirty="0"/>
          </a:p>
        </p:txBody>
      </p:sp>
      <p:sp>
        <p:nvSpPr>
          <p:cNvPr id="203" name="Rectangle 202"/>
          <p:cNvSpPr/>
          <p:nvPr/>
        </p:nvSpPr>
        <p:spPr>
          <a:xfrm>
            <a:off x="7717536" y="3474720"/>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0xC2000</a:t>
            </a:r>
            <a:endParaRPr lang="en-US" sz="1050" dirty="0"/>
          </a:p>
        </p:txBody>
      </p:sp>
      <p:sp>
        <p:nvSpPr>
          <p:cNvPr id="204" name="Rectangle 203"/>
          <p:cNvSpPr/>
          <p:nvPr/>
        </p:nvSpPr>
        <p:spPr>
          <a:xfrm>
            <a:off x="8567928" y="3474720"/>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a:t>
            </a:r>
            <a:endParaRPr lang="en-US" sz="1050" dirty="0"/>
          </a:p>
        </p:txBody>
      </p:sp>
      <p:cxnSp>
        <p:nvCxnSpPr>
          <p:cNvPr id="205" name="Connector 204"/>
          <p:cNvCxnSpPr/>
          <p:nvPr/>
        </p:nvCxnSpPr>
        <p:spPr>
          <a:xfrm>
            <a:off x="2560320" y="4465492"/>
            <a:ext cx="1609344" cy="0"/>
          </a:xfrm>
          <a:prstGeom prst="line">
            <a:avLst/>
          </a:prstGeom>
          <a:ln w="22225">
            <a:solidFill>
              <a:srgbClr val="586B7D"/>
            </a:solidFill>
          </a:ln>
        </p:spPr>
      </p:cxnSp>
      <p:cxnSp>
        <p:nvCxnSpPr>
          <p:cNvPr id="206" name="Connector 205"/>
          <p:cNvCxnSpPr/>
          <p:nvPr/>
        </p:nvCxnSpPr>
        <p:spPr>
          <a:xfrm>
            <a:off x="2560320" y="4867828"/>
            <a:ext cx="1609344" cy="0"/>
          </a:xfrm>
          <a:prstGeom prst="line">
            <a:avLst/>
          </a:prstGeom>
          <a:ln w="22225">
            <a:solidFill>
              <a:srgbClr val="586B7D"/>
            </a:solidFill>
          </a:ln>
        </p:spPr>
      </p:cxnSp>
      <p:sp>
        <p:nvSpPr>
          <p:cNvPr id="207" name="Rectangle 206"/>
          <p:cNvSpPr/>
          <p:nvPr/>
        </p:nvSpPr>
        <p:spPr>
          <a:xfrm>
            <a:off x="2651760" y="4511212"/>
            <a:ext cx="329184" cy="310896"/>
          </a:xfrm>
          <a:prstGeom prst="rect">
            <a:avLst/>
          </a:prstGeom>
          <a:solidFill>
            <a:srgbClr val="3C3F43"/>
          </a:solidFill>
          <a:ln w="12700">
            <a:noFill/>
          </a:ln>
        </p:spPr>
        <p:txBody>
          <a:bodyPr wrap="square" lIns="45720" tIns="18288" rIns="45720" bIns="18288" rtlCol="0" anchor="ctr">
            <a:noAutofit/>
          </a:bodyPr>
          <a:lstStyle/>
          <a:p>
            <a:pPr marL="0" indent="0" algn="ctr">
              <a:buNone/>
            </a:pPr>
            <a:r>
              <a:rPr lang="en-US" sz="1100" b="1">
                <a:solidFill>
                  <a:schemeClr val="bg1"/>
                </a:solidFill>
              </a:rPr>
              <a:t>4</a:t>
            </a:r>
          </a:p>
          <a:p>
            <a:pPr marL="0" indent="0" algn="ctr">
              <a:buNone/>
            </a:pPr>
            <a:r>
              <a:rPr lang="en-US" sz="1100" b="1">
                <a:solidFill>
                  <a:schemeClr val="bg1"/>
                </a:solidFill>
              </a:rPr>
              <a:t>KB</a:t>
            </a:r>
            <a:endParaRPr lang="en-US" sz="1100" b="1" dirty="0">
              <a:solidFill>
                <a:schemeClr val="bg1"/>
              </a:solidFill>
            </a:endParaRPr>
          </a:p>
        </p:txBody>
      </p:sp>
      <p:sp>
        <p:nvSpPr>
          <p:cNvPr id="208" name="Rectangle 207"/>
          <p:cNvSpPr/>
          <p:nvPr/>
        </p:nvSpPr>
        <p:spPr>
          <a:xfrm>
            <a:off x="3017520" y="4511212"/>
            <a:ext cx="329184" cy="310896"/>
          </a:xfrm>
          <a:prstGeom prst="rect">
            <a:avLst/>
          </a:prstGeom>
          <a:solidFill>
            <a:srgbClr val="3C3F43"/>
          </a:solidFill>
          <a:ln w="12700">
            <a:noFill/>
          </a:ln>
        </p:spPr>
        <p:txBody>
          <a:bodyPr wrap="square" lIns="45720" tIns="18288" rIns="45720" bIns="18288" rtlCol="0" anchor="ctr">
            <a:noAutofit/>
          </a:bodyPr>
          <a:lstStyle/>
          <a:p>
            <a:pPr marL="0" indent="0" algn="ctr">
              <a:buNone/>
            </a:pPr>
            <a:endParaRPr lang="en-US" sz="1600" dirty="0"/>
          </a:p>
        </p:txBody>
      </p:sp>
      <p:sp>
        <p:nvSpPr>
          <p:cNvPr id="209" name="Rectangle 208"/>
          <p:cNvSpPr/>
          <p:nvPr/>
        </p:nvSpPr>
        <p:spPr>
          <a:xfrm>
            <a:off x="3383280" y="4511212"/>
            <a:ext cx="329184" cy="310896"/>
          </a:xfrm>
          <a:prstGeom prst="rect">
            <a:avLst/>
          </a:prstGeom>
          <a:solidFill>
            <a:srgbClr val="3C3F43"/>
          </a:solidFill>
          <a:ln w="12700">
            <a:noFill/>
          </a:ln>
        </p:spPr>
        <p:txBody>
          <a:bodyPr wrap="square" lIns="45720" tIns="18288" rIns="45720" bIns="18288" rtlCol="0" anchor="ctr">
            <a:noAutofit/>
          </a:bodyPr>
          <a:lstStyle/>
          <a:p>
            <a:pPr marL="0" indent="0" algn="ctr">
              <a:buNone/>
            </a:pPr>
            <a:endParaRPr lang="en-US" sz="1600" dirty="0"/>
          </a:p>
        </p:txBody>
      </p:sp>
      <p:sp>
        <p:nvSpPr>
          <p:cNvPr id="210" name="Rectangle 209"/>
          <p:cNvSpPr/>
          <p:nvPr/>
        </p:nvSpPr>
        <p:spPr>
          <a:xfrm>
            <a:off x="3749040" y="4511212"/>
            <a:ext cx="329184" cy="310896"/>
          </a:xfrm>
          <a:prstGeom prst="rect">
            <a:avLst/>
          </a:prstGeom>
          <a:solidFill>
            <a:srgbClr val="3C3F43"/>
          </a:solidFill>
          <a:ln w="12700">
            <a:noFill/>
          </a:ln>
        </p:spPr>
        <p:txBody>
          <a:bodyPr wrap="square" lIns="45720" tIns="18288" rIns="45720" bIns="18288" rtlCol="0" anchor="ctr">
            <a:noAutofit/>
          </a:bodyPr>
          <a:lstStyle/>
          <a:p>
            <a:pPr marL="0" indent="0" algn="ctr">
              <a:buNone/>
            </a:pPr>
            <a:endParaRPr lang="en-US" sz="1600" dirty="0"/>
          </a:p>
        </p:txBody>
      </p:sp>
      <p:sp>
        <p:nvSpPr>
          <p:cNvPr id="211" name="TextBox 210"/>
          <p:cNvSpPr txBox="1"/>
          <p:nvPr/>
        </p:nvSpPr>
        <p:spPr>
          <a:xfrm>
            <a:off x="2383429" y="4895260"/>
            <a:ext cx="548640"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head</a:t>
            </a:r>
            <a:endParaRPr lang="en-US" sz="1000" dirty="0"/>
          </a:p>
        </p:txBody>
      </p:sp>
      <p:sp>
        <p:nvSpPr>
          <p:cNvPr id="212" name="TextBox 211"/>
          <p:cNvSpPr txBox="1"/>
          <p:nvPr/>
        </p:nvSpPr>
        <p:spPr>
          <a:xfrm>
            <a:off x="3803904" y="4895260"/>
            <a:ext cx="548640"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tail</a:t>
            </a:r>
            <a:endParaRPr lang="en-US" sz="1000" dirty="0"/>
          </a:p>
        </p:txBody>
      </p:sp>
      <p:sp>
        <p:nvSpPr>
          <p:cNvPr id="213" name="Availability Bitmap (SRAM)"/>
          <p:cNvSpPr/>
          <p:nvPr/>
        </p:nvSpPr>
        <p:spPr>
          <a:xfrm>
            <a:off x="4681728" y="4279392"/>
            <a:ext cx="1938528" cy="621792"/>
          </a:xfrm>
          <a:prstGeom prst="rect">
            <a:avLst/>
          </a:prstGeom>
          <a:solidFill>
            <a:srgbClr val="F7F9FB"/>
          </a:solidFill>
          <a:ln w="15875">
            <a:solidFill>
              <a:srgbClr val="152B43"/>
            </a:solidFill>
          </a:ln>
        </p:spPr>
        <p:txBody>
          <a:bodyPr wrap="square" lIns="45720" tIns="18288" rIns="45720" bIns="18288" rtlCol="0" anchor="ctr">
            <a:noAutofit/>
          </a:bodyPr>
          <a:lstStyle/>
          <a:p>
            <a:pPr marL="0" indent="0" algn="ctr">
              <a:buNone/>
            </a:pPr>
            <a:endParaRPr lang="en-US" sz="1600" dirty="0"/>
          </a:p>
        </p:txBody>
      </p:sp>
      <p:sp>
        <p:nvSpPr>
          <p:cNvPr id="214" name="TextBox 213"/>
          <p:cNvSpPr txBox="1"/>
          <p:nvPr/>
        </p:nvSpPr>
        <p:spPr>
          <a:xfrm>
            <a:off x="4681728" y="4297680"/>
            <a:ext cx="1938528" cy="237744"/>
          </a:xfrm>
          <a:prstGeom prst="rect">
            <a:avLst/>
          </a:prstGeom>
          <a:noFill/>
        </p:spPr>
        <p:txBody>
          <a:bodyPr wrap="square" lIns="0" tIns="0" rIns="0" bIns="0" rtlCol="0" anchor="ctr">
            <a:noAutofit/>
          </a:bodyPr>
          <a:lstStyle/>
          <a:p>
            <a:pPr marL="0" indent="0" algn="ctr">
              <a:buNone/>
            </a:pPr>
            <a:r>
              <a:rPr lang="en-US" sz="1200" dirty="0">
                <a:solidFill>
                  <a:srgbClr val="152B43"/>
                </a:solidFill>
              </a:rPr>
              <a:t>Availability Bitmap</a:t>
            </a:r>
            <a:endParaRPr lang="en-US" sz="1200" dirty="0"/>
          </a:p>
        </p:txBody>
      </p:sp>
      <p:sp>
        <p:nvSpPr>
          <p:cNvPr id="215" name="Rectangle 214"/>
          <p:cNvSpPr/>
          <p:nvPr/>
        </p:nvSpPr>
        <p:spPr>
          <a:xfrm>
            <a:off x="4736592" y="4535424"/>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216" name="TextBox 215"/>
          <p:cNvSpPr txBox="1"/>
          <p:nvPr/>
        </p:nvSpPr>
        <p:spPr>
          <a:xfrm>
            <a:off x="4700016" y="4919472"/>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217" name="Rectangle 216"/>
          <p:cNvSpPr/>
          <p:nvPr/>
        </p:nvSpPr>
        <p:spPr>
          <a:xfrm>
            <a:off x="5041392" y="4535424"/>
            <a:ext cx="304800" cy="292608"/>
          </a:xfrm>
          <a:prstGeom prst="rect">
            <a:avLst/>
          </a:prstGeom>
          <a:solidFill>
            <a:srgbClr val="152B43"/>
          </a:solidFill>
          <a:ln w="9525">
            <a:solidFill>
              <a:srgbClr val="8A97A6"/>
            </a:solidFill>
          </a:ln>
        </p:spPr>
        <p:txBody>
          <a:bodyPr wrap="square" lIns="0" tIns="0" rIns="0" bIns="0" rtlCol="0" anchor="ctr">
            <a:noAutofit/>
          </a:bodyPr>
          <a:lstStyle/>
          <a:p>
            <a:pPr marL="0" indent="0" algn="ctr">
              <a:buNone/>
            </a:pPr>
            <a:r>
              <a:rPr lang="en-US" sz="1300" b="1" dirty="0">
                <a:solidFill>
                  <a:srgbClr val="FFFFFF"/>
                </a:solidFill>
              </a:rPr>
              <a:t>1</a:t>
            </a:r>
            <a:endParaRPr lang="en-US" sz="1300" dirty="0"/>
          </a:p>
        </p:txBody>
      </p:sp>
      <p:sp>
        <p:nvSpPr>
          <p:cNvPr id="218" name="TextBox 217"/>
          <p:cNvSpPr txBox="1"/>
          <p:nvPr/>
        </p:nvSpPr>
        <p:spPr>
          <a:xfrm>
            <a:off x="5004816" y="4919472"/>
            <a:ext cx="377952" cy="201168"/>
          </a:xfrm>
          <a:prstGeom prst="rect">
            <a:avLst/>
          </a:prstGeom>
          <a:noFill/>
        </p:spPr>
        <p:txBody>
          <a:bodyPr wrap="square" lIns="0" tIns="0" rIns="0" bIns="0" rtlCol="0" anchor="ctr">
            <a:noAutofit/>
          </a:bodyPr>
          <a:lstStyle/>
          <a:p>
            <a:pPr marL="0" indent="0" algn="ctr">
              <a:buNone/>
            </a:pPr>
            <a:r>
              <a:rPr lang="en-US" sz="1000" b="1" dirty="0">
                <a:solidFill>
                  <a:srgbClr val="152B43"/>
                </a:solidFill>
              </a:rPr>
              <a:t>read</a:t>
            </a:r>
            <a:endParaRPr lang="en-US" sz="1000" dirty="0"/>
          </a:p>
        </p:txBody>
      </p:sp>
      <p:sp>
        <p:nvSpPr>
          <p:cNvPr id="219" name="Rectangle 218"/>
          <p:cNvSpPr/>
          <p:nvPr/>
        </p:nvSpPr>
        <p:spPr>
          <a:xfrm>
            <a:off x="5346192" y="4535424"/>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220" name="TextBox 219"/>
          <p:cNvSpPr txBox="1"/>
          <p:nvPr/>
        </p:nvSpPr>
        <p:spPr>
          <a:xfrm>
            <a:off x="5309616" y="4919472"/>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221" name="Rectangle 220"/>
          <p:cNvSpPr/>
          <p:nvPr/>
        </p:nvSpPr>
        <p:spPr>
          <a:xfrm>
            <a:off x="5650992" y="4535424"/>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222" name="TextBox 221"/>
          <p:cNvSpPr txBox="1"/>
          <p:nvPr/>
        </p:nvSpPr>
        <p:spPr>
          <a:xfrm>
            <a:off x="5614416" y="4919472"/>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223" name="Rectangle 222"/>
          <p:cNvSpPr/>
          <p:nvPr/>
        </p:nvSpPr>
        <p:spPr>
          <a:xfrm>
            <a:off x="5955792" y="4535424"/>
            <a:ext cx="304800" cy="292608"/>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300" b="1" dirty="0">
                <a:solidFill>
                  <a:srgbClr val="586B7D"/>
                </a:solidFill>
              </a:rPr>
              <a:t>0</a:t>
            </a:r>
            <a:endParaRPr lang="en-US" sz="1300" dirty="0"/>
          </a:p>
        </p:txBody>
      </p:sp>
      <p:sp>
        <p:nvSpPr>
          <p:cNvPr id="224" name="TextBox 223"/>
          <p:cNvSpPr txBox="1"/>
          <p:nvPr/>
        </p:nvSpPr>
        <p:spPr>
          <a:xfrm>
            <a:off x="5919216" y="4919472"/>
            <a:ext cx="377952" cy="201168"/>
          </a:xfrm>
          <a:prstGeom prst="rect">
            <a:avLst/>
          </a:prstGeom>
          <a:noFill/>
        </p:spPr>
        <p:txBody>
          <a:bodyPr wrap="square" lIns="0" tIns="0" rIns="0" bIns="0" rtlCol="0" anchor="ctr">
            <a:noAutofit/>
          </a:bodyPr>
          <a:lstStyle/>
          <a:p>
            <a:pPr marL="0" indent="0" algn="ctr">
              <a:buNone/>
            </a:pPr>
            <a:r>
              <a:rPr lang="en-US" sz="1000" b="0" dirty="0">
                <a:solidFill>
                  <a:srgbClr val="586B7D"/>
                </a:solidFill>
              </a:rPr>
              <a:t>skip</a:t>
            </a:r>
            <a:endParaRPr lang="en-US" sz="1000" dirty="0"/>
          </a:p>
        </p:txBody>
      </p:sp>
      <p:sp>
        <p:nvSpPr>
          <p:cNvPr id="225" name="Rectangle 224"/>
          <p:cNvSpPr/>
          <p:nvPr/>
        </p:nvSpPr>
        <p:spPr>
          <a:xfrm>
            <a:off x="6260592" y="4535424"/>
            <a:ext cx="304800" cy="292608"/>
          </a:xfrm>
          <a:prstGeom prst="rect">
            <a:avLst/>
          </a:prstGeom>
          <a:solidFill>
            <a:srgbClr val="152B43"/>
          </a:solidFill>
          <a:ln w="9525">
            <a:solidFill>
              <a:srgbClr val="8A97A6"/>
            </a:solidFill>
          </a:ln>
        </p:spPr>
        <p:txBody>
          <a:bodyPr wrap="square" lIns="0" tIns="0" rIns="0" bIns="0" rtlCol="0" anchor="ctr">
            <a:noAutofit/>
          </a:bodyPr>
          <a:lstStyle/>
          <a:p>
            <a:pPr marL="0" indent="0" algn="ctr">
              <a:buNone/>
            </a:pPr>
            <a:r>
              <a:rPr lang="en-US" sz="1300" b="1" dirty="0">
                <a:solidFill>
                  <a:srgbClr val="FFFFFF"/>
                </a:solidFill>
              </a:rPr>
              <a:t>1</a:t>
            </a:r>
            <a:endParaRPr lang="en-US" sz="1300" dirty="0"/>
          </a:p>
        </p:txBody>
      </p:sp>
      <p:sp>
        <p:nvSpPr>
          <p:cNvPr id="226" name="TextBox 225"/>
          <p:cNvSpPr txBox="1"/>
          <p:nvPr/>
        </p:nvSpPr>
        <p:spPr>
          <a:xfrm>
            <a:off x="6224016" y="4919472"/>
            <a:ext cx="377952" cy="201168"/>
          </a:xfrm>
          <a:prstGeom prst="rect">
            <a:avLst/>
          </a:prstGeom>
          <a:noFill/>
        </p:spPr>
        <p:txBody>
          <a:bodyPr wrap="square" lIns="0" tIns="0" rIns="0" bIns="0" rtlCol="0" anchor="ctr">
            <a:noAutofit/>
          </a:bodyPr>
          <a:lstStyle/>
          <a:p>
            <a:pPr marL="0" indent="0" algn="ctr">
              <a:buNone/>
            </a:pPr>
            <a:r>
              <a:rPr lang="en-US" sz="1000" b="1" dirty="0">
                <a:solidFill>
                  <a:srgbClr val="152B43"/>
                </a:solidFill>
              </a:rPr>
              <a:t>read</a:t>
            </a:r>
            <a:endParaRPr lang="en-US" sz="1000" dirty="0"/>
          </a:p>
        </p:txBody>
      </p:sp>
      <p:cxnSp>
        <p:nvCxnSpPr>
          <p:cNvPr id="227" name="Connector 226"/>
          <p:cNvCxnSpPr/>
          <p:nvPr/>
        </p:nvCxnSpPr>
        <p:spPr>
          <a:xfrm flipH="1">
            <a:off x="4206240" y="4681728"/>
            <a:ext cx="310896" cy="0"/>
          </a:xfrm>
          <a:prstGeom prst="line">
            <a:avLst/>
          </a:prstGeom>
          <a:ln w="22225">
            <a:solidFill>
              <a:schemeClr val="accent6">
                <a:lumMod val="50000"/>
              </a:schemeClr>
            </a:solidFill>
            <a:tailEnd type="triangle" w="med" len="med"/>
          </a:ln>
        </p:spPr>
      </p:cxnSp>
      <p:sp>
        <p:nvSpPr>
          <p:cNvPr id="228" name="TextBox 227"/>
          <p:cNvSpPr txBox="1"/>
          <p:nvPr/>
        </p:nvSpPr>
        <p:spPr>
          <a:xfrm>
            <a:off x="4169664" y="4407408"/>
            <a:ext cx="384048" cy="219456"/>
          </a:xfrm>
          <a:prstGeom prst="rect">
            <a:avLst/>
          </a:prstGeom>
          <a:noFill/>
          <a:ln>
            <a:noFill/>
          </a:ln>
        </p:spPr>
        <p:txBody>
          <a:bodyPr wrap="square" lIns="0" tIns="0" rIns="0" bIns="0" rtlCol="0" anchor="ctr">
            <a:noAutofit/>
          </a:bodyPr>
          <a:lstStyle/>
          <a:p>
            <a:pPr marL="0" indent="0" algn="ctr">
              <a:buNone/>
            </a:pPr>
            <a:r>
              <a:rPr lang="en-US" sz="1100" b="1" i="1" dirty="0">
                <a:solidFill>
                  <a:schemeClr val="accent6">
                    <a:lumMod val="50000"/>
                  </a:schemeClr>
                </a:solidFill>
              </a:rPr>
              <a:t>push</a:t>
            </a:r>
            <a:endParaRPr lang="en-US" sz="1100" b="1" dirty="0">
              <a:solidFill>
                <a:schemeClr val="accent6">
                  <a:lumMod val="50000"/>
                </a:schemeClr>
              </a:solidFill>
            </a:endParaRPr>
          </a:p>
        </p:txBody>
      </p:sp>
      <p:cxnSp>
        <p:nvCxnSpPr>
          <p:cNvPr id="229" name="Connector 228"/>
          <p:cNvCxnSpPr/>
          <p:nvPr/>
        </p:nvCxnSpPr>
        <p:spPr>
          <a:xfrm flipH="1">
            <a:off x="6784848" y="4681728"/>
            <a:ext cx="347472" cy="0"/>
          </a:xfrm>
          <a:prstGeom prst="line">
            <a:avLst/>
          </a:prstGeom>
          <a:ln w="25400">
            <a:solidFill>
              <a:srgbClr val="152B43"/>
            </a:solidFill>
            <a:tailEnd type="triangle" w="med" len="med"/>
          </a:ln>
        </p:spPr>
      </p:cxnSp>
      <p:sp>
        <p:nvSpPr>
          <p:cNvPr id="230" name="TextBox 229"/>
          <p:cNvSpPr txBox="1"/>
          <p:nvPr/>
        </p:nvSpPr>
        <p:spPr>
          <a:xfrm>
            <a:off x="6748272" y="4407408"/>
            <a:ext cx="420624" cy="219456"/>
          </a:xfrm>
          <a:prstGeom prst="rect">
            <a:avLst/>
          </a:prstGeom>
          <a:noFill/>
        </p:spPr>
        <p:txBody>
          <a:bodyPr wrap="square" lIns="0" tIns="0" rIns="0" bIns="0" rtlCol="0" anchor="ctr">
            <a:noAutofit/>
          </a:bodyPr>
          <a:lstStyle/>
          <a:p>
            <a:pPr marL="0" indent="0" algn="ctr">
              <a:buNone/>
            </a:pPr>
            <a:r>
              <a:rPr lang="en-US" sz="1100" b="1" i="1" dirty="0">
                <a:solidFill>
                  <a:srgbClr val="152B43"/>
                </a:solidFill>
              </a:rPr>
              <a:t>read</a:t>
            </a:r>
            <a:endParaRPr lang="en-US" sz="1100" dirty="0"/>
          </a:p>
        </p:txBody>
      </p:sp>
      <p:sp>
        <p:nvSpPr>
          <p:cNvPr id="231" name="Rectangle 230"/>
          <p:cNvSpPr/>
          <p:nvPr/>
        </p:nvSpPr>
        <p:spPr>
          <a:xfrm>
            <a:off x="7168896" y="4133088"/>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586B7D"/>
                </a:solidFill>
              </a:rPr>
              <a:t>0x000</a:t>
            </a:r>
            <a:endParaRPr lang="en-US" sz="1050" dirty="0"/>
          </a:p>
        </p:txBody>
      </p:sp>
      <p:sp>
        <p:nvSpPr>
          <p:cNvPr id="232" name="Rectangle 231"/>
          <p:cNvSpPr/>
          <p:nvPr/>
        </p:nvSpPr>
        <p:spPr>
          <a:xfrm>
            <a:off x="7717536" y="4133088"/>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0x3F2</a:t>
            </a:r>
            <a:endParaRPr lang="en-US" sz="1050" dirty="0"/>
          </a:p>
        </p:txBody>
      </p:sp>
      <p:sp>
        <p:nvSpPr>
          <p:cNvPr id="233" name="Rectangle 232"/>
          <p:cNvSpPr/>
          <p:nvPr/>
        </p:nvSpPr>
        <p:spPr>
          <a:xfrm>
            <a:off x="8567928" y="4133088"/>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a:t>
            </a:r>
            <a:endParaRPr lang="en-US" sz="1050" dirty="0"/>
          </a:p>
        </p:txBody>
      </p:sp>
      <p:sp>
        <p:nvSpPr>
          <p:cNvPr id="234" name="Rectangle 233"/>
          <p:cNvSpPr/>
          <p:nvPr/>
        </p:nvSpPr>
        <p:spPr>
          <a:xfrm>
            <a:off x="7168896" y="4352544"/>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35" name="Rectangle 234"/>
          <p:cNvSpPr/>
          <p:nvPr/>
        </p:nvSpPr>
        <p:spPr>
          <a:xfrm>
            <a:off x="7717536" y="4352544"/>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36" name="Rectangle 235"/>
          <p:cNvSpPr/>
          <p:nvPr/>
        </p:nvSpPr>
        <p:spPr>
          <a:xfrm>
            <a:off x="8567928" y="4352544"/>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37" name="Rectangle 236"/>
          <p:cNvSpPr/>
          <p:nvPr/>
        </p:nvSpPr>
        <p:spPr>
          <a:xfrm>
            <a:off x="7168896" y="4572000"/>
            <a:ext cx="548640" cy="219456"/>
          </a:xfrm>
          <a:prstGeom prst="rect">
            <a:avLst/>
          </a:prstGeom>
          <a:solidFill>
            <a:srgbClr val="E2EFD9"/>
          </a:solidFill>
          <a:ln w="9525">
            <a:solidFill>
              <a:schemeClr val="accent6">
                <a:lumMod val="50000"/>
              </a:schemeClr>
            </a:solidFill>
          </a:ln>
        </p:spPr>
        <p:txBody>
          <a:bodyPr wrap="square" lIns="0" tIns="0" rIns="0" bIns="0" rtlCol="0" anchor="ctr">
            <a:noAutofit/>
          </a:bodyPr>
          <a:lstStyle/>
          <a:p>
            <a:pPr marL="0" indent="0" algn="ctr">
              <a:buNone/>
            </a:pPr>
            <a:r>
              <a:rPr lang="en-US" sz="1050" b="1" dirty="0">
                <a:solidFill>
                  <a:srgbClr val="548235"/>
                </a:solidFill>
              </a:rPr>
              <a:t>0x0B5</a:t>
            </a:r>
            <a:endParaRPr lang="en-US" sz="1050" dirty="0"/>
          </a:p>
        </p:txBody>
      </p:sp>
      <p:sp>
        <p:nvSpPr>
          <p:cNvPr id="238" name="Rectangle 237"/>
          <p:cNvSpPr/>
          <p:nvPr/>
        </p:nvSpPr>
        <p:spPr>
          <a:xfrm>
            <a:off x="7717536" y="4572000"/>
            <a:ext cx="850392" cy="219456"/>
          </a:xfrm>
          <a:prstGeom prst="rect">
            <a:avLst/>
          </a:prstGeom>
          <a:solidFill>
            <a:srgbClr val="E2EFD9"/>
          </a:solidFill>
          <a:ln w="9525">
            <a:solidFill>
              <a:schemeClr val="accent6">
                <a:lumMod val="50000"/>
              </a:schemeClr>
            </a:solidFill>
          </a:ln>
        </p:spPr>
        <p:txBody>
          <a:bodyPr wrap="square" lIns="0" tIns="0" rIns="0" bIns="0" rtlCol="0" anchor="ctr">
            <a:noAutofit/>
          </a:bodyPr>
          <a:lstStyle/>
          <a:p>
            <a:pPr marL="0" indent="0" algn="ctr">
              <a:buNone/>
            </a:pPr>
            <a:r>
              <a:rPr lang="en-US" sz="1050" b="1" dirty="0">
                <a:solidFill>
                  <a:srgbClr val="548235"/>
                </a:solidFill>
              </a:rPr>
              <a:t>—</a:t>
            </a:r>
            <a:endParaRPr lang="en-US" sz="1050" dirty="0"/>
          </a:p>
        </p:txBody>
      </p:sp>
      <p:sp>
        <p:nvSpPr>
          <p:cNvPr id="239" name="Rectangle 238"/>
          <p:cNvSpPr/>
          <p:nvPr/>
        </p:nvSpPr>
        <p:spPr>
          <a:xfrm>
            <a:off x="8567928" y="4572000"/>
            <a:ext cx="384048" cy="219456"/>
          </a:xfrm>
          <a:prstGeom prst="rect">
            <a:avLst/>
          </a:prstGeom>
          <a:solidFill>
            <a:srgbClr val="E2EFD9"/>
          </a:solidFill>
          <a:ln w="9525">
            <a:solidFill>
              <a:schemeClr val="accent6">
                <a:lumMod val="50000"/>
              </a:schemeClr>
            </a:solidFill>
          </a:ln>
        </p:spPr>
        <p:txBody>
          <a:bodyPr wrap="square" lIns="0" tIns="0" rIns="0" bIns="0" rtlCol="0" anchor="ctr">
            <a:noAutofit/>
          </a:bodyPr>
          <a:lstStyle/>
          <a:p>
            <a:pPr marL="0" indent="0" algn="ctr">
              <a:buNone/>
            </a:pPr>
            <a:r>
              <a:rPr lang="en-US" sz="1050" b="1" dirty="0">
                <a:solidFill>
                  <a:srgbClr val="548235"/>
                </a:solidFill>
              </a:rPr>
              <a:t>1</a:t>
            </a:r>
            <a:endParaRPr lang="en-US" sz="1050" dirty="0"/>
          </a:p>
        </p:txBody>
      </p:sp>
      <p:sp>
        <p:nvSpPr>
          <p:cNvPr id="240" name="Rectangle 239"/>
          <p:cNvSpPr/>
          <p:nvPr/>
        </p:nvSpPr>
        <p:spPr>
          <a:xfrm>
            <a:off x="7168896" y="4791456"/>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41" name="Rectangle 240"/>
          <p:cNvSpPr/>
          <p:nvPr/>
        </p:nvSpPr>
        <p:spPr>
          <a:xfrm>
            <a:off x="7717536" y="4791456"/>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42" name="Rectangle 241"/>
          <p:cNvSpPr/>
          <p:nvPr/>
        </p:nvSpPr>
        <p:spPr>
          <a:xfrm>
            <a:off x="8567928" y="4791456"/>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ADB5BD"/>
                </a:solidFill>
              </a:rPr>
              <a:t>⋮</a:t>
            </a:r>
            <a:endParaRPr lang="en-US" sz="1050" dirty="0"/>
          </a:p>
        </p:txBody>
      </p:sp>
      <p:sp>
        <p:nvSpPr>
          <p:cNvPr id="243" name="Rectangle 242"/>
          <p:cNvSpPr/>
          <p:nvPr/>
        </p:nvSpPr>
        <p:spPr>
          <a:xfrm>
            <a:off x="7168896" y="5010912"/>
            <a:ext cx="548640" cy="219456"/>
          </a:xfrm>
          <a:prstGeom prst="rect">
            <a:avLst/>
          </a:prstGeom>
          <a:solidFill>
            <a:srgbClr val="F1F3F5"/>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586B7D"/>
                </a:solidFill>
              </a:rPr>
              <a:t>0x7FF</a:t>
            </a:r>
            <a:endParaRPr lang="en-US" sz="1050" dirty="0"/>
          </a:p>
        </p:txBody>
      </p:sp>
      <p:sp>
        <p:nvSpPr>
          <p:cNvPr id="244" name="Rectangle 243"/>
          <p:cNvSpPr/>
          <p:nvPr/>
        </p:nvSpPr>
        <p:spPr>
          <a:xfrm>
            <a:off x="7717536" y="5010912"/>
            <a:ext cx="850392"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0x1A7</a:t>
            </a:r>
            <a:endParaRPr lang="en-US" sz="1050" dirty="0"/>
          </a:p>
        </p:txBody>
      </p:sp>
      <p:sp>
        <p:nvSpPr>
          <p:cNvPr id="245" name="Rectangle 244"/>
          <p:cNvSpPr/>
          <p:nvPr/>
        </p:nvSpPr>
        <p:spPr>
          <a:xfrm>
            <a:off x="8567928" y="5010912"/>
            <a:ext cx="384048" cy="219456"/>
          </a:xfrm>
          <a:prstGeom prst="rect">
            <a:avLst/>
          </a:prstGeom>
          <a:solidFill>
            <a:srgbClr val="FFFFFF"/>
          </a:solidFill>
          <a:ln w="9525">
            <a:solidFill>
              <a:schemeClr val="accent6">
                <a:lumMod val="50000"/>
              </a:schemeClr>
            </a:solidFill>
          </a:ln>
        </p:spPr>
        <p:txBody>
          <a:bodyPr wrap="square" lIns="0" tIns="0" rIns="0" bIns="0" rtlCol="0" anchor="ctr">
            <a:noAutofit/>
          </a:bodyPr>
          <a:lstStyle/>
          <a:p>
            <a:pPr marL="0" indent="0" algn="ctr">
              <a:buNone/>
            </a:pPr>
            <a:r>
              <a:rPr lang="en-US" sz="1050" b="0" dirty="0">
                <a:solidFill>
                  <a:srgbClr val="152B43"/>
                </a:solidFill>
              </a:rPr>
              <a:t>0</a:t>
            </a:r>
            <a:endParaRPr lang="en-US" sz="1050" dirty="0"/>
          </a:p>
        </p:txBody>
      </p:sp>
      <p:sp>
        <p:nvSpPr>
          <p:cNvPr id="246" name="Bitmap inset (concept)"/>
          <p:cNvSpPr/>
          <p:nvPr/>
        </p:nvSpPr>
        <p:spPr>
          <a:xfrm>
            <a:off x="9217152" y="2523744"/>
            <a:ext cx="2414016" cy="2926080"/>
          </a:xfrm>
          <a:prstGeom prst="roundRect">
            <a:avLst>
              <a:gd name="adj" fmla="val 5000"/>
            </a:avLst>
          </a:prstGeom>
          <a:solidFill>
            <a:srgbClr val="152B43">
              <a:alpha val="5000"/>
            </a:srgbClr>
          </a:solidFill>
          <a:ln w="12700">
            <a:noFill/>
          </a:ln>
          <a:effectLst>
            <a:softEdge rad="54864"/>
          </a:effectLst>
        </p:spPr>
        <p:txBody>
          <a:bodyPr wrap="square" lIns="45720" tIns="18288" rIns="45720" bIns="18288" rtlCol="0" anchor="ctr">
            <a:noAutofit/>
          </a:bodyPr>
          <a:lstStyle/>
          <a:p>
            <a:pPr marL="0" indent="0" algn="ctr">
              <a:buNone/>
            </a:pPr>
            <a:endParaRPr lang="en-US" sz="1600" dirty="0"/>
          </a:p>
        </p:txBody>
      </p:sp>
      <p:sp>
        <p:nvSpPr>
          <p:cNvPr id="247" name="Rectangle 246"/>
          <p:cNvSpPr/>
          <p:nvPr/>
        </p:nvSpPr>
        <p:spPr>
          <a:xfrm>
            <a:off x="9354312" y="2971800"/>
            <a:ext cx="2139696" cy="347472"/>
          </a:xfrm>
          <a:prstGeom prst="rect">
            <a:avLst/>
          </a:prstGeom>
          <a:solidFill>
            <a:srgbClr val="F7F9FB"/>
          </a:solidFill>
          <a:ln w="15875">
            <a:solidFill>
              <a:srgbClr val="152B43"/>
            </a:solidFill>
          </a:ln>
        </p:spPr>
        <p:txBody>
          <a:bodyPr wrap="square" lIns="45720" tIns="18288" rIns="45720" bIns="18288" rtlCol="0" anchor="ctr">
            <a:noAutofit/>
          </a:bodyPr>
          <a:lstStyle/>
          <a:p>
            <a:pPr marL="0" indent="0" algn="ctr">
              <a:buNone/>
            </a:pPr>
            <a:endParaRPr lang="en-US" sz="1600" dirty="0"/>
          </a:p>
        </p:txBody>
      </p:sp>
      <p:sp>
        <p:nvSpPr>
          <p:cNvPr id="248" name="Rectangle 247"/>
          <p:cNvSpPr/>
          <p:nvPr/>
        </p:nvSpPr>
        <p:spPr>
          <a:xfrm>
            <a:off x="9400032" y="3017520"/>
            <a:ext cx="256032" cy="256032"/>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100" b="1" dirty="0">
                <a:solidFill>
                  <a:srgbClr val="586B7D"/>
                </a:solidFill>
              </a:rPr>
              <a:t>0</a:t>
            </a:r>
            <a:endParaRPr lang="en-US" sz="1100" dirty="0"/>
          </a:p>
        </p:txBody>
      </p:sp>
      <p:sp>
        <p:nvSpPr>
          <p:cNvPr id="249" name="Rectangle 248"/>
          <p:cNvSpPr/>
          <p:nvPr/>
        </p:nvSpPr>
        <p:spPr>
          <a:xfrm>
            <a:off x="9656064" y="3017520"/>
            <a:ext cx="256032" cy="256032"/>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100" b="1" dirty="0">
                <a:solidFill>
                  <a:srgbClr val="586B7D"/>
                </a:solidFill>
              </a:rPr>
              <a:t>0</a:t>
            </a:r>
            <a:endParaRPr lang="en-US" sz="1100" dirty="0"/>
          </a:p>
        </p:txBody>
      </p:sp>
      <p:sp>
        <p:nvSpPr>
          <p:cNvPr id="250" name="Rectangle 249"/>
          <p:cNvSpPr/>
          <p:nvPr/>
        </p:nvSpPr>
        <p:spPr>
          <a:xfrm>
            <a:off x="9912096" y="3017520"/>
            <a:ext cx="256032" cy="256032"/>
          </a:xfrm>
          <a:prstGeom prst="rect">
            <a:avLst/>
          </a:prstGeom>
          <a:solidFill>
            <a:srgbClr val="152B43"/>
          </a:solidFill>
          <a:ln w="9525">
            <a:solidFill>
              <a:srgbClr val="8A97A6"/>
            </a:solidFill>
          </a:ln>
        </p:spPr>
        <p:txBody>
          <a:bodyPr wrap="square" lIns="0" tIns="0" rIns="0" bIns="0" rtlCol="0" anchor="ctr">
            <a:noAutofit/>
          </a:bodyPr>
          <a:lstStyle/>
          <a:p>
            <a:pPr marL="0" indent="0" algn="ctr">
              <a:buNone/>
            </a:pPr>
            <a:r>
              <a:rPr lang="en-US" sz="1100" b="1" dirty="0">
                <a:solidFill>
                  <a:srgbClr val="FFFFFF"/>
                </a:solidFill>
              </a:rPr>
              <a:t>1</a:t>
            </a:r>
            <a:endParaRPr lang="en-US" sz="1100" dirty="0"/>
          </a:p>
        </p:txBody>
      </p:sp>
      <p:sp>
        <p:nvSpPr>
          <p:cNvPr id="251" name="Rectangle 250"/>
          <p:cNvSpPr/>
          <p:nvPr/>
        </p:nvSpPr>
        <p:spPr>
          <a:xfrm>
            <a:off x="10168128" y="3017520"/>
            <a:ext cx="256032" cy="256032"/>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100" b="1" dirty="0">
                <a:solidFill>
                  <a:srgbClr val="586B7D"/>
                </a:solidFill>
              </a:rPr>
              <a:t>0</a:t>
            </a:r>
            <a:endParaRPr lang="en-US" sz="1100" dirty="0"/>
          </a:p>
        </p:txBody>
      </p:sp>
      <p:sp>
        <p:nvSpPr>
          <p:cNvPr id="252" name="Rectangle 251"/>
          <p:cNvSpPr/>
          <p:nvPr/>
        </p:nvSpPr>
        <p:spPr>
          <a:xfrm>
            <a:off x="10424160" y="3017520"/>
            <a:ext cx="256032" cy="256032"/>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100" b="1" dirty="0">
                <a:solidFill>
                  <a:srgbClr val="586B7D"/>
                </a:solidFill>
              </a:rPr>
              <a:t>0</a:t>
            </a:r>
            <a:endParaRPr lang="en-US" sz="1100" dirty="0"/>
          </a:p>
        </p:txBody>
      </p:sp>
      <p:sp>
        <p:nvSpPr>
          <p:cNvPr id="253" name="Rectangle 252"/>
          <p:cNvSpPr/>
          <p:nvPr/>
        </p:nvSpPr>
        <p:spPr>
          <a:xfrm>
            <a:off x="10680192" y="3017520"/>
            <a:ext cx="256032" cy="256032"/>
          </a:xfrm>
          <a:prstGeom prst="rect">
            <a:avLst/>
          </a:prstGeom>
          <a:solidFill>
            <a:srgbClr val="152B43"/>
          </a:solidFill>
          <a:ln w="9525">
            <a:solidFill>
              <a:srgbClr val="8A97A6"/>
            </a:solidFill>
          </a:ln>
        </p:spPr>
        <p:txBody>
          <a:bodyPr wrap="square" lIns="0" tIns="0" rIns="0" bIns="0" rtlCol="0" anchor="ctr">
            <a:noAutofit/>
          </a:bodyPr>
          <a:lstStyle/>
          <a:p>
            <a:pPr marL="0" indent="0" algn="ctr">
              <a:buNone/>
            </a:pPr>
            <a:r>
              <a:rPr lang="en-US" sz="1100" b="1" dirty="0">
                <a:solidFill>
                  <a:srgbClr val="FFFFFF"/>
                </a:solidFill>
              </a:rPr>
              <a:t>1</a:t>
            </a:r>
            <a:endParaRPr lang="en-US" sz="1100" dirty="0"/>
          </a:p>
        </p:txBody>
      </p:sp>
      <p:sp>
        <p:nvSpPr>
          <p:cNvPr id="254" name="Rectangle 253"/>
          <p:cNvSpPr/>
          <p:nvPr/>
        </p:nvSpPr>
        <p:spPr>
          <a:xfrm>
            <a:off x="10936224" y="3017520"/>
            <a:ext cx="256032" cy="256032"/>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100" b="1" dirty="0">
                <a:solidFill>
                  <a:srgbClr val="586B7D"/>
                </a:solidFill>
              </a:rPr>
              <a:t>0</a:t>
            </a:r>
            <a:endParaRPr lang="en-US" sz="1100" dirty="0"/>
          </a:p>
        </p:txBody>
      </p:sp>
      <p:sp>
        <p:nvSpPr>
          <p:cNvPr id="255" name="Rectangle 254"/>
          <p:cNvSpPr/>
          <p:nvPr/>
        </p:nvSpPr>
        <p:spPr>
          <a:xfrm>
            <a:off x="11192256" y="3017520"/>
            <a:ext cx="256032" cy="256032"/>
          </a:xfrm>
          <a:prstGeom prst="rect">
            <a:avLst/>
          </a:prstGeom>
          <a:solidFill>
            <a:srgbClr val="FFFFFF"/>
          </a:solidFill>
          <a:ln w="9525">
            <a:solidFill>
              <a:srgbClr val="8A97A6"/>
            </a:solidFill>
          </a:ln>
        </p:spPr>
        <p:txBody>
          <a:bodyPr wrap="square" lIns="0" tIns="0" rIns="0" bIns="0" rtlCol="0" anchor="ctr">
            <a:noAutofit/>
          </a:bodyPr>
          <a:lstStyle/>
          <a:p>
            <a:pPr marL="0" indent="0" algn="ctr">
              <a:buNone/>
            </a:pPr>
            <a:r>
              <a:rPr lang="en-US" sz="1100" b="1" dirty="0">
                <a:solidFill>
                  <a:srgbClr val="586B7D"/>
                </a:solidFill>
              </a:rPr>
              <a:t>0</a:t>
            </a:r>
            <a:endParaRPr lang="en-US" sz="1100" dirty="0"/>
          </a:p>
        </p:txBody>
      </p:sp>
      <p:sp>
        <p:nvSpPr>
          <p:cNvPr id="256" name="Freeform 255"/>
          <p:cNvSpPr/>
          <p:nvPr/>
        </p:nvSpPr>
        <p:spPr>
          <a:xfrm>
            <a:off x="9400032" y="3319272"/>
            <a:ext cx="2048256" cy="356616"/>
          </a:xfrm>
          <a:custGeom>
            <a:avLst/>
            <a:gdLst/>
            <a:ahLst/>
            <a:cxnLst/>
            <a:rect l="l" t="t" r="r" b="b"/>
            <a:pathLst>
              <a:path w="2048256" h="356616">
                <a:moveTo>
                  <a:pt x="512064" y="0"/>
                </a:moveTo>
                <a:lnTo>
                  <a:pt x="768096" y="0"/>
                </a:lnTo>
                <a:lnTo>
                  <a:pt x="2048256" y="356616"/>
                </a:lnTo>
                <a:lnTo>
                  <a:pt x="0" y="356616"/>
                </a:lnTo>
                <a:close/>
              </a:path>
            </a:pathLst>
          </a:custGeom>
          <a:solidFill>
            <a:srgbClr val="152B43">
              <a:alpha val="7000"/>
            </a:srgbClr>
          </a:solidFill>
          <a:ln w="12700">
            <a:noFill/>
          </a:ln>
        </p:spPr>
        <p:txBody>
          <a:bodyPr rtlCol="0" anchor="ctr"/>
          <a:lstStyle/>
          <a:p>
            <a:pPr algn="ctr"/>
            <a:endParaRPr/>
          </a:p>
        </p:txBody>
      </p:sp>
      <p:cxnSp>
        <p:nvCxnSpPr>
          <p:cNvPr id="257" name="Connector 256"/>
          <p:cNvCxnSpPr/>
          <p:nvPr/>
        </p:nvCxnSpPr>
        <p:spPr>
          <a:xfrm flipH="1">
            <a:off x="9400032" y="3319272"/>
            <a:ext cx="512064" cy="356616"/>
          </a:xfrm>
          <a:prstGeom prst="line">
            <a:avLst/>
          </a:prstGeom>
          <a:ln w="15875">
            <a:solidFill>
              <a:srgbClr val="586B7D"/>
            </a:solidFill>
            <a:prstDash val="dash"/>
          </a:ln>
        </p:spPr>
      </p:cxnSp>
      <p:cxnSp>
        <p:nvCxnSpPr>
          <p:cNvPr id="258" name="Connector 257"/>
          <p:cNvCxnSpPr/>
          <p:nvPr/>
        </p:nvCxnSpPr>
        <p:spPr>
          <a:xfrm>
            <a:off x="10168128" y="3319272"/>
            <a:ext cx="1280160" cy="356616"/>
          </a:xfrm>
          <a:prstGeom prst="line">
            <a:avLst/>
          </a:prstGeom>
          <a:ln w="15875">
            <a:solidFill>
              <a:srgbClr val="586B7D"/>
            </a:solidFill>
            <a:prstDash val="dash"/>
          </a:ln>
        </p:spPr>
      </p:cxnSp>
      <p:sp>
        <p:nvSpPr>
          <p:cNvPr id="259" name="Rectangle 258"/>
          <p:cNvSpPr/>
          <p:nvPr/>
        </p:nvSpPr>
        <p:spPr>
          <a:xfrm>
            <a:off x="9409176"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0" name="Rectangle 259"/>
          <p:cNvSpPr/>
          <p:nvPr/>
        </p:nvSpPr>
        <p:spPr>
          <a:xfrm>
            <a:off x="9665208"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1" name="Rectangle 260"/>
          <p:cNvSpPr/>
          <p:nvPr/>
        </p:nvSpPr>
        <p:spPr>
          <a:xfrm>
            <a:off x="9921240"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2" name="Rectangle 261"/>
          <p:cNvSpPr/>
          <p:nvPr/>
        </p:nvSpPr>
        <p:spPr>
          <a:xfrm>
            <a:off x="10177272"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3" name="Rectangle 262"/>
          <p:cNvSpPr/>
          <p:nvPr/>
        </p:nvSpPr>
        <p:spPr>
          <a:xfrm>
            <a:off x="10433304"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4" name="Rectangle 263"/>
          <p:cNvSpPr/>
          <p:nvPr/>
        </p:nvSpPr>
        <p:spPr>
          <a:xfrm>
            <a:off x="10689336" y="3675888"/>
            <a:ext cx="237744" cy="182880"/>
          </a:xfrm>
          <a:prstGeom prst="rect">
            <a:avLst/>
          </a:prstGeom>
          <a:solidFill>
            <a:srgbClr val="E2EFD9"/>
          </a:solidFill>
          <a:ln w="15875">
            <a:solidFill>
              <a:srgbClr val="548235"/>
            </a:solidFill>
          </a:ln>
        </p:spPr>
        <p:txBody>
          <a:bodyPr wrap="square" lIns="45720" tIns="18288" rIns="45720" bIns="18288" rtlCol="0" anchor="ctr">
            <a:noAutofit/>
          </a:bodyPr>
          <a:lstStyle/>
          <a:p>
            <a:pPr marL="0" indent="0" algn="ctr">
              <a:buNone/>
            </a:pPr>
            <a:endParaRPr lang="en-US" sz="1600" dirty="0"/>
          </a:p>
        </p:txBody>
      </p:sp>
      <p:sp>
        <p:nvSpPr>
          <p:cNvPr id="265" name="Rectangle 264"/>
          <p:cNvSpPr/>
          <p:nvPr/>
        </p:nvSpPr>
        <p:spPr>
          <a:xfrm>
            <a:off x="10945368"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6" name="Rectangle 265"/>
          <p:cNvSpPr/>
          <p:nvPr/>
        </p:nvSpPr>
        <p:spPr>
          <a:xfrm>
            <a:off x="11201400" y="3675888"/>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7" name="Rectangle 266"/>
          <p:cNvSpPr/>
          <p:nvPr/>
        </p:nvSpPr>
        <p:spPr>
          <a:xfrm>
            <a:off x="9409176"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8" name="Rectangle 267"/>
          <p:cNvSpPr/>
          <p:nvPr/>
        </p:nvSpPr>
        <p:spPr>
          <a:xfrm>
            <a:off x="9665208"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69" name="Rectangle 268"/>
          <p:cNvSpPr/>
          <p:nvPr/>
        </p:nvSpPr>
        <p:spPr>
          <a:xfrm>
            <a:off x="9921240"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0" name="Rectangle 269"/>
          <p:cNvSpPr/>
          <p:nvPr/>
        </p:nvSpPr>
        <p:spPr>
          <a:xfrm>
            <a:off x="10177272"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1" name="Rectangle 270"/>
          <p:cNvSpPr/>
          <p:nvPr/>
        </p:nvSpPr>
        <p:spPr>
          <a:xfrm>
            <a:off x="10433304"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2" name="Rectangle 271"/>
          <p:cNvSpPr/>
          <p:nvPr/>
        </p:nvSpPr>
        <p:spPr>
          <a:xfrm>
            <a:off x="10689336"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3" name="Rectangle 272"/>
          <p:cNvSpPr/>
          <p:nvPr/>
        </p:nvSpPr>
        <p:spPr>
          <a:xfrm>
            <a:off x="10945368"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4" name="Rectangle 273"/>
          <p:cNvSpPr/>
          <p:nvPr/>
        </p:nvSpPr>
        <p:spPr>
          <a:xfrm>
            <a:off x="11201400" y="3886200"/>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5" name="Rectangle 274"/>
          <p:cNvSpPr/>
          <p:nvPr/>
        </p:nvSpPr>
        <p:spPr>
          <a:xfrm>
            <a:off x="9409176"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6" name="Rectangle 275"/>
          <p:cNvSpPr/>
          <p:nvPr/>
        </p:nvSpPr>
        <p:spPr>
          <a:xfrm>
            <a:off x="9665208" y="4096512"/>
            <a:ext cx="237744" cy="182880"/>
          </a:xfrm>
          <a:prstGeom prst="rect">
            <a:avLst/>
          </a:prstGeom>
          <a:solidFill>
            <a:srgbClr val="E2EFD9"/>
          </a:solidFill>
          <a:ln w="15875">
            <a:solidFill>
              <a:srgbClr val="548235"/>
            </a:solidFill>
          </a:ln>
        </p:spPr>
        <p:txBody>
          <a:bodyPr wrap="square" lIns="45720" tIns="18288" rIns="45720" bIns="18288" rtlCol="0" anchor="ctr">
            <a:noAutofit/>
          </a:bodyPr>
          <a:lstStyle/>
          <a:p>
            <a:pPr marL="0" indent="0" algn="ctr">
              <a:buNone/>
            </a:pPr>
            <a:endParaRPr lang="en-US" sz="1600" dirty="0"/>
          </a:p>
        </p:txBody>
      </p:sp>
      <p:sp>
        <p:nvSpPr>
          <p:cNvPr id="277" name="Rectangle 276"/>
          <p:cNvSpPr/>
          <p:nvPr/>
        </p:nvSpPr>
        <p:spPr>
          <a:xfrm>
            <a:off x="9921240"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8" name="Rectangle 277"/>
          <p:cNvSpPr/>
          <p:nvPr/>
        </p:nvSpPr>
        <p:spPr>
          <a:xfrm>
            <a:off x="10177272"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79" name="Rectangle 278"/>
          <p:cNvSpPr/>
          <p:nvPr/>
        </p:nvSpPr>
        <p:spPr>
          <a:xfrm>
            <a:off x="10433304"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0" name="Rectangle 279"/>
          <p:cNvSpPr/>
          <p:nvPr/>
        </p:nvSpPr>
        <p:spPr>
          <a:xfrm>
            <a:off x="10689336"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1" name="Rectangle 280"/>
          <p:cNvSpPr/>
          <p:nvPr/>
        </p:nvSpPr>
        <p:spPr>
          <a:xfrm>
            <a:off x="10945368"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2" name="Rectangle 281"/>
          <p:cNvSpPr/>
          <p:nvPr/>
        </p:nvSpPr>
        <p:spPr>
          <a:xfrm>
            <a:off x="11201400" y="4096512"/>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3" name="Rectangle 282"/>
          <p:cNvSpPr/>
          <p:nvPr/>
        </p:nvSpPr>
        <p:spPr>
          <a:xfrm>
            <a:off x="9409176"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4" name="Rectangle 283"/>
          <p:cNvSpPr/>
          <p:nvPr/>
        </p:nvSpPr>
        <p:spPr>
          <a:xfrm>
            <a:off x="9665208"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5" name="Rectangle 284"/>
          <p:cNvSpPr/>
          <p:nvPr/>
        </p:nvSpPr>
        <p:spPr>
          <a:xfrm>
            <a:off x="9921240"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6" name="Rectangle 285"/>
          <p:cNvSpPr/>
          <p:nvPr/>
        </p:nvSpPr>
        <p:spPr>
          <a:xfrm>
            <a:off x="10177272"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7" name="Rectangle 286"/>
          <p:cNvSpPr/>
          <p:nvPr/>
        </p:nvSpPr>
        <p:spPr>
          <a:xfrm>
            <a:off x="10433304"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8" name="Rectangle 287"/>
          <p:cNvSpPr/>
          <p:nvPr/>
        </p:nvSpPr>
        <p:spPr>
          <a:xfrm>
            <a:off x="10689336"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89" name="Rectangle 288"/>
          <p:cNvSpPr/>
          <p:nvPr/>
        </p:nvSpPr>
        <p:spPr>
          <a:xfrm>
            <a:off x="10945368" y="4306824"/>
            <a:ext cx="237744" cy="182880"/>
          </a:xfrm>
          <a:prstGeom prst="rect">
            <a:avLst/>
          </a:prstGeom>
          <a:solidFill>
            <a:srgbClr val="E2EFD9"/>
          </a:solidFill>
          <a:ln w="15875">
            <a:solidFill>
              <a:srgbClr val="548235"/>
            </a:solidFill>
          </a:ln>
        </p:spPr>
        <p:txBody>
          <a:bodyPr wrap="square" lIns="45720" tIns="18288" rIns="45720" bIns="18288" rtlCol="0" anchor="ctr">
            <a:noAutofit/>
          </a:bodyPr>
          <a:lstStyle/>
          <a:p>
            <a:pPr marL="0" indent="0" algn="ctr">
              <a:buNone/>
            </a:pPr>
            <a:endParaRPr lang="en-US" sz="1600" dirty="0"/>
          </a:p>
        </p:txBody>
      </p:sp>
      <p:sp>
        <p:nvSpPr>
          <p:cNvPr id="290" name="Rectangle 289"/>
          <p:cNvSpPr/>
          <p:nvPr/>
        </p:nvSpPr>
        <p:spPr>
          <a:xfrm>
            <a:off x="11201400" y="4306824"/>
            <a:ext cx="237744" cy="182880"/>
          </a:xfrm>
          <a:prstGeom prst="rect">
            <a:avLst/>
          </a:prstGeom>
          <a:solidFill>
            <a:srgbClr val="DEE2E6"/>
          </a:solidFill>
          <a:ln w="15875">
            <a:noFill/>
          </a:ln>
        </p:spPr>
        <p:txBody>
          <a:bodyPr wrap="square" lIns="45720" tIns="18288" rIns="45720" bIns="18288" rtlCol="0" anchor="ctr">
            <a:noAutofit/>
          </a:bodyPr>
          <a:lstStyle/>
          <a:p>
            <a:pPr marL="0" indent="0" algn="ctr">
              <a:buNone/>
            </a:pPr>
            <a:endParaRPr lang="en-US" sz="1600" dirty="0"/>
          </a:p>
        </p:txBody>
      </p:sp>
      <p:sp>
        <p:nvSpPr>
          <p:cNvPr id="291" name="TextBox 290"/>
          <p:cNvSpPr txBox="1"/>
          <p:nvPr/>
        </p:nvSpPr>
        <p:spPr>
          <a:xfrm>
            <a:off x="9262872" y="4572000"/>
            <a:ext cx="2322576" cy="457200"/>
          </a:xfrm>
          <a:prstGeom prst="rect">
            <a:avLst/>
          </a:prstGeom>
          <a:noFill/>
        </p:spPr>
        <p:txBody>
          <a:bodyPr wrap="square" lIns="0" tIns="0" rIns="0" bIns="0" rtlCol="0" anchor="t">
            <a:noAutofit/>
          </a:bodyPr>
          <a:lstStyle/>
          <a:p>
            <a:pPr marL="0" indent="0" algn="ctr">
              <a:buNone/>
            </a:pPr>
            <a:r>
              <a:rPr lang="en-US" sz="1150" b="1">
                <a:solidFill>
                  <a:srgbClr val="152B43"/>
                </a:solidFill>
              </a:rPr>
              <a:t>1 bit summarizes 32 entries</a:t>
            </a:r>
            <a:endParaRPr lang="en-US" sz="1600"/>
          </a:p>
          <a:p>
            <a:pPr marL="0" indent="0" algn="ctr">
              <a:buNone/>
            </a:pPr>
            <a:r>
              <a:rPr lang="en-US" sz="1100" b="0">
                <a:solidFill>
                  <a:srgbClr val="586B7D"/>
                </a:solidFill>
              </a:rPr>
              <a:t>(2 MB of 64 KB frames)</a:t>
            </a:r>
            <a:endParaRPr lang="en-US" sz="1600" dirty="0"/>
          </a:p>
        </p:txBody>
      </p:sp>
      <p:grpSp>
        <p:nvGrpSpPr>
          <p:cNvPr id="107" name="mini-map (you are here)"/>
          <p:cNvGrpSpPr/>
          <p:nvPr/>
        </p:nvGrpSpPr>
        <p:grpSpPr>
          <a:xfrm>
            <a:off x="10233414" y="237744"/>
            <a:ext cx="1387332" cy="914400"/>
            <a:chOff x="10233414" y="237744"/>
            <a:chExt cx="1387332" cy="914400"/>
          </a:xfrm>
        </p:grpSpPr>
        <p:sp>
          <p:nvSpPr>
            <p:cNvPr id="108" name="Freeform 107"/>
            <p:cNvSpPr/>
            <p:nvPr/>
          </p:nvSpPr>
          <p:spPr>
            <a:xfrm>
              <a:off x="10733349" y="237744"/>
              <a:ext cx="387462" cy="192244"/>
            </a:xfrm>
            <a:custGeom>
              <a:avLst/>
              <a:gdLst/>
              <a:ahLst/>
              <a:cxnLst/>
              <a:rect l="l" t="t" r="r" b="b"/>
              <a:pathLst>
                <a:path w="387462" h="192244">
                  <a:moveTo>
                    <a:pt x="132044" y="0"/>
                  </a:moveTo>
                  <a:lnTo>
                    <a:pt x="255418" y="0"/>
                  </a:lnTo>
                  <a:lnTo>
                    <a:pt x="387462" y="192244"/>
                  </a:lnTo>
                  <a:lnTo>
                    <a:pt x="0" y="192244"/>
                  </a:lnTo>
                  <a:close/>
                </a:path>
              </a:pathLst>
            </a:custGeom>
            <a:solidFill>
              <a:srgbClr val="548235"/>
            </a:solidFill>
            <a:ln w="9525">
              <a:solidFill>
                <a:srgbClr val="FFFFFF"/>
              </a:solidFill>
            </a:ln>
          </p:spPr>
          <p:txBody>
            <a:bodyPr rtlCol="0" anchor="ctr"/>
            <a:lstStyle/>
            <a:p>
              <a:pPr algn="ctr"/>
              <a:endParaRPr/>
            </a:p>
          </p:txBody>
        </p:sp>
        <p:sp>
          <p:nvSpPr>
            <p:cNvPr id="109" name="Freeform 108"/>
            <p:cNvSpPr/>
            <p:nvPr/>
          </p:nvSpPr>
          <p:spPr>
            <a:xfrm>
              <a:off x="10566622" y="424786"/>
              <a:ext cx="720916" cy="248233"/>
            </a:xfrm>
            <a:custGeom>
              <a:avLst/>
              <a:gdLst/>
              <a:ahLst/>
              <a:cxnLst/>
              <a:rect l="l" t="t" r="r" b="b"/>
              <a:pathLst>
                <a:path w="720916" h="248233">
                  <a:moveTo>
                    <a:pt x="170443" y="0"/>
                  </a:moveTo>
                  <a:lnTo>
                    <a:pt x="550473" y="0"/>
                  </a:lnTo>
                  <a:lnTo>
                    <a:pt x="720916" y="248233"/>
                  </a:lnTo>
                  <a:lnTo>
                    <a:pt x="0" y="248233"/>
                  </a:lnTo>
                  <a:close/>
                </a:path>
              </a:pathLst>
            </a:custGeom>
            <a:solidFill>
              <a:srgbClr val="C6DEB5"/>
            </a:solidFill>
            <a:ln w="9525">
              <a:solidFill>
                <a:srgbClr val="FFFFFF"/>
              </a:solidFill>
            </a:ln>
          </p:spPr>
          <p:txBody>
            <a:bodyPr rtlCol="0" anchor="ctr"/>
            <a:lstStyle/>
            <a:p>
              <a:pPr algn="ctr"/>
              <a:endParaRPr/>
            </a:p>
          </p:txBody>
        </p:sp>
        <p:sp>
          <p:nvSpPr>
            <p:cNvPr id="110" name="Freeform 109"/>
            <p:cNvSpPr/>
            <p:nvPr/>
          </p:nvSpPr>
          <p:spPr>
            <a:xfrm>
              <a:off x="10400142" y="670294"/>
              <a:ext cx="1053876" cy="242783"/>
            </a:xfrm>
            <a:custGeom>
              <a:avLst/>
              <a:gdLst/>
              <a:ahLst/>
              <a:cxnLst/>
              <a:rect l="l" t="t" r="r" b="b"/>
              <a:pathLst>
                <a:path w="1053876" h="242783">
                  <a:moveTo>
                    <a:pt x="166727" y="0"/>
                  </a:moveTo>
                  <a:lnTo>
                    <a:pt x="887149" y="0"/>
                  </a:lnTo>
                  <a:lnTo>
                    <a:pt x="1053876" y="242783"/>
                  </a:lnTo>
                  <a:lnTo>
                    <a:pt x="0" y="242783"/>
                  </a:lnTo>
                  <a:close/>
                </a:path>
              </a:pathLst>
            </a:custGeom>
            <a:solidFill>
              <a:srgbClr val="3C3F43"/>
            </a:solidFill>
            <a:ln w="9525">
              <a:solidFill>
                <a:srgbClr val="FFFFFF"/>
              </a:solidFill>
            </a:ln>
          </p:spPr>
          <p:txBody>
            <a:bodyPr rtlCol="0" anchor="ctr"/>
            <a:lstStyle/>
            <a:p>
              <a:pPr algn="ctr"/>
              <a:endParaRPr/>
            </a:p>
          </p:txBody>
        </p:sp>
        <p:sp>
          <p:nvSpPr>
            <p:cNvPr id="111" name="Freeform 110"/>
            <p:cNvSpPr/>
            <p:nvPr/>
          </p:nvSpPr>
          <p:spPr>
            <a:xfrm>
              <a:off x="10233414" y="909361"/>
              <a:ext cx="1387332" cy="242783"/>
            </a:xfrm>
            <a:custGeom>
              <a:avLst/>
              <a:gdLst/>
              <a:ahLst/>
              <a:cxnLst/>
              <a:rect l="l" t="t" r="r" b="b"/>
              <a:pathLst>
                <a:path w="1387332" h="242783">
                  <a:moveTo>
                    <a:pt x="166728" y="0"/>
                  </a:moveTo>
                  <a:lnTo>
                    <a:pt x="1220604" y="0"/>
                  </a:lnTo>
                  <a:lnTo>
                    <a:pt x="1387332" y="242783"/>
                  </a:lnTo>
                  <a:lnTo>
                    <a:pt x="0" y="242783"/>
                  </a:lnTo>
                  <a:close/>
                </a:path>
              </a:pathLst>
            </a:custGeom>
            <a:solidFill>
              <a:srgbClr val="B9CFED"/>
            </a:solidFill>
            <a:ln w="9525">
              <a:solidFill>
                <a:srgbClr val="FFFFFF"/>
              </a:solidFill>
            </a:ln>
          </p:spPr>
          <p:txBody>
            <a:bodyPr rtlCol="0" anchor="ctr"/>
            <a:lstStyle/>
            <a:p>
              <a:pPr algn="ctr"/>
              <a:endParaRPr/>
            </a:p>
          </p:txBody>
        </p:sp>
        <p:cxnSp>
          <p:nvCxnSpPr>
            <p:cNvPr id="113" name="Connector 112"/>
            <p:cNvCxnSpPr/>
            <p:nvPr/>
          </p:nvCxnSpPr>
          <p:spPr>
            <a:xfrm flipV="1">
              <a:off x="11492913" y="549894"/>
              <a:ext cx="0" cy="242783"/>
            </a:xfrm>
            <a:prstGeom prst="line">
              <a:avLst/>
            </a:prstGeom>
            <a:ln w="25400">
              <a:solidFill>
                <a:srgbClr val="D77628"/>
              </a:solidFill>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9"/>
                                        </p:tgtEl>
                                        <p:attrNameLst>
                                          <p:attrName>style.visibility</p:attrName>
                                        </p:attrNameLst>
                                      </p:cBhvr>
                                      <p:to>
                                        <p:strVal val="visible"/>
                                      </p:to>
                                    </p:set>
                                    <p:animEffect transition="in" filter="fade">
                                      <p:cBhvr>
                                        <p:cTn id="10" dur="500"/>
                                        <p:tgtEl>
                                          <p:spTgt spid="18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0"/>
                                        </p:tgtEl>
                                        <p:attrNameLst>
                                          <p:attrName>style.visibility</p:attrName>
                                        </p:attrNameLst>
                                      </p:cBhvr>
                                      <p:to>
                                        <p:strVal val="visible"/>
                                      </p:to>
                                    </p:set>
                                    <p:animEffect transition="in" filter="fade">
                                      <p:cBhvr>
                                        <p:cTn id="13" dur="500"/>
                                        <p:tgtEl>
                                          <p:spTgt spid="19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1"/>
                                        </p:tgtEl>
                                        <p:attrNameLst>
                                          <p:attrName>style.visibility</p:attrName>
                                        </p:attrNameLst>
                                      </p:cBhvr>
                                      <p:to>
                                        <p:strVal val="visible"/>
                                      </p:to>
                                    </p:set>
                                    <p:animEffect transition="in" filter="fade">
                                      <p:cBhvr>
                                        <p:cTn id="16" dur="500"/>
                                        <p:tgtEl>
                                          <p:spTgt spid="19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2"/>
                                        </p:tgtEl>
                                        <p:attrNameLst>
                                          <p:attrName>style.visibility</p:attrName>
                                        </p:attrNameLst>
                                      </p:cBhvr>
                                      <p:to>
                                        <p:strVal val="visible"/>
                                      </p:to>
                                    </p:set>
                                    <p:animEffect transition="in" filter="fade">
                                      <p:cBhvr>
                                        <p:cTn id="19" dur="500"/>
                                        <p:tgtEl>
                                          <p:spTgt spid="19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3"/>
                                        </p:tgtEl>
                                        <p:attrNameLst>
                                          <p:attrName>style.visibility</p:attrName>
                                        </p:attrNameLst>
                                      </p:cBhvr>
                                      <p:to>
                                        <p:strVal val="visible"/>
                                      </p:to>
                                    </p:set>
                                    <p:animEffect transition="in" filter="fade">
                                      <p:cBhvr>
                                        <p:cTn id="22" dur="500"/>
                                        <p:tgtEl>
                                          <p:spTgt spid="19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4"/>
                                        </p:tgtEl>
                                        <p:attrNameLst>
                                          <p:attrName>style.visibility</p:attrName>
                                        </p:attrNameLst>
                                      </p:cBhvr>
                                      <p:to>
                                        <p:strVal val="visible"/>
                                      </p:to>
                                    </p:set>
                                    <p:animEffect transition="in" filter="fade">
                                      <p:cBhvr>
                                        <p:cTn id="25" dur="500"/>
                                        <p:tgtEl>
                                          <p:spTgt spid="19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5"/>
                                        </p:tgtEl>
                                        <p:attrNameLst>
                                          <p:attrName>style.visibility</p:attrName>
                                        </p:attrNameLst>
                                      </p:cBhvr>
                                      <p:to>
                                        <p:strVal val="visible"/>
                                      </p:to>
                                    </p:set>
                                    <p:animEffect transition="in" filter="fade">
                                      <p:cBhvr>
                                        <p:cTn id="28" dur="500"/>
                                        <p:tgtEl>
                                          <p:spTgt spid="19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6"/>
                                        </p:tgtEl>
                                        <p:attrNameLst>
                                          <p:attrName>style.visibility</p:attrName>
                                        </p:attrNameLst>
                                      </p:cBhvr>
                                      <p:to>
                                        <p:strVal val="visible"/>
                                      </p:to>
                                    </p:set>
                                    <p:animEffect transition="in" filter="fade">
                                      <p:cBhvr>
                                        <p:cTn id="31" dur="500"/>
                                        <p:tgtEl>
                                          <p:spTgt spid="19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7"/>
                                        </p:tgtEl>
                                        <p:attrNameLst>
                                          <p:attrName>style.visibility</p:attrName>
                                        </p:attrNameLst>
                                      </p:cBhvr>
                                      <p:to>
                                        <p:strVal val="visible"/>
                                      </p:to>
                                    </p:set>
                                    <p:animEffect transition="in" filter="fade">
                                      <p:cBhvr>
                                        <p:cTn id="34" dur="500"/>
                                        <p:tgtEl>
                                          <p:spTgt spid="19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8"/>
                                        </p:tgtEl>
                                        <p:attrNameLst>
                                          <p:attrName>style.visibility</p:attrName>
                                        </p:attrNameLst>
                                      </p:cBhvr>
                                      <p:to>
                                        <p:strVal val="visible"/>
                                      </p:to>
                                    </p:set>
                                    <p:animEffect transition="in" filter="fade">
                                      <p:cBhvr>
                                        <p:cTn id="37" dur="500"/>
                                        <p:tgtEl>
                                          <p:spTgt spid="19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9"/>
                                        </p:tgtEl>
                                        <p:attrNameLst>
                                          <p:attrName>style.visibility</p:attrName>
                                        </p:attrNameLst>
                                      </p:cBhvr>
                                      <p:to>
                                        <p:strVal val="visible"/>
                                      </p:to>
                                    </p:set>
                                    <p:animEffect transition="in" filter="fade">
                                      <p:cBhvr>
                                        <p:cTn id="40" dur="500"/>
                                        <p:tgtEl>
                                          <p:spTgt spid="19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0"/>
                                        </p:tgtEl>
                                        <p:attrNameLst>
                                          <p:attrName>style.visibility</p:attrName>
                                        </p:attrNameLst>
                                      </p:cBhvr>
                                      <p:to>
                                        <p:strVal val="visible"/>
                                      </p:to>
                                    </p:set>
                                    <p:animEffect transition="in" filter="fade">
                                      <p:cBhvr>
                                        <p:cTn id="43" dur="500"/>
                                        <p:tgtEl>
                                          <p:spTgt spid="20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1"/>
                                        </p:tgtEl>
                                        <p:attrNameLst>
                                          <p:attrName>style.visibility</p:attrName>
                                        </p:attrNameLst>
                                      </p:cBhvr>
                                      <p:to>
                                        <p:strVal val="visible"/>
                                      </p:to>
                                    </p:set>
                                    <p:animEffect transition="in" filter="fade">
                                      <p:cBhvr>
                                        <p:cTn id="46" dur="500"/>
                                        <p:tgtEl>
                                          <p:spTgt spid="20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02"/>
                                        </p:tgtEl>
                                        <p:attrNameLst>
                                          <p:attrName>style.visibility</p:attrName>
                                        </p:attrNameLst>
                                      </p:cBhvr>
                                      <p:to>
                                        <p:strVal val="visible"/>
                                      </p:to>
                                    </p:set>
                                    <p:animEffect transition="in" filter="fade">
                                      <p:cBhvr>
                                        <p:cTn id="49" dur="500"/>
                                        <p:tgtEl>
                                          <p:spTgt spid="20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3"/>
                                        </p:tgtEl>
                                        <p:attrNameLst>
                                          <p:attrName>style.visibility</p:attrName>
                                        </p:attrNameLst>
                                      </p:cBhvr>
                                      <p:to>
                                        <p:strVal val="visible"/>
                                      </p:to>
                                    </p:set>
                                    <p:animEffect transition="in" filter="fade">
                                      <p:cBhvr>
                                        <p:cTn id="52" dur="500"/>
                                        <p:tgtEl>
                                          <p:spTgt spid="20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fade">
                                      <p:cBhvr>
                                        <p:cTn id="55" dur="500"/>
                                        <p:tgtEl>
                                          <p:spTgt spid="204"/>
                                        </p:tgtEl>
                                      </p:cBhvr>
                                    </p:animEffect>
                                  </p:childTnLst>
                                </p:cTn>
                              </p:par>
                              <p:par>
                                <p:cTn id="56" presetID="10" presetClass="entr" presetSubtype="0" fill="hold" nodeType="withEffect">
                                  <p:stCondLst>
                                    <p:cond delay="0"/>
                                  </p:stCondLst>
                                  <p:childTnLst>
                                    <p:set>
                                      <p:cBhvr>
                                        <p:cTn id="57" dur="1" fill="hold">
                                          <p:stCondLst>
                                            <p:cond delay="0"/>
                                          </p:stCondLst>
                                        </p:cTn>
                                        <p:tgtEl>
                                          <p:spTgt spid="229"/>
                                        </p:tgtEl>
                                        <p:attrNameLst>
                                          <p:attrName>style.visibility</p:attrName>
                                        </p:attrNameLst>
                                      </p:cBhvr>
                                      <p:to>
                                        <p:strVal val="visible"/>
                                      </p:to>
                                    </p:set>
                                    <p:animEffect transition="in" filter="fade">
                                      <p:cBhvr>
                                        <p:cTn id="58" dur="500"/>
                                        <p:tgtEl>
                                          <p:spTgt spid="22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0"/>
                                        </p:tgtEl>
                                        <p:attrNameLst>
                                          <p:attrName>style.visibility</p:attrName>
                                        </p:attrNameLst>
                                      </p:cBhvr>
                                      <p:to>
                                        <p:strVal val="visible"/>
                                      </p:to>
                                    </p:set>
                                    <p:animEffect transition="in" filter="fade">
                                      <p:cBhvr>
                                        <p:cTn id="61" dur="500"/>
                                        <p:tgtEl>
                                          <p:spTgt spid="2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1"/>
                                        </p:tgtEl>
                                        <p:attrNameLst>
                                          <p:attrName>style.visibility</p:attrName>
                                        </p:attrNameLst>
                                      </p:cBhvr>
                                      <p:to>
                                        <p:strVal val="visible"/>
                                      </p:to>
                                    </p:set>
                                    <p:animEffect transition="in" filter="fade">
                                      <p:cBhvr>
                                        <p:cTn id="64" dur="500"/>
                                        <p:tgtEl>
                                          <p:spTgt spid="23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2"/>
                                        </p:tgtEl>
                                        <p:attrNameLst>
                                          <p:attrName>style.visibility</p:attrName>
                                        </p:attrNameLst>
                                      </p:cBhvr>
                                      <p:to>
                                        <p:strVal val="visible"/>
                                      </p:to>
                                    </p:set>
                                    <p:animEffect transition="in" filter="fade">
                                      <p:cBhvr>
                                        <p:cTn id="67" dur="500"/>
                                        <p:tgtEl>
                                          <p:spTgt spid="2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3"/>
                                        </p:tgtEl>
                                        <p:attrNameLst>
                                          <p:attrName>style.visibility</p:attrName>
                                        </p:attrNameLst>
                                      </p:cBhvr>
                                      <p:to>
                                        <p:strVal val="visible"/>
                                      </p:to>
                                    </p:set>
                                    <p:animEffect transition="in" filter="fade">
                                      <p:cBhvr>
                                        <p:cTn id="70" dur="500"/>
                                        <p:tgtEl>
                                          <p:spTgt spid="23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34"/>
                                        </p:tgtEl>
                                        <p:attrNameLst>
                                          <p:attrName>style.visibility</p:attrName>
                                        </p:attrNameLst>
                                      </p:cBhvr>
                                      <p:to>
                                        <p:strVal val="visible"/>
                                      </p:to>
                                    </p:set>
                                    <p:animEffect transition="in" filter="fade">
                                      <p:cBhvr>
                                        <p:cTn id="73" dur="500"/>
                                        <p:tgtEl>
                                          <p:spTgt spid="2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35"/>
                                        </p:tgtEl>
                                        <p:attrNameLst>
                                          <p:attrName>style.visibility</p:attrName>
                                        </p:attrNameLst>
                                      </p:cBhvr>
                                      <p:to>
                                        <p:strVal val="visible"/>
                                      </p:to>
                                    </p:set>
                                    <p:animEffect transition="in" filter="fade">
                                      <p:cBhvr>
                                        <p:cTn id="76" dur="500"/>
                                        <p:tgtEl>
                                          <p:spTgt spid="23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36"/>
                                        </p:tgtEl>
                                        <p:attrNameLst>
                                          <p:attrName>style.visibility</p:attrName>
                                        </p:attrNameLst>
                                      </p:cBhvr>
                                      <p:to>
                                        <p:strVal val="visible"/>
                                      </p:to>
                                    </p:set>
                                    <p:animEffect transition="in" filter="fade">
                                      <p:cBhvr>
                                        <p:cTn id="79" dur="500"/>
                                        <p:tgtEl>
                                          <p:spTgt spid="23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37"/>
                                        </p:tgtEl>
                                        <p:attrNameLst>
                                          <p:attrName>style.visibility</p:attrName>
                                        </p:attrNameLst>
                                      </p:cBhvr>
                                      <p:to>
                                        <p:strVal val="visible"/>
                                      </p:to>
                                    </p:set>
                                    <p:animEffect transition="in" filter="fade">
                                      <p:cBhvr>
                                        <p:cTn id="82" dur="500"/>
                                        <p:tgtEl>
                                          <p:spTgt spid="23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38"/>
                                        </p:tgtEl>
                                        <p:attrNameLst>
                                          <p:attrName>style.visibility</p:attrName>
                                        </p:attrNameLst>
                                      </p:cBhvr>
                                      <p:to>
                                        <p:strVal val="visible"/>
                                      </p:to>
                                    </p:set>
                                    <p:animEffect transition="in" filter="fade">
                                      <p:cBhvr>
                                        <p:cTn id="85" dur="500"/>
                                        <p:tgtEl>
                                          <p:spTgt spid="23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39"/>
                                        </p:tgtEl>
                                        <p:attrNameLst>
                                          <p:attrName>style.visibility</p:attrName>
                                        </p:attrNameLst>
                                      </p:cBhvr>
                                      <p:to>
                                        <p:strVal val="visible"/>
                                      </p:to>
                                    </p:set>
                                    <p:animEffect transition="in" filter="fade">
                                      <p:cBhvr>
                                        <p:cTn id="88" dur="500"/>
                                        <p:tgtEl>
                                          <p:spTgt spid="23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40"/>
                                        </p:tgtEl>
                                        <p:attrNameLst>
                                          <p:attrName>style.visibility</p:attrName>
                                        </p:attrNameLst>
                                      </p:cBhvr>
                                      <p:to>
                                        <p:strVal val="visible"/>
                                      </p:to>
                                    </p:set>
                                    <p:animEffect transition="in" filter="fade">
                                      <p:cBhvr>
                                        <p:cTn id="91" dur="500"/>
                                        <p:tgtEl>
                                          <p:spTgt spid="24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41"/>
                                        </p:tgtEl>
                                        <p:attrNameLst>
                                          <p:attrName>style.visibility</p:attrName>
                                        </p:attrNameLst>
                                      </p:cBhvr>
                                      <p:to>
                                        <p:strVal val="visible"/>
                                      </p:to>
                                    </p:set>
                                    <p:animEffect transition="in" filter="fade">
                                      <p:cBhvr>
                                        <p:cTn id="94" dur="500"/>
                                        <p:tgtEl>
                                          <p:spTgt spid="24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42"/>
                                        </p:tgtEl>
                                        <p:attrNameLst>
                                          <p:attrName>style.visibility</p:attrName>
                                        </p:attrNameLst>
                                      </p:cBhvr>
                                      <p:to>
                                        <p:strVal val="visible"/>
                                      </p:to>
                                    </p:set>
                                    <p:animEffect transition="in" filter="fade">
                                      <p:cBhvr>
                                        <p:cTn id="97" dur="500"/>
                                        <p:tgtEl>
                                          <p:spTgt spid="24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43"/>
                                        </p:tgtEl>
                                        <p:attrNameLst>
                                          <p:attrName>style.visibility</p:attrName>
                                        </p:attrNameLst>
                                      </p:cBhvr>
                                      <p:to>
                                        <p:strVal val="visible"/>
                                      </p:to>
                                    </p:set>
                                    <p:animEffect transition="in" filter="fade">
                                      <p:cBhvr>
                                        <p:cTn id="100" dur="500"/>
                                        <p:tgtEl>
                                          <p:spTgt spid="24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44"/>
                                        </p:tgtEl>
                                        <p:attrNameLst>
                                          <p:attrName>style.visibility</p:attrName>
                                        </p:attrNameLst>
                                      </p:cBhvr>
                                      <p:to>
                                        <p:strVal val="visible"/>
                                      </p:to>
                                    </p:set>
                                    <p:animEffect transition="in" filter="fade">
                                      <p:cBhvr>
                                        <p:cTn id="103" dur="500"/>
                                        <p:tgtEl>
                                          <p:spTgt spid="24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45"/>
                                        </p:tgtEl>
                                        <p:attrNameLst>
                                          <p:attrName>style.visibility</p:attrName>
                                        </p:attrNameLst>
                                      </p:cBhvr>
                                      <p:to>
                                        <p:strVal val="visible"/>
                                      </p:to>
                                    </p:set>
                                    <p:animEffect transition="in" filter="fade">
                                      <p:cBhvr>
                                        <p:cTn id="106" dur="500"/>
                                        <p:tgtEl>
                                          <p:spTgt spid="24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53"/>
                                        </p:tgtEl>
                                        <p:attrNameLst>
                                          <p:attrName>style.visibility</p:attrName>
                                        </p:attrNameLst>
                                      </p:cBhvr>
                                      <p:to>
                                        <p:strVal val="visible"/>
                                      </p:to>
                                    </p:set>
                                    <p:animEffect transition="in" filter="fade">
                                      <p:cBhvr>
                                        <p:cTn id="109" dur="500"/>
                                        <p:tgtEl>
                                          <p:spTgt spid="15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54"/>
                                        </p:tgtEl>
                                        <p:attrNameLst>
                                          <p:attrName>style.visibility</p:attrName>
                                        </p:attrNameLst>
                                      </p:cBhvr>
                                      <p:to>
                                        <p:strVal val="visible"/>
                                      </p:to>
                                    </p:set>
                                    <p:animEffect transition="in" filter="fade">
                                      <p:cBhvr>
                                        <p:cTn id="112" dur="500"/>
                                        <p:tgtEl>
                                          <p:spTgt spid="154"/>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61"/>
                                        </p:tgtEl>
                                        <p:attrNameLst>
                                          <p:attrName>style.visibility</p:attrName>
                                        </p:attrNameLst>
                                      </p:cBhvr>
                                      <p:to>
                                        <p:strVal val="visible"/>
                                      </p:to>
                                    </p:set>
                                    <p:animEffect transition="in" filter="fade">
                                      <p:cBhvr>
                                        <p:cTn id="117" dur="500"/>
                                        <p:tgtEl>
                                          <p:spTgt spid="16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62"/>
                                        </p:tgtEl>
                                        <p:attrNameLst>
                                          <p:attrName>style.visibility</p:attrName>
                                        </p:attrNameLst>
                                      </p:cBhvr>
                                      <p:to>
                                        <p:strVal val="visible"/>
                                      </p:to>
                                    </p:set>
                                    <p:animEffect transition="in" filter="fade">
                                      <p:cBhvr>
                                        <p:cTn id="120" dur="500"/>
                                        <p:tgtEl>
                                          <p:spTgt spid="16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163"/>
                                        </p:tgtEl>
                                        <p:attrNameLst>
                                          <p:attrName>style.visibility</p:attrName>
                                        </p:attrNameLst>
                                      </p:cBhvr>
                                      <p:to>
                                        <p:strVal val="visible"/>
                                      </p:to>
                                    </p:set>
                                    <p:animEffect transition="in" filter="fade">
                                      <p:cBhvr>
                                        <p:cTn id="125" dur="500"/>
                                        <p:tgtEl>
                                          <p:spTgt spid="16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72"/>
                                        </p:tgtEl>
                                        <p:attrNameLst>
                                          <p:attrName>style.visibility</p:attrName>
                                        </p:attrNameLst>
                                      </p:cBhvr>
                                      <p:to>
                                        <p:strVal val="visible"/>
                                      </p:to>
                                    </p:set>
                                    <p:animEffect transition="in" filter="fade">
                                      <p:cBhvr>
                                        <p:cTn id="128" dur="500"/>
                                        <p:tgtEl>
                                          <p:spTgt spid="17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73"/>
                                        </p:tgtEl>
                                        <p:attrNameLst>
                                          <p:attrName>style.visibility</p:attrName>
                                        </p:attrNameLst>
                                      </p:cBhvr>
                                      <p:to>
                                        <p:strVal val="visible"/>
                                      </p:to>
                                    </p:set>
                                    <p:animEffect transition="in" filter="fade">
                                      <p:cBhvr>
                                        <p:cTn id="131" dur="500"/>
                                        <p:tgtEl>
                                          <p:spTgt spid="173"/>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74"/>
                                        </p:tgtEl>
                                        <p:attrNameLst>
                                          <p:attrName>style.visibility</p:attrName>
                                        </p:attrNameLst>
                                      </p:cBhvr>
                                      <p:to>
                                        <p:strVal val="visible"/>
                                      </p:to>
                                    </p:set>
                                    <p:animEffect transition="in" filter="fade">
                                      <p:cBhvr>
                                        <p:cTn id="134" dur="500"/>
                                        <p:tgtEl>
                                          <p:spTgt spid="174"/>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75"/>
                                        </p:tgtEl>
                                        <p:attrNameLst>
                                          <p:attrName>style.visibility</p:attrName>
                                        </p:attrNameLst>
                                      </p:cBhvr>
                                      <p:to>
                                        <p:strVal val="visible"/>
                                      </p:to>
                                    </p:set>
                                    <p:animEffect transition="in" filter="fade">
                                      <p:cBhvr>
                                        <p:cTn id="137" dur="500"/>
                                        <p:tgtEl>
                                          <p:spTgt spid="175"/>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76"/>
                                        </p:tgtEl>
                                        <p:attrNameLst>
                                          <p:attrName>style.visibility</p:attrName>
                                        </p:attrNameLst>
                                      </p:cBhvr>
                                      <p:to>
                                        <p:strVal val="visible"/>
                                      </p:to>
                                    </p:set>
                                    <p:animEffect transition="in" filter="fade">
                                      <p:cBhvr>
                                        <p:cTn id="140" dur="500"/>
                                        <p:tgtEl>
                                          <p:spTgt spid="176"/>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77"/>
                                        </p:tgtEl>
                                        <p:attrNameLst>
                                          <p:attrName>style.visibility</p:attrName>
                                        </p:attrNameLst>
                                      </p:cBhvr>
                                      <p:to>
                                        <p:strVal val="visible"/>
                                      </p:to>
                                    </p:set>
                                    <p:animEffect transition="in" filter="fade">
                                      <p:cBhvr>
                                        <p:cTn id="143" dur="500"/>
                                        <p:tgtEl>
                                          <p:spTgt spid="177"/>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78"/>
                                        </p:tgtEl>
                                        <p:attrNameLst>
                                          <p:attrName>style.visibility</p:attrName>
                                        </p:attrNameLst>
                                      </p:cBhvr>
                                      <p:to>
                                        <p:strVal val="visible"/>
                                      </p:to>
                                    </p:set>
                                    <p:animEffect transition="in" filter="fade">
                                      <p:cBhvr>
                                        <p:cTn id="146" dur="500"/>
                                        <p:tgtEl>
                                          <p:spTgt spid="178"/>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79"/>
                                        </p:tgtEl>
                                        <p:attrNameLst>
                                          <p:attrName>style.visibility</p:attrName>
                                        </p:attrNameLst>
                                      </p:cBhvr>
                                      <p:to>
                                        <p:strVal val="visible"/>
                                      </p:to>
                                    </p:set>
                                    <p:animEffect transition="in" filter="fade">
                                      <p:cBhvr>
                                        <p:cTn id="149" dur="500"/>
                                        <p:tgtEl>
                                          <p:spTgt spid="179"/>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80"/>
                                        </p:tgtEl>
                                        <p:attrNameLst>
                                          <p:attrName>style.visibility</p:attrName>
                                        </p:attrNameLst>
                                      </p:cBhvr>
                                      <p:to>
                                        <p:strVal val="visible"/>
                                      </p:to>
                                    </p:set>
                                    <p:animEffect transition="in" filter="fade">
                                      <p:cBhvr>
                                        <p:cTn id="152" dur="500"/>
                                        <p:tgtEl>
                                          <p:spTgt spid="180"/>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81"/>
                                        </p:tgtEl>
                                        <p:attrNameLst>
                                          <p:attrName>style.visibility</p:attrName>
                                        </p:attrNameLst>
                                      </p:cBhvr>
                                      <p:to>
                                        <p:strVal val="visible"/>
                                      </p:to>
                                    </p:set>
                                    <p:animEffect transition="in" filter="fade">
                                      <p:cBhvr>
                                        <p:cTn id="155" dur="500"/>
                                        <p:tgtEl>
                                          <p:spTgt spid="181"/>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82"/>
                                        </p:tgtEl>
                                        <p:attrNameLst>
                                          <p:attrName>style.visibility</p:attrName>
                                        </p:attrNameLst>
                                      </p:cBhvr>
                                      <p:to>
                                        <p:strVal val="visible"/>
                                      </p:to>
                                    </p:set>
                                    <p:animEffect transition="in" filter="fade">
                                      <p:cBhvr>
                                        <p:cTn id="158" dur="500"/>
                                        <p:tgtEl>
                                          <p:spTgt spid="182"/>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83"/>
                                        </p:tgtEl>
                                        <p:attrNameLst>
                                          <p:attrName>style.visibility</p:attrName>
                                        </p:attrNameLst>
                                      </p:cBhvr>
                                      <p:to>
                                        <p:strVal val="visible"/>
                                      </p:to>
                                    </p:set>
                                    <p:animEffect transition="in" filter="fade">
                                      <p:cBhvr>
                                        <p:cTn id="161" dur="500"/>
                                        <p:tgtEl>
                                          <p:spTgt spid="183"/>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84"/>
                                        </p:tgtEl>
                                        <p:attrNameLst>
                                          <p:attrName>style.visibility</p:attrName>
                                        </p:attrNameLst>
                                      </p:cBhvr>
                                      <p:to>
                                        <p:strVal val="visible"/>
                                      </p:to>
                                    </p:set>
                                    <p:animEffect transition="in" filter="fade">
                                      <p:cBhvr>
                                        <p:cTn id="164" dur="500"/>
                                        <p:tgtEl>
                                          <p:spTgt spid="184"/>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85"/>
                                        </p:tgtEl>
                                        <p:attrNameLst>
                                          <p:attrName>style.visibility</p:attrName>
                                        </p:attrNameLst>
                                      </p:cBhvr>
                                      <p:to>
                                        <p:strVal val="visible"/>
                                      </p:to>
                                    </p:set>
                                    <p:animEffect transition="in" filter="fade">
                                      <p:cBhvr>
                                        <p:cTn id="167" dur="500"/>
                                        <p:tgtEl>
                                          <p:spTgt spid="185"/>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13"/>
                                        </p:tgtEl>
                                        <p:attrNameLst>
                                          <p:attrName>style.visibility</p:attrName>
                                        </p:attrNameLst>
                                      </p:cBhvr>
                                      <p:to>
                                        <p:strVal val="visible"/>
                                      </p:to>
                                    </p:set>
                                    <p:animEffect transition="in" filter="fade">
                                      <p:cBhvr>
                                        <p:cTn id="170" dur="500"/>
                                        <p:tgtEl>
                                          <p:spTgt spid="213"/>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214"/>
                                        </p:tgtEl>
                                        <p:attrNameLst>
                                          <p:attrName>style.visibility</p:attrName>
                                        </p:attrNameLst>
                                      </p:cBhvr>
                                      <p:to>
                                        <p:strVal val="visible"/>
                                      </p:to>
                                    </p:set>
                                    <p:animEffect transition="in" filter="fade">
                                      <p:cBhvr>
                                        <p:cTn id="173" dur="500"/>
                                        <p:tgtEl>
                                          <p:spTgt spid="214"/>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215"/>
                                        </p:tgtEl>
                                        <p:attrNameLst>
                                          <p:attrName>style.visibility</p:attrName>
                                        </p:attrNameLst>
                                      </p:cBhvr>
                                      <p:to>
                                        <p:strVal val="visible"/>
                                      </p:to>
                                    </p:set>
                                    <p:animEffect transition="in" filter="fade">
                                      <p:cBhvr>
                                        <p:cTn id="176" dur="500"/>
                                        <p:tgtEl>
                                          <p:spTgt spid="215"/>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216"/>
                                        </p:tgtEl>
                                        <p:attrNameLst>
                                          <p:attrName>style.visibility</p:attrName>
                                        </p:attrNameLst>
                                      </p:cBhvr>
                                      <p:to>
                                        <p:strVal val="visible"/>
                                      </p:to>
                                    </p:set>
                                    <p:animEffect transition="in" filter="fade">
                                      <p:cBhvr>
                                        <p:cTn id="179" dur="500"/>
                                        <p:tgtEl>
                                          <p:spTgt spid="216"/>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217"/>
                                        </p:tgtEl>
                                        <p:attrNameLst>
                                          <p:attrName>style.visibility</p:attrName>
                                        </p:attrNameLst>
                                      </p:cBhvr>
                                      <p:to>
                                        <p:strVal val="visible"/>
                                      </p:to>
                                    </p:set>
                                    <p:animEffect transition="in" filter="fade">
                                      <p:cBhvr>
                                        <p:cTn id="182" dur="500"/>
                                        <p:tgtEl>
                                          <p:spTgt spid="217"/>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18"/>
                                        </p:tgtEl>
                                        <p:attrNameLst>
                                          <p:attrName>style.visibility</p:attrName>
                                        </p:attrNameLst>
                                      </p:cBhvr>
                                      <p:to>
                                        <p:strVal val="visible"/>
                                      </p:to>
                                    </p:set>
                                    <p:animEffect transition="in" filter="fade">
                                      <p:cBhvr>
                                        <p:cTn id="185" dur="500"/>
                                        <p:tgtEl>
                                          <p:spTgt spid="21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219"/>
                                        </p:tgtEl>
                                        <p:attrNameLst>
                                          <p:attrName>style.visibility</p:attrName>
                                        </p:attrNameLst>
                                      </p:cBhvr>
                                      <p:to>
                                        <p:strVal val="visible"/>
                                      </p:to>
                                    </p:set>
                                    <p:animEffect transition="in" filter="fade">
                                      <p:cBhvr>
                                        <p:cTn id="188" dur="500"/>
                                        <p:tgtEl>
                                          <p:spTgt spid="219"/>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220"/>
                                        </p:tgtEl>
                                        <p:attrNameLst>
                                          <p:attrName>style.visibility</p:attrName>
                                        </p:attrNameLst>
                                      </p:cBhvr>
                                      <p:to>
                                        <p:strVal val="visible"/>
                                      </p:to>
                                    </p:set>
                                    <p:animEffect transition="in" filter="fade">
                                      <p:cBhvr>
                                        <p:cTn id="191" dur="500"/>
                                        <p:tgtEl>
                                          <p:spTgt spid="220"/>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221"/>
                                        </p:tgtEl>
                                        <p:attrNameLst>
                                          <p:attrName>style.visibility</p:attrName>
                                        </p:attrNameLst>
                                      </p:cBhvr>
                                      <p:to>
                                        <p:strVal val="visible"/>
                                      </p:to>
                                    </p:set>
                                    <p:animEffect transition="in" filter="fade">
                                      <p:cBhvr>
                                        <p:cTn id="194" dur="500"/>
                                        <p:tgtEl>
                                          <p:spTgt spid="221"/>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222"/>
                                        </p:tgtEl>
                                        <p:attrNameLst>
                                          <p:attrName>style.visibility</p:attrName>
                                        </p:attrNameLst>
                                      </p:cBhvr>
                                      <p:to>
                                        <p:strVal val="visible"/>
                                      </p:to>
                                    </p:set>
                                    <p:animEffect transition="in" filter="fade">
                                      <p:cBhvr>
                                        <p:cTn id="197" dur="500"/>
                                        <p:tgtEl>
                                          <p:spTgt spid="222"/>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223"/>
                                        </p:tgtEl>
                                        <p:attrNameLst>
                                          <p:attrName>style.visibility</p:attrName>
                                        </p:attrNameLst>
                                      </p:cBhvr>
                                      <p:to>
                                        <p:strVal val="visible"/>
                                      </p:to>
                                    </p:set>
                                    <p:animEffect transition="in" filter="fade">
                                      <p:cBhvr>
                                        <p:cTn id="200" dur="500"/>
                                        <p:tgtEl>
                                          <p:spTgt spid="223"/>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224"/>
                                        </p:tgtEl>
                                        <p:attrNameLst>
                                          <p:attrName>style.visibility</p:attrName>
                                        </p:attrNameLst>
                                      </p:cBhvr>
                                      <p:to>
                                        <p:strVal val="visible"/>
                                      </p:to>
                                    </p:set>
                                    <p:animEffect transition="in" filter="fade">
                                      <p:cBhvr>
                                        <p:cTn id="203" dur="500"/>
                                        <p:tgtEl>
                                          <p:spTgt spid="224"/>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225"/>
                                        </p:tgtEl>
                                        <p:attrNameLst>
                                          <p:attrName>style.visibility</p:attrName>
                                        </p:attrNameLst>
                                      </p:cBhvr>
                                      <p:to>
                                        <p:strVal val="visible"/>
                                      </p:to>
                                    </p:set>
                                    <p:animEffect transition="in" filter="fade">
                                      <p:cBhvr>
                                        <p:cTn id="206" dur="500"/>
                                        <p:tgtEl>
                                          <p:spTgt spid="225"/>
                                        </p:tgtEl>
                                      </p:cBhvr>
                                    </p:animEffect>
                                  </p:childTnLst>
                                </p:cTn>
                              </p:par>
                              <p:par>
                                <p:cTn id="207" presetID="10" presetClass="entr" presetSubtype="0" fill="hold" grpId="0" nodeType="withEffect">
                                  <p:stCondLst>
                                    <p:cond delay="0"/>
                                  </p:stCondLst>
                                  <p:childTnLst>
                                    <p:set>
                                      <p:cBhvr>
                                        <p:cTn id="208" dur="1" fill="hold">
                                          <p:stCondLst>
                                            <p:cond delay="0"/>
                                          </p:stCondLst>
                                        </p:cTn>
                                        <p:tgtEl>
                                          <p:spTgt spid="226"/>
                                        </p:tgtEl>
                                        <p:attrNameLst>
                                          <p:attrName>style.visibility</p:attrName>
                                        </p:attrNameLst>
                                      </p:cBhvr>
                                      <p:to>
                                        <p:strVal val="visible"/>
                                      </p:to>
                                    </p:set>
                                    <p:animEffect transition="in" filter="fade">
                                      <p:cBhvr>
                                        <p:cTn id="209" dur="500"/>
                                        <p:tgtEl>
                                          <p:spTgt spid="226"/>
                                        </p:tgtEl>
                                      </p:cBhvr>
                                    </p:animEffect>
                                  </p:childTnLst>
                                </p:cTn>
                              </p:par>
                              <p:par>
                                <p:cTn id="210" presetID="10" presetClass="entr" presetSubtype="0" fill="hold" grpId="0" nodeType="withEffect">
                                  <p:stCondLst>
                                    <p:cond delay="0"/>
                                  </p:stCondLst>
                                  <p:childTnLst>
                                    <p:set>
                                      <p:cBhvr>
                                        <p:cTn id="211" dur="1" fill="hold">
                                          <p:stCondLst>
                                            <p:cond delay="0"/>
                                          </p:stCondLst>
                                        </p:cTn>
                                        <p:tgtEl>
                                          <p:spTgt spid="155"/>
                                        </p:tgtEl>
                                        <p:attrNameLst>
                                          <p:attrName>style.visibility</p:attrName>
                                        </p:attrNameLst>
                                      </p:cBhvr>
                                      <p:to>
                                        <p:strVal val="visible"/>
                                      </p:to>
                                    </p:set>
                                    <p:animEffect transition="in" filter="fade">
                                      <p:cBhvr>
                                        <p:cTn id="212" dur="300"/>
                                        <p:tgtEl>
                                          <p:spTgt spid="155"/>
                                        </p:tgtEl>
                                      </p:cBhvr>
                                    </p:animEffect>
                                  </p:childTnLst>
                                </p:cTn>
                              </p:par>
                              <p:par>
                                <p:cTn id="213" presetID="10" presetClass="entr" presetSubtype="0" fill="hold" grpId="0" nodeType="withEffect">
                                  <p:stCondLst>
                                    <p:cond delay="0"/>
                                  </p:stCondLst>
                                  <p:childTnLst>
                                    <p:set>
                                      <p:cBhvr>
                                        <p:cTn id="214" dur="1" fill="hold">
                                          <p:stCondLst>
                                            <p:cond delay="0"/>
                                          </p:stCondLst>
                                        </p:cTn>
                                        <p:tgtEl>
                                          <p:spTgt spid="156"/>
                                        </p:tgtEl>
                                        <p:attrNameLst>
                                          <p:attrName>style.visibility</p:attrName>
                                        </p:attrNameLst>
                                      </p:cBhvr>
                                      <p:to>
                                        <p:strVal val="visible"/>
                                      </p:to>
                                    </p:set>
                                    <p:animEffect transition="in" filter="fade">
                                      <p:cBhvr>
                                        <p:cTn id="215" dur="300"/>
                                        <p:tgtEl>
                                          <p:spTgt spid="156"/>
                                        </p:tgtEl>
                                      </p:cBhvr>
                                    </p:animEffect>
                                  </p:childTnLst>
                                </p:cTn>
                              </p:par>
                              <p:par>
                                <p:cTn id="216" presetID="10" presetClass="entr" presetSubtype="0" fill="hold" grpId="0" nodeType="withEffect">
                                  <p:stCondLst>
                                    <p:cond delay="0"/>
                                  </p:stCondLst>
                                  <p:childTnLst>
                                    <p:set>
                                      <p:cBhvr>
                                        <p:cTn id="217" dur="1" fill="hold">
                                          <p:stCondLst>
                                            <p:cond delay="0"/>
                                          </p:stCondLst>
                                        </p:cTn>
                                        <p:tgtEl>
                                          <p:spTgt spid="246"/>
                                        </p:tgtEl>
                                        <p:attrNameLst>
                                          <p:attrName>style.visibility</p:attrName>
                                        </p:attrNameLst>
                                      </p:cBhvr>
                                      <p:to>
                                        <p:strVal val="visible"/>
                                      </p:to>
                                    </p:set>
                                    <p:animEffect transition="in" filter="fade">
                                      <p:cBhvr>
                                        <p:cTn id="218" dur="300"/>
                                        <p:tgtEl>
                                          <p:spTgt spid="246"/>
                                        </p:tgtEl>
                                      </p:cBhvr>
                                    </p:animEffect>
                                  </p:childTnLst>
                                </p:cTn>
                              </p:par>
                              <p:par>
                                <p:cTn id="219" presetID="10" presetClass="entr" presetSubtype="0" fill="hold" grpId="0" nodeType="withEffect">
                                  <p:stCondLst>
                                    <p:cond delay="0"/>
                                  </p:stCondLst>
                                  <p:childTnLst>
                                    <p:set>
                                      <p:cBhvr>
                                        <p:cTn id="220" dur="1" fill="hold">
                                          <p:stCondLst>
                                            <p:cond delay="0"/>
                                          </p:stCondLst>
                                        </p:cTn>
                                        <p:tgtEl>
                                          <p:spTgt spid="247"/>
                                        </p:tgtEl>
                                        <p:attrNameLst>
                                          <p:attrName>style.visibility</p:attrName>
                                        </p:attrNameLst>
                                      </p:cBhvr>
                                      <p:to>
                                        <p:strVal val="visible"/>
                                      </p:to>
                                    </p:set>
                                    <p:animEffect transition="in" filter="fade">
                                      <p:cBhvr>
                                        <p:cTn id="221" dur="300"/>
                                        <p:tgtEl>
                                          <p:spTgt spid="247"/>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248"/>
                                        </p:tgtEl>
                                        <p:attrNameLst>
                                          <p:attrName>style.visibility</p:attrName>
                                        </p:attrNameLst>
                                      </p:cBhvr>
                                      <p:to>
                                        <p:strVal val="visible"/>
                                      </p:to>
                                    </p:set>
                                    <p:animEffect transition="in" filter="fade">
                                      <p:cBhvr>
                                        <p:cTn id="224" dur="300"/>
                                        <p:tgtEl>
                                          <p:spTgt spid="248"/>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249"/>
                                        </p:tgtEl>
                                        <p:attrNameLst>
                                          <p:attrName>style.visibility</p:attrName>
                                        </p:attrNameLst>
                                      </p:cBhvr>
                                      <p:to>
                                        <p:strVal val="visible"/>
                                      </p:to>
                                    </p:set>
                                    <p:animEffect transition="in" filter="fade">
                                      <p:cBhvr>
                                        <p:cTn id="227" dur="300"/>
                                        <p:tgtEl>
                                          <p:spTgt spid="249"/>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250"/>
                                        </p:tgtEl>
                                        <p:attrNameLst>
                                          <p:attrName>style.visibility</p:attrName>
                                        </p:attrNameLst>
                                      </p:cBhvr>
                                      <p:to>
                                        <p:strVal val="visible"/>
                                      </p:to>
                                    </p:set>
                                    <p:animEffect transition="in" filter="fade">
                                      <p:cBhvr>
                                        <p:cTn id="230" dur="300"/>
                                        <p:tgtEl>
                                          <p:spTgt spid="250"/>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251"/>
                                        </p:tgtEl>
                                        <p:attrNameLst>
                                          <p:attrName>style.visibility</p:attrName>
                                        </p:attrNameLst>
                                      </p:cBhvr>
                                      <p:to>
                                        <p:strVal val="visible"/>
                                      </p:to>
                                    </p:set>
                                    <p:animEffect transition="in" filter="fade">
                                      <p:cBhvr>
                                        <p:cTn id="233" dur="300"/>
                                        <p:tgtEl>
                                          <p:spTgt spid="251"/>
                                        </p:tgtEl>
                                      </p:cBhvr>
                                    </p:animEffect>
                                  </p:childTnLst>
                                </p:cTn>
                              </p:par>
                              <p:par>
                                <p:cTn id="234" presetID="10" presetClass="entr" presetSubtype="0" fill="hold" grpId="0" nodeType="withEffect">
                                  <p:stCondLst>
                                    <p:cond delay="0"/>
                                  </p:stCondLst>
                                  <p:childTnLst>
                                    <p:set>
                                      <p:cBhvr>
                                        <p:cTn id="235" dur="1" fill="hold">
                                          <p:stCondLst>
                                            <p:cond delay="0"/>
                                          </p:stCondLst>
                                        </p:cTn>
                                        <p:tgtEl>
                                          <p:spTgt spid="252"/>
                                        </p:tgtEl>
                                        <p:attrNameLst>
                                          <p:attrName>style.visibility</p:attrName>
                                        </p:attrNameLst>
                                      </p:cBhvr>
                                      <p:to>
                                        <p:strVal val="visible"/>
                                      </p:to>
                                    </p:set>
                                    <p:animEffect transition="in" filter="fade">
                                      <p:cBhvr>
                                        <p:cTn id="236" dur="300"/>
                                        <p:tgtEl>
                                          <p:spTgt spid="252"/>
                                        </p:tgtEl>
                                      </p:cBhvr>
                                    </p:animEffect>
                                  </p:childTnLst>
                                </p:cTn>
                              </p:par>
                              <p:par>
                                <p:cTn id="237" presetID="10" presetClass="entr" presetSubtype="0" fill="hold" grpId="0" nodeType="withEffect">
                                  <p:stCondLst>
                                    <p:cond delay="0"/>
                                  </p:stCondLst>
                                  <p:childTnLst>
                                    <p:set>
                                      <p:cBhvr>
                                        <p:cTn id="238" dur="1" fill="hold">
                                          <p:stCondLst>
                                            <p:cond delay="0"/>
                                          </p:stCondLst>
                                        </p:cTn>
                                        <p:tgtEl>
                                          <p:spTgt spid="253"/>
                                        </p:tgtEl>
                                        <p:attrNameLst>
                                          <p:attrName>style.visibility</p:attrName>
                                        </p:attrNameLst>
                                      </p:cBhvr>
                                      <p:to>
                                        <p:strVal val="visible"/>
                                      </p:to>
                                    </p:set>
                                    <p:animEffect transition="in" filter="fade">
                                      <p:cBhvr>
                                        <p:cTn id="239" dur="300"/>
                                        <p:tgtEl>
                                          <p:spTgt spid="253"/>
                                        </p:tgtEl>
                                      </p:cBhvr>
                                    </p:animEffect>
                                  </p:childTnLst>
                                </p:cTn>
                              </p:par>
                              <p:par>
                                <p:cTn id="240" presetID="10" presetClass="entr" presetSubtype="0" fill="hold" grpId="0" nodeType="withEffect">
                                  <p:stCondLst>
                                    <p:cond delay="0"/>
                                  </p:stCondLst>
                                  <p:childTnLst>
                                    <p:set>
                                      <p:cBhvr>
                                        <p:cTn id="241" dur="1" fill="hold">
                                          <p:stCondLst>
                                            <p:cond delay="0"/>
                                          </p:stCondLst>
                                        </p:cTn>
                                        <p:tgtEl>
                                          <p:spTgt spid="254"/>
                                        </p:tgtEl>
                                        <p:attrNameLst>
                                          <p:attrName>style.visibility</p:attrName>
                                        </p:attrNameLst>
                                      </p:cBhvr>
                                      <p:to>
                                        <p:strVal val="visible"/>
                                      </p:to>
                                    </p:set>
                                    <p:animEffect transition="in" filter="fade">
                                      <p:cBhvr>
                                        <p:cTn id="242" dur="300"/>
                                        <p:tgtEl>
                                          <p:spTgt spid="254"/>
                                        </p:tgtEl>
                                      </p:cBhvr>
                                    </p:animEffect>
                                  </p:childTnLst>
                                </p:cTn>
                              </p:par>
                              <p:par>
                                <p:cTn id="243" presetID="10" presetClass="entr" presetSubtype="0" fill="hold" grpId="0" nodeType="withEffect">
                                  <p:stCondLst>
                                    <p:cond delay="0"/>
                                  </p:stCondLst>
                                  <p:childTnLst>
                                    <p:set>
                                      <p:cBhvr>
                                        <p:cTn id="244" dur="1" fill="hold">
                                          <p:stCondLst>
                                            <p:cond delay="0"/>
                                          </p:stCondLst>
                                        </p:cTn>
                                        <p:tgtEl>
                                          <p:spTgt spid="255"/>
                                        </p:tgtEl>
                                        <p:attrNameLst>
                                          <p:attrName>style.visibility</p:attrName>
                                        </p:attrNameLst>
                                      </p:cBhvr>
                                      <p:to>
                                        <p:strVal val="visible"/>
                                      </p:to>
                                    </p:set>
                                    <p:animEffect transition="in" filter="fade">
                                      <p:cBhvr>
                                        <p:cTn id="245" dur="300"/>
                                        <p:tgtEl>
                                          <p:spTgt spid="255"/>
                                        </p:tgtEl>
                                      </p:cBhvr>
                                    </p:animEffect>
                                  </p:childTnLst>
                                </p:cTn>
                              </p:par>
                              <p:par>
                                <p:cTn id="246" presetID="10" presetClass="entr" presetSubtype="0" fill="hold" grpId="0" nodeType="withEffect">
                                  <p:stCondLst>
                                    <p:cond delay="0"/>
                                  </p:stCondLst>
                                  <p:childTnLst>
                                    <p:set>
                                      <p:cBhvr>
                                        <p:cTn id="247" dur="1" fill="hold">
                                          <p:stCondLst>
                                            <p:cond delay="0"/>
                                          </p:stCondLst>
                                        </p:cTn>
                                        <p:tgtEl>
                                          <p:spTgt spid="256"/>
                                        </p:tgtEl>
                                        <p:attrNameLst>
                                          <p:attrName>style.visibility</p:attrName>
                                        </p:attrNameLst>
                                      </p:cBhvr>
                                      <p:to>
                                        <p:strVal val="visible"/>
                                      </p:to>
                                    </p:set>
                                    <p:animEffect transition="in" filter="fade">
                                      <p:cBhvr>
                                        <p:cTn id="248" dur="300"/>
                                        <p:tgtEl>
                                          <p:spTgt spid="256"/>
                                        </p:tgtEl>
                                      </p:cBhvr>
                                    </p:animEffect>
                                  </p:childTnLst>
                                </p:cTn>
                              </p:par>
                              <p:par>
                                <p:cTn id="249" presetID="10" presetClass="entr" presetSubtype="0" fill="hold" nodeType="withEffect">
                                  <p:stCondLst>
                                    <p:cond delay="0"/>
                                  </p:stCondLst>
                                  <p:childTnLst>
                                    <p:set>
                                      <p:cBhvr>
                                        <p:cTn id="250" dur="1" fill="hold">
                                          <p:stCondLst>
                                            <p:cond delay="0"/>
                                          </p:stCondLst>
                                        </p:cTn>
                                        <p:tgtEl>
                                          <p:spTgt spid="257"/>
                                        </p:tgtEl>
                                        <p:attrNameLst>
                                          <p:attrName>style.visibility</p:attrName>
                                        </p:attrNameLst>
                                      </p:cBhvr>
                                      <p:to>
                                        <p:strVal val="visible"/>
                                      </p:to>
                                    </p:set>
                                    <p:animEffect transition="in" filter="fade">
                                      <p:cBhvr>
                                        <p:cTn id="251" dur="300"/>
                                        <p:tgtEl>
                                          <p:spTgt spid="257"/>
                                        </p:tgtEl>
                                      </p:cBhvr>
                                    </p:animEffect>
                                  </p:childTnLst>
                                </p:cTn>
                              </p:par>
                              <p:par>
                                <p:cTn id="252" presetID="10" presetClass="entr" presetSubtype="0" fill="hold" nodeType="withEffect">
                                  <p:stCondLst>
                                    <p:cond delay="0"/>
                                  </p:stCondLst>
                                  <p:childTnLst>
                                    <p:set>
                                      <p:cBhvr>
                                        <p:cTn id="253" dur="1" fill="hold">
                                          <p:stCondLst>
                                            <p:cond delay="0"/>
                                          </p:stCondLst>
                                        </p:cTn>
                                        <p:tgtEl>
                                          <p:spTgt spid="258"/>
                                        </p:tgtEl>
                                        <p:attrNameLst>
                                          <p:attrName>style.visibility</p:attrName>
                                        </p:attrNameLst>
                                      </p:cBhvr>
                                      <p:to>
                                        <p:strVal val="visible"/>
                                      </p:to>
                                    </p:set>
                                    <p:animEffect transition="in" filter="fade">
                                      <p:cBhvr>
                                        <p:cTn id="254" dur="300"/>
                                        <p:tgtEl>
                                          <p:spTgt spid="258"/>
                                        </p:tgtEl>
                                      </p:cBhvr>
                                    </p:animEffect>
                                  </p:childTnLst>
                                </p:cTn>
                              </p:par>
                              <p:par>
                                <p:cTn id="255" presetID="10" presetClass="entr" presetSubtype="0" fill="hold" grpId="0" nodeType="withEffect">
                                  <p:stCondLst>
                                    <p:cond delay="0"/>
                                  </p:stCondLst>
                                  <p:childTnLst>
                                    <p:set>
                                      <p:cBhvr>
                                        <p:cTn id="256" dur="1" fill="hold">
                                          <p:stCondLst>
                                            <p:cond delay="0"/>
                                          </p:stCondLst>
                                        </p:cTn>
                                        <p:tgtEl>
                                          <p:spTgt spid="259"/>
                                        </p:tgtEl>
                                        <p:attrNameLst>
                                          <p:attrName>style.visibility</p:attrName>
                                        </p:attrNameLst>
                                      </p:cBhvr>
                                      <p:to>
                                        <p:strVal val="visible"/>
                                      </p:to>
                                    </p:set>
                                    <p:animEffect transition="in" filter="fade">
                                      <p:cBhvr>
                                        <p:cTn id="257" dur="300"/>
                                        <p:tgtEl>
                                          <p:spTgt spid="259"/>
                                        </p:tgtEl>
                                      </p:cBhvr>
                                    </p:animEffect>
                                  </p:childTnLst>
                                </p:cTn>
                              </p:par>
                              <p:par>
                                <p:cTn id="258" presetID="10" presetClass="entr" presetSubtype="0" fill="hold" grpId="0" nodeType="withEffect">
                                  <p:stCondLst>
                                    <p:cond delay="0"/>
                                  </p:stCondLst>
                                  <p:childTnLst>
                                    <p:set>
                                      <p:cBhvr>
                                        <p:cTn id="259" dur="1" fill="hold">
                                          <p:stCondLst>
                                            <p:cond delay="0"/>
                                          </p:stCondLst>
                                        </p:cTn>
                                        <p:tgtEl>
                                          <p:spTgt spid="260"/>
                                        </p:tgtEl>
                                        <p:attrNameLst>
                                          <p:attrName>style.visibility</p:attrName>
                                        </p:attrNameLst>
                                      </p:cBhvr>
                                      <p:to>
                                        <p:strVal val="visible"/>
                                      </p:to>
                                    </p:set>
                                    <p:animEffect transition="in" filter="fade">
                                      <p:cBhvr>
                                        <p:cTn id="260" dur="300"/>
                                        <p:tgtEl>
                                          <p:spTgt spid="260"/>
                                        </p:tgtEl>
                                      </p:cBhvr>
                                    </p:animEffect>
                                  </p:childTnLst>
                                </p:cTn>
                              </p:par>
                              <p:par>
                                <p:cTn id="261" presetID="10" presetClass="entr" presetSubtype="0" fill="hold" grpId="0" nodeType="withEffect">
                                  <p:stCondLst>
                                    <p:cond delay="0"/>
                                  </p:stCondLst>
                                  <p:childTnLst>
                                    <p:set>
                                      <p:cBhvr>
                                        <p:cTn id="262" dur="1" fill="hold">
                                          <p:stCondLst>
                                            <p:cond delay="0"/>
                                          </p:stCondLst>
                                        </p:cTn>
                                        <p:tgtEl>
                                          <p:spTgt spid="261"/>
                                        </p:tgtEl>
                                        <p:attrNameLst>
                                          <p:attrName>style.visibility</p:attrName>
                                        </p:attrNameLst>
                                      </p:cBhvr>
                                      <p:to>
                                        <p:strVal val="visible"/>
                                      </p:to>
                                    </p:set>
                                    <p:animEffect transition="in" filter="fade">
                                      <p:cBhvr>
                                        <p:cTn id="263" dur="300"/>
                                        <p:tgtEl>
                                          <p:spTgt spid="261"/>
                                        </p:tgtEl>
                                      </p:cBhvr>
                                    </p:animEffect>
                                  </p:childTnLst>
                                </p:cTn>
                              </p:par>
                              <p:par>
                                <p:cTn id="264" presetID="10" presetClass="entr" presetSubtype="0" fill="hold" grpId="0" nodeType="withEffect">
                                  <p:stCondLst>
                                    <p:cond delay="0"/>
                                  </p:stCondLst>
                                  <p:childTnLst>
                                    <p:set>
                                      <p:cBhvr>
                                        <p:cTn id="265" dur="1" fill="hold">
                                          <p:stCondLst>
                                            <p:cond delay="0"/>
                                          </p:stCondLst>
                                        </p:cTn>
                                        <p:tgtEl>
                                          <p:spTgt spid="262"/>
                                        </p:tgtEl>
                                        <p:attrNameLst>
                                          <p:attrName>style.visibility</p:attrName>
                                        </p:attrNameLst>
                                      </p:cBhvr>
                                      <p:to>
                                        <p:strVal val="visible"/>
                                      </p:to>
                                    </p:set>
                                    <p:animEffect transition="in" filter="fade">
                                      <p:cBhvr>
                                        <p:cTn id="266" dur="300"/>
                                        <p:tgtEl>
                                          <p:spTgt spid="262"/>
                                        </p:tgtEl>
                                      </p:cBhvr>
                                    </p:animEffect>
                                  </p:childTnLst>
                                </p:cTn>
                              </p:par>
                              <p:par>
                                <p:cTn id="267" presetID="10" presetClass="entr" presetSubtype="0" fill="hold" grpId="0" nodeType="withEffect">
                                  <p:stCondLst>
                                    <p:cond delay="0"/>
                                  </p:stCondLst>
                                  <p:childTnLst>
                                    <p:set>
                                      <p:cBhvr>
                                        <p:cTn id="268" dur="1" fill="hold">
                                          <p:stCondLst>
                                            <p:cond delay="0"/>
                                          </p:stCondLst>
                                        </p:cTn>
                                        <p:tgtEl>
                                          <p:spTgt spid="263"/>
                                        </p:tgtEl>
                                        <p:attrNameLst>
                                          <p:attrName>style.visibility</p:attrName>
                                        </p:attrNameLst>
                                      </p:cBhvr>
                                      <p:to>
                                        <p:strVal val="visible"/>
                                      </p:to>
                                    </p:set>
                                    <p:animEffect transition="in" filter="fade">
                                      <p:cBhvr>
                                        <p:cTn id="269" dur="300"/>
                                        <p:tgtEl>
                                          <p:spTgt spid="263"/>
                                        </p:tgtEl>
                                      </p:cBhvr>
                                    </p:animEffect>
                                  </p:childTnLst>
                                </p:cTn>
                              </p:par>
                              <p:par>
                                <p:cTn id="270" presetID="10" presetClass="entr" presetSubtype="0" fill="hold" grpId="0" nodeType="withEffect">
                                  <p:stCondLst>
                                    <p:cond delay="0"/>
                                  </p:stCondLst>
                                  <p:childTnLst>
                                    <p:set>
                                      <p:cBhvr>
                                        <p:cTn id="271" dur="1" fill="hold">
                                          <p:stCondLst>
                                            <p:cond delay="0"/>
                                          </p:stCondLst>
                                        </p:cTn>
                                        <p:tgtEl>
                                          <p:spTgt spid="264"/>
                                        </p:tgtEl>
                                        <p:attrNameLst>
                                          <p:attrName>style.visibility</p:attrName>
                                        </p:attrNameLst>
                                      </p:cBhvr>
                                      <p:to>
                                        <p:strVal val="visible"/>
                                      </p:to>
                                    </p:set>
                                    <p:animEffect transition="in" filter="fade">
                                      <p:cBhvr>
                                        <p:cTn id="272" dur="300"/>
                                        <p:tgtEl>
                                          <p:spTgt spid="264"/>
                                        </p:tgtEl>
                                      </p:cBhvr>
                                    </p:animEffect>
                                  </p:childTnLst>
                                </p:cTn>
                              </p:par>
                              <p:par>
                                <p:cTn id="273" presetID="10" presetClass="entr" presetSubtype="0" fill="hold" grpId="0" nodeType="withEffect">
                                  <p:stCondLst>
                                    <p:cond delay="0"/>
                                  </p:stCondLst>
                                  <p:childTnLst>
                                    <p:set>
                                      <p:cBhvr>
                                        <p:cTn id="274" dur="1" fill="hold">
                                          <p:stCondLst>
                                            <p:cond delay="0"/>
                                          </p:stCondLst>
                                        </p:cTn>
                                        <p:tgtEl>
                                          <p:spTgt spid="265"/>
                                        </p:tgtEl>
                                        <p:attrNameLst>
                                          <p:attrName>style.visibility</p:attrName>
                                        </p:attrNameLst>
                                      </p:cBhvr>
                                      <p:to>
                                        <p:strVal val="visible"/>
                                      </p:to>
                                    </p:set>
                                    <p:animEffect transition="in" filter="fade">
                                      <p:cBhvr>
                                        <p:cTn id="275" dur="300"/>
                                        <p:tgtEl>
                                          <p:spTgt spid="265"/>
                                        </p:tgtEl>
                                      </p:cBhvr>
                                    </p:animEffect>
                                  </p:childTnLst>
                                </p:cTn>
                              </p:par>
                              <p:par>
                                <p:cTn id="276" presetID="10" presetClass="entr" presetSubtype="0" fill="hold" grpId="0" nodeType="withEffect">
                                  <p:stCondLst>
                                    <p:cond delay="0"/>
                                  </p:stCondLst>
                                  <p:childTnLst>
                                    <p:set>
                                      <p:cBhvr>
                                        <p:cTn id="277" dur="1" fill="hold">
                                          <p:stCondLst>
                                            <p:cond delay="0"/>
                                          </p:stCondLst>
                                        </p:cTn>
                                        <p:tgtEl>
                                          <p:spTgt spid="266"/>
                                        </p:tgtEl>
                                        <p:attrNameLst>
                                          <p:attrName>style.visibility</p:attrName>
                                        </p:attrNameLst>
                                      </p:cBhvr>
                                      <p:to>
                                        <p:strVal val="visible"/>
                                      </p:to>
                                    </p:set>
                                    <p:animEffect transition="in" filter="fade">
                                      <p:cBhvr>
                                        <p:cTn id="278" dur="300"/>
                                        <p:tgtEl>
                                          <p:spTgt spid="266"/>
                                        </p:tgtEl>
                                      </p:cBhvr>
                                    </p:animEffect>
                                  </p:childTnLst>
                                </p:cTn>
                              </p:par>
                              <p:par>
                                <p:cTn id="279" presetID="10" presetClass="entr" presetSubtype="0" fill="hold" grpId="0" nodeType="withEffect">
                                  <p:stCondLst>
                                    <p:cond delay="0"/>
                                  </p:stCondLst>
                                  <p:childTnLst>
                                    <p:set>
                                      <p:cBhvr>
                                        <p:cTn id="280" dur="1" fill="hold">
                                          <p:stCondLst>
                                            <p:cond delay="0"/>
                                          </p:stCondLst>
                                        </p:cTn>
                                        <p:tgtEl>
                                          <p:spTgt spid="267"/>
                                        </p:tgtEl>
                                        <p:attrNameLst>
                                          <p:attrName>style.visibility</p:attrName>
                                        </p:attrNameLst>
                                      </p:cBhvr>
                                      <p:to>
                                        <p:strVal val="visible"/>
                                      </p:to>
                                    </p:set>
                                    <p:animEffect transition="in" filter="fade">
                                      <p:cBhvr>
                                        <p:cTn id="281" dur="300"/>
                                        <p:tgtEl>
                                          <p:spTgt spid="267"/>
                                        </p:tgtEl>
                                      </p:cBhvr>
                                    </p:animEffect>
                                  </p:childTnLst>
                                </p:cTn>
                              </p:par>
                              <p:par>
                                <p:cTn id="282" presetID="10" presetClass="entr" presetSubtype="0" fill="hold" grpId="0" nodeType="withEffect">
                                  <p:stCondLst>
                                    <p:cond delay="0"/>
                                  </p:stCondLst>
                                  <p:childTnLst>
                                    <p:set>
                                      <p:cBhvr>
                                        <p:cTn id="283" dur="1" fill="hold">
                                          <p:stCondLst>
                                            <p:cond delay="0"/>
                                          </p:stCondLst>
                                        </p:cTn>
                                        <p:tgtEl>
                                          <p:spTgt spid="268"/>
                                        </p:tgtEl>
                                        <p:attrNameLst>
                                          <p:attrName>style.visibility</p:attrName>
                                        </p:attrNameLst>
                                      </p:cBhvr>
                                      <p:to>
                                        <p:strVal val="visible"/>
                                      </p:to>
                                    </p:set>
                                    <p:animEffect transition="in" filter="fade">
                                      <p:cBhvr>
                                        <p:cTn id="284" dur="300"/>
                                        <p:tgtEl>
                                          <p:spTgt spid="268"/>
                                        </p:tgtEl>
                                      </p:cBhvr>
                                    </p:animEffect>
                                  </p:childTnLst>
                                </p:cTn>
                              </p:par>
                              <p:par>
                                <p:cTn id="285" presetID="10" presetClass="entr" presetSubtype="0" fill="hold" grpId="0" nodeType="withEffect">
                                  <p:stCondLst>
                                    <p:cond delay="0"/>
                                  </p:stCondLst>
                                  <p:childTnLst>
                                    <p:set>
                                      <p:cBhvr>
                                        <p:cTn id="286" dur="1" fill="hold">
                                          <p:stCondLst>
                                            <p:cond delay="0"/>
                                          </p:stCondLst>
                                        </p:cTn>
                                        <p:tgtEl>
                                          <p:spTgt spid="269"/>
                                        </p:tgtEl>
                                        <p:attrNameLst>
                                          <p:attrName>style.visibility</p:attrName>
                                        </p:attrNameLst>
                                      </p:cBhvr>
                                      <p:to>
                                        <p:strVal val="visible"/>
                                      </p:to>
                                    </p:set>
                                    <p:animEffect transition="in" filter="fade">
                                      <p:cBhvr>
                                        <p:cTn id="287" dur="300"/>
                                        <p:tgtEl>
                                          <p:spTgt spid="269"/>
                                        </p:tgtEl>
                                      </p:cBhvr>
                                    </p:animEffect>
                                  </p:childTnLst>
                                </p:cTn>
                              </p:par>
                              <p:par>
                                <p:cTn id="288" presetID="10" presetClass="entr" presetSubtype="0" fill="hold" grpId="0" nodeType="withEffect">
                                  <p:stCondLst>
                                    <p:cond delay="0"/>
                                  </p:stCondLst>
                                  <p:childTnLst>
                                    <p:set>
                                      <p:cBhvr>
                                        <p:cTn id="289" dur="1" fill="hold">
                                          <p:stCondLst>
                                            <p:cond delay="0"/>
                                          </p:stCondLst>
                                        </p:cTn>
                                        <p:tgtEl>
                                          <p:spTgt spid="270"/>
                                        </p:tgtEl>
                                        <p:attrNameLst>
                                          <p:attrName>style.visibility</p:attrName>
                                        </p:attrNameLst>
                                      </p:cBhvr>
                                      <p:to>
                                        <p:strVal val="visible"/>
                                      </p:to>
                                    </p:set>
                                    <p:animEffect transition="in" filter="fade">
                                      <p:cBhvr>
                                        <p:cTn id="290" dur="300"/>
                                        <p:tgtEl>
                                          <p:spTgt spid="270"/>
                                        </p:tgtEl>
                                      </p:cBhvr>
                                    </p:animEffect>
                                  </p:childTnLst>
                                </p:cTn>
                              </p:par>
                              <p:par>
                                <p:cTn id="291" presetID="10" presetClass="entr" presetSubtype="0" fill="hold" grpId="0" nodeType="withEffect">
                                  <p:stCondLst>
                                    <p:cond delay="0"/>
                                  </p:stCondLst>
                                  <p:childTnLst>
                                    <p:set>
                                      <p:cBhvr>
                                        <p:cTn id="292" dur="1" fill="hold">
                                          <p:stCondLst>
                                            <p:cond delay="0"/>
                                          </p:stCondLst>
                                        </p:cTn>
                                        <p:tgtEl>
                                          <p:spTgt spid="271"/>
                                        </p:tgtEl>
                                        <p:attrNameLst>
                                          <p:attrName>style.visibility</p:attrName>
                                        </p:attrNameLst>
                                      </p:cBhvr>
                                      <p:to>
                                        <p:strVal val="visible"/>
                                      </p:to>
                                    </p:set>
                                    <p:animEffect transition="in" filter="fade">
                                      <p:cBhvr>
                                        <p:cTn id="293" dur="300"/>
                                        <p:tgtEl>
                                          <p:spTgt spid="271"/>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272"/>
                                        </p:tgtEl>
                                        <p:attrNameLst>
                                          <p:attrName>style.visibility</p:attrName>
                                        </p:attrNameLst>
                                      </p:cBhvr>
                                      <p:to>
                                        <p:strVal val="visible"/>
                                      </p:to>
                                    </p:set>
                                    <p:animEffect transition="in" filter="fade">
                                      <p:cBhvr>
                                        <p:cTn id="296" dur="300"/>
                                        <p:tgtEl>
                                          <p:spTgt spid="272"/>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273"/>
                                        </p:tgtEl>
                                        <p:attrNameLst>
                                          <p:attrName>style.visibility</p:attrName>
                                        </p:attrNameLst>
                                      </p:cBhvr>
                                      <p:to>
                                        <p:strVal val="visible"/>
                                      </p:to>
                                    </p:set>
                                    <p:animEffect transition="in" filter="fade">
                                      <p:cBhvr>
                                        <p:cTn id="299" dur="300"/>
                                        <p:tgtEl>
                                          <p:spTgt spid="273"/>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274"/>
                                        </p:tgtEl>
                                        <p:attrNameLst>
                                          <p:attrName>style.visibility</p:attrName>
                                        </p:attrNameLst>
                                      </p:cBhvr>
                                      <p:to>
                                        <p:strVal val="visible"/>
                                      </p:to>
                                    </p:set>
                                    <p:animEffect transition="in" filter="fade">
                                      <p:cBhvr>
                                        <p:cTn id="302" dur="300"/>
                                        <p:tgtEl>
                                          <p:spTgt spid="274"/>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275"/>
                                        </p:tgtEl>
                                        <p:attrNameLst>
                                          <p:attrName>style.visibility</p:attrName>
                                        </p:attrNameLst>
                                      </p:cBhvr>
                                      <p:to>
                                        <p:strVal val="visible"/>
                                      </p:to>
                                    </p:set>
                                    <p:animEffect transition="in" filter="fade">
                                      <p:cBhvr>
                                        <p:cTn id="305" dur="300"/>
                                        <p:tgtEl>
                                          <p:spTgt spid="275"/>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276"/>
                                        </p:tgtEl>
                                        <p:attrNameLst>
                                          <p:attrName>style.visibility</p:attrName>
                                        </p:attrNameLst>
                                      </p:cBhvr>
                                      <p:to>
                                        <p:strVal val="visible"/>
                                      </p:to>
                                    </p:set>
                                    <p:animEffect transition="in" filter="fade">
                                      <p:cBhvr>
                                        <p:cTn id="308" dur="300"/>
                                        <p:tgtEl>
                                          <p:spTgt spid="276"/>
                                        </p:tgtEl>
                                      </p:cBhvr>
                                    </p:animEffect>
                                  </p:childTnLst>
                                </p:cTn>
                              </p:par>
                              <p:par>
                                <p:cTn id="309" presetID="10" presetClass="entr" presetSubtype="0" fill="hold" grpId="0" nodeType="withEffect">
                                  <p:stCondLst>
                                    <p:cond delay="0"/>
                                  </p:stCondLst>
                                  <p:childTnLst>
                                    <p:set>
                                      <p:cBhvr>
                                        <p:cTn id="310" dur="1" fill="hold">
                                          <p:stCondLst>
                                            <p:cond delay="0"/>
                                          </p:stCondLst>
                                        </p:cTn>
                                        <p:tgtEl>
                                          <p:spTgt spid="277"/>
                                        </p:tgtEl>
                                        <p:attrNameLst>
                                          <p:attrName>style.visibility</p:attrName>
                                        </p:attrNameLst>
                                      </p:cBhvr>
                                      <p:to>
                                        <p:strVal val="visible"/>
                                      </p:to>
                                    </p:set>
                                    <p:animEffect transition="in" filter="fade">
                                      <p:cBhvr>
                                        <p:cTn id="311" dur="300"/>
                                        <p:tgtEl>
                                          <p:spTgt spid="277"/>
                                        </p:tgtEl>
                                      </p:cBhvr>
                                    </p:animEffect>
                                  </p:childTnLst>
                                </p:cTn>
                              </p:par>
                              <p:par>
                                <p:cTn id="312" presetID="10" presetClass="entr" presetSubtype="0" fill="hold" grpId="0" nodeType="withEffect">
                                  <p:stCondLst>
                                    <p:cond delay="0"/>
                                  </p:stCondLst>
                                  <p:childTnLst>
                                    <p:set>
                                      <p:cBhvr>
                                        <p:cTn id="313" dur="1" fill="hold">
                                          <p:stCondLst>
                                            <p:cond delay="0"/>
                                          </p:stCondLst>
                                        </p:cTn>
                                        <p:tgtEl>
                                          <p:spTgt spid="278"/>
                                        </p:tgtEl>
                                        <p:attrNameLst>
                                          <p:attrName>style.visibility</p:attrName>
                                        </p:attrNameLst>
                                      </p:cBhvr>
                                      <p:to>
                                        <p:strVal val="visible"/>
                                      </p:to>
                                    </p:set>
                                    <p:animEffect transition="in" filter="fade">
                                      <p:cBhvr>
                                        <p:cTn id="314" dur="300"/>
                                        <p:tgtEl>
                                          <p:spTgt spid="278"/>
                                        </p:tgtEl>
                                      </p:cBhvr>
                                    </p:animEffect>
                                  </p:childTnLst>
                                </p:cTn>
                              </p:par>
                              <p:par>
                                <p:cTn id="315" presetID="10" presetClass="entr" presetSubtype="0" fill="hold" grpId="0" nodeType="withEffect">
                                  <p:stCondLst>
                                    <p:cond delay="0"/>
                                  </p:stCondLst>
                                  <p:childTnLst>
                                    <p:set>
                                      <p:cBhvr>
                                        <p:cTn id="316" dur="1" fill="hold">
                                          <p:stCondLst>
                                            <p:cond delay="0"/>
                                          </p:stCondLst>
                                        </p:cTn>
                                        <p:tgtEl>
                                          <p:spTgt spid="279"/>
                                        </p:tgtEl>
                                        <p:attrNameLst>
                                          <p:attrName>style.visibility</p:attrName>
                                        </p:attrNameLst>
                                      </p:cBhvr>
                                      <p:to>
                                        <p:strVal val="visible"/>
                                      </p:to>
                                    </p:set>
                                    <p:animEffect transition="in" filter="fade">
                                      <p:cBhvr>
                                        <p:cTn id="317" dur="300"/>
                                        <p:tgtEl>
                                          <p:spTgt spid="279"/>
                                        </p:tgtEl>
                                      </p:cBhvr>
                                    </p:animEffect>
                                  </p:childTnLst>
                                </p:cTn>
                              </p:par>
                              <p:par>
                                <p:cTn id="318" presetID="10" presetClass="entr" presetSubtype="0" fill="hold" grpId="0" nodeType="withEffect">
                                  <p:stCondLst>
                                    <p:cond delay="0"/>
                                  </p:stCondLst>
                                  <p:childTnLst>
                                    <p:set>
                                      <p:cBhvr>
                                        <p:cTn id="319" dur="1" fill="hold">
                                          <p:stCondLst>
                                            <p:cond delay="0"/>
                                          </p:stCondLst>
                                        </p:cTn>
                                        <p:tgtEl>
                                          <p:spTgt spid="280"/>
                                        </p:tgtEl>
                                        <p:attrNameLst>
                                          <p:attrName>style.visibility</p:attrName>
                                        </p:attrNameLst>
                                      </p:cBhvr>
                                      <p:to>
                                        <p:strVal val="visible"/>
                                      </p:to>
                                    </p:set>
                                    <p:animEffect transition="in" filter="fade">
                                      <p:cBhvr>
                                        <p:cTn id="320" dur="300"/>
                                        <p:tgtEl>
                                          <p:spTgt spid="280"/>
                                        </p:tgtEl>
                                      </p:cBhvr>
                                    </p:animEffect>
                                  </p:childTnLst>
                                </p:cTn>
                              </p:par>
                              <p:par>
                                <p:cTn id="321" presetID="10" presetClass="entr" presetSubtype="0" fill="hold" grpId="0" nodeType="withEffect">
                                  <p:stCondLst>
                                    <p:cond delay="0"/>
                                  </p:stCondLst>
                                  <p:childTnLst>
                                    <p:set>
                                      <p:cBhvr>
                                        <p:cTn id="322" dur="1" fill="hold">
                                          <p:stCondLst>
                                            <p:cond delay="0"/>
                                          </p:stCondLst>
                                        </p:cTn>
                                        <p:tgtEl>
                                          <p:spTgt spid="281"/>
                                        </p:tgtEl>
                                        <p:attrNameLst>
                                          <p:attrName>style.visibility</p:attrName>
                                        </p:attrNameLst>
                                      </p:cBhvr>
                                      <p:to>
                                        <p:strVal val="visible"/>
                                      </p:to>
                                    </p:set>
                                    <p:animEffect transition="in" filter="fade">
                                      <p:cBhvr>
                                        <p:cTn id="323" dur="300"/>
                                        <p:tgtEl>
                                          <p:spTgt spid="281"/>
                                        </p:tgtEl>
                                      </p:cBhvr>
                                    </p:animEffect>
                                  </p:childTnLst>
                                </p:cTn>
                              </p:par>
                              <p:par>
                                <p:cTn id="324" presetID="10" presetClass="entr" presetSubtype="0" fill="hold" grpId="0" nodeType="withEffect">
                                  <p:stCondLst>
                                    <p:cond delay="0"/>
                                  </p:stCondLst>
                                  <p:childTnLst>
                                    <p:set>
                                      <p:cBhvr>
                                        <p:cTn id="325" dur="1" fill="hold">
                                          <p:stCondLst>
                                            <p:cond delay="0"/>
                                          </p:stCondLst>
                                        </p:cTn>
                                        <p:tgtEl>
                                          <p:spTgt spid="282"/>
                                        </p:tgtEl>
                                        <p:attrNameLst>
                                          <p:attrName>style.visibility</p:attrName>
                                        </p:attrNameLst>
                                      </p:cBhvr>
                                      <p:to>
                                        <p:strVal val="visible"/>
                                      </p:to>
                                    </p:set>
                                    <p:animEffect transition="in" filter="fade">
                                      <p:cBhvr>
                                        <p:cTn id="326" dur="300"/>
                                        <p:tgtEl>
                                          <p:spTgt spid="282"/>
                                        </p:tgtEl>
                                      </p:cBhvr>
                                    </p:animEffect>
                                  </p:childTnLst>
                                </p:cTn>
                              </p:par>
                              <p:par>
                                <p:cTn id="327" presetID="10" presetClass="entr" presetSubtype="0" fill="hold" grpId="0" nodeType="withEffect">
                                  <p:stCondLst>
                                    <p:cond delay="0"/>
                                  </p:stCondLst>
                                  <p:childTnLst>
                                    <p:set>
                                      <p:cBhvr>
                                        <p:cTn id="328" dur="1" fill="hold">
                                          <p:stCondLst>
                                            <p:cond delay="0"/>
                                          </p:stCondLst>
                                        </p:cTn>
                                        <p:tgtEl>
                                          <p:spTgt spid="283"/>
                                        </p:tgtEl>
                                        <p:attrNameLst>
                                          <p:attrName>style.visibility</p:attrName>
                                        </p:attrNameLst>
                                      </p:cBhvr>
                                      <p:to>
                                        <p:strVal val="visible"/>
                                      </p:to>
                                    </p:set>
                                    <p:animEffect transition="in" filter="fade">
                                      <p:cBhvr>
                                        <p:cTn id="329" dur="300"/>
                                        <p:tgtEl>
                                          <p:spTgt spid="283"/>
                                        </p:tgtEl>
                                      </p:cBhvr>
                                    </p:animEffect>
                                  </p:childTnLst>
                                </p:cTn>
                              </p:par>
                              <p:par>
                                <p:cTn id="330" presetID="10" presetClass="entr" presetSubtype="0" fill="hold" grpId="0" nodeType="withEffect">
                                  <p:stCondLst>
                                    <p:cond delay="0"/>
                                  </p:stCondLst>
                                  <p:childTnLst>
                                    <p:set>
                                      <p:cBhvr>
                                        <p:cTn id="331" dur="1" fill="hold">
                                          <p:stCondLst>
                                            <p:cond delay="0"/>
                                          </p:stCondLst>
                                        </p:cTn>
                                        <p:tgtEl>
                                          <p:spTgt spid="284"/>
                                        </p:tgtEl>
                                        <p:attrNameLst>
                                          <p:attrName>style.visibility</p:attrName>
                                        </p:attrNameLst>
                                      </p:cBhvr>
                                      <p:to>
                                        <p:strVal val="visible"/>
                                      </p:to>
                                    </p:set>
                                    <p:animEffect transition="in" filter="fade">
                                      <p:cBhvr>
                                        <p:cTn id="332" dur="300"/>
                                        <p:tgtEl>
                                          <p:spTgt spid="284"/>
                                        </p:tgtEl>
                                      </p:cBhvr>
                                    </p:animEffect>
                                  </p:childTnLst>
                                </p:cTn>
                              </p:par>
                              <p:par>
                                <p:cTn id="333" presetID="10" presetClass="entr" presetSubtype="0" fill="hold" grpId="0" nodeType="withEffect">
                                  <p:stCondLst>
                                    <p:cond delay="0"/>
                                  </p:stCondLst>
                                  <p:childTnLst>
                                    <p:set>
                                      <p:cBhvr>
                                        <p:cTn id="334" dur="1" fill="hold">
                                          <p:stCondLst>
                                            <p:cond delay="0"/>
                                          </p:stCondLst>
                                        </p:cTn>
                                        <p:tgtEl>
                                          <p:spTgt spid="285"/>
                                        </p:tgtEl>
                                        <p:attrNameLst>
                                          <p:attrName>style.visibility</p:attrName>
                                        </p:attrNameLst>
                                      </p:cBhvr>
                                      <p:to>
                                        <p:strVal val="visible"/>
                                      </p:to>
                                    </p:set>
                                    <p:animEffect transition="in" filter="fade">
                                      <p:cBhvr>
                                        <p:cTn id="335" dur="300"/>
                                        <p:tgtEl>
                                          <p:spTgt spid="285"/>
                                        </p:tgtEl>
                                      </p:cBhvr>
                                    </p:animEffect>
                                  </p:childTnLst>
                                </p:cTn>
                              </p:par>
                              <p:par>
                                <p:cTn id="336" presetID="10" presetClass="entr" presetSubtype="0" fill="hold" grpId="0" nodeType="withEffect">
                                  <p:stCondLst>
                                    <p:cond delay="0"/>
                                  </p:stCondLst>
                                  <p:childTnLst>
                                    <p:set>
                                      <p:cBhvr>
                                        <p:cTn id="337" dur="1" fill="hold">
                                          <p:stCondLst>
                                            <p:cond delay="0"/>
                                          </p:stCondLst>
                                        </p:cTn>
                                        <p:tgtEl>
                                          <p:spTgt spid="286"/>
                                        </p:tgtEl>
                                        <p:attrNameLst>
                                          <p:attrName>style.visibility</p:attrName>
                                        </p:attrNameLst>
                                      </p:cBhvr>
                                      <p:to>
                                        <p:strVal val="visible"/>
                                      </p:to>
                                    </p:set>
                                    <p:animEffect transition="in" filter="fade">
                                      <p:cBhvr>
                                        <p:cTn id="338" dur="300"/>
                                        <p:tgtEl>
                                          <p:spTgt spid="286"/>
                                        </p:tgtEl>
                                      </p:cBhvr>
                                    </p:animEffect>
                                  </p:childTnLst>
                                </p:cTn>
                              </p:par>
                              <p:par>
                                <p:cTn id="339" presetID="10" presetClass="entr" presetSubtype="0" fill="hold" grpId="0" nodeType="withEffect">
                                  <p:stCondLst>
                                    <p:cond delay="0"/>
                                  </p:stCondLst>
                                  <p:childTnLst>
                                    <p:set>
                                      <p:cBhvr>
                                        <p:cTn id="340" dur="1" fill="hold">
                                          <p:stCondLst>
                                            <p:cond delay="0"/>
                                          </p:stCondLst>
                                        </p:cTn>
                                        <p:tgtEl>
                                          <p:spTgt spid="287"/>
                                        </p:tgtEl>
                                        <p:attrNameLst>
                                          <p:attrName>style.visibility</p:attrName>
                                        </p:attrNameLst>
                                      </p:cBhvr>
                                      <p:to>
                                        <p:strVal val="visible"/>
                                      </p:to>
                                    </p:set>
                                    <p:animEffect transition="in" filter="fade">
                                      <p:cBhvr>
                                        <p:cTn id="341" dur="300"/>
                                        <p:tgtEl>
                                          <p:spTgt spid="287"/>
                                        </p:tgtEl>
                                      </p:cBhvr>
                                    </p:animEffect>
                                  </p:childTnLst>
                                </p:cTn>
                              </p:par>
                              <p:par>
                                <p:cTn id="342" presetID="10" presetClass="entr" presetSubtype="0" fill="hold" grpId="0" nodeType="withEffect">
                                  <p:stCondLst>
                                    <p:cond delay="0"/>
                                  </p:stCondLst>
                                  <p:childTnLst>
                                    <p:set>
                                      <p:cBhvr>
                                        <p:cTn id="343" dur="1" fill="hold">
                                          <p:stCondLst>
                                            <p:cond delay="0"/>
                                          </p:stCondLst>
                                        </p:cTn>
                                        <p:tgtEl>
                                          <p:spTgt spid="288"/>
                                        </p:tgtEl>
                                        <p:attrNameLst>
                                          <p:attrName>style.visibility</p:attrName>
                                        </p:attrNameLst>
                                      </p:cBhvr>
                                      <p:to>
                                        <p:strVal val="visible"/>
                                      </p:to>
                                    </p:set>
                                    <p:animEffect transition="in" filter="fade">
                                      <p:cBhvr>
                                        <p:cTn id="344" dur="300"/>
                                        <p:tgtEl>
                                          <p:spTgt spid="288"/>
                                        </p:tgtEl>
                                      </p:cBhvr>
                                    </p:animEffect>
                                  </p:childTnLst>
                                </p:cTn>
                              </p:par>
                              <p:par>
                                <p:cTn id="345" presetID="10" presetClass="entr" presetSubtype="0" fill="hold" grpId="0" nodeType="withEffect">
                                  <p:stCondLst>
                                    <p:cond delay="0"/>
                                  </p:stCondLst>
                                  <p:childTnLst>
                                    <p:set>
                                      <p:cBhvr>
                                        <p:cTn id="346" dur="1" fill="hold">
                                          <p:stCondLst>
                                            <p:cond delay="0"/>
                                          </p:stCondLst>
                                        </p:cTn>
                                        <p:tgtEl>
                                          <p:spTgt spid="289"/>
                                        </p:tgtEl>
                                        <p:attrNameLst>
                                          <p:attrName>style.visibility</p:attrName>
                                        </p:attrNameLst>
                                      </p:cBhvr>
                                      <p:to>
                                        <p:strVal val="visible"/>
                                      </p:to>
                                    </p:set>
                                    <p:animEffect transition="in" filter="fade">
                                      <p:cBhvr>
                                        <p:cTn id="347" dur="300"/>
                                        <p:tgtEl>
                                          <p:spTgt spid="289"/>
                                        </p:tgtEl>
                                      </p:cBhvr>
                                    </p:animEffect>
                                  </p:childTnLst>
                                </p:cTn>
                              </p:par>
                              <p:par>
                                <p:cTn id="348" presetID="10" presetClass="entr" presetSubtype="0" fill="hold" grpId="0" nodeType="withEffect">
                                  <p:stCondLst>
                                    <p:cond delay="0"/>
                                  </p:stCondLst>
                                  <p:childTnLst>
                                    <p:set>
                                      <p:cBhvr>
                                        <p:cTn id="349" dur="1" fill="hold">
                                          <p:stCondLst>
                                            <p:cond delay="0"/>
                                          </p:stCondLst>
                                        </p:cTn>
                                        <p:tgtEl>
                                          <p:spTgt spid="290"/>
                                        </p:tgtEl>
                                        <p:attrNameLst>
                                          <p:attrName>style.visibility</p:attrName>
                                        </p:attrNameLst>
                                      </p:cBhvr>
                                      <p:to>
                                        <p:strVal val="visible"/>
                                      </p:to>
                                    </p:set>
                                    <p:animEffect transition="in" filter="fade">
                                      <p:cBhvr>
                                        <p:cTn id="350" dur="300"/>
                                        <p:tgtEl>
                                          <p:spTgt spid="290"/>
                                        </p:tgtEl>
                                      </p:cBhvr>
                                    </p:animEffect>
                                  </p:childTnLst>
                                </p:cTn>
                              </p:par>
                              <p:par>
                                <p:cTn id="351" presetID="10" presetClass="entr" presetSubtype="0" fill="hold" grpId="0" nodeType="withEffect">
                                  <p:stCondLst>
                                    <p:cond delay="0"/>
                                  </p:stCondLst>
                                  <p:childTnLst>
                                    <p:set>
                                      <p:cBhvr>
                                        <p:cTn id="352" dur="1" fill="hold">
                                          <p:stCondLst>
                                            <p:cond delay="0"/>
                                          </p:stCondLst>
                                        </p:cTn>
                                        <p:tgtEl>
                                          <p:spTgt spid="291"/>
                                        </p:tgtEl>
                                        <p:attrNameLst>
                                          <p:attrName>style.visibility</p:attrName>
                                        </p:attrNameLst>
                                      </p:cBhvr>
                                      <p:to>
                                        <p:strVal val="visible"/>
                                      </p:to>
                                    </p:set>
                                    <p:animEffect transition="in" filter="fade">
                                      <p:cBhvr>
                                        <p:cTn id="353" dur="300"/>
                                        <p:tgtEl>
                                          <p:spTgt spid="291"/>
                                        </p:tgtEl>
                                      </p:cBhvr>
                                    </p:animEffect>
                                  </p:childTnLst>
                                </p:cTn>
                              </p:par>
                            </p:childTnLst>
                          </p:cTn>
                        </p:par>
                      </p:childTnLst>
                    </p:cTn>
                  </p:par>
                  <p:par>
                    <p:cTn id="354" fill="hold">
                      <p:stCondLst>
                        <p:cond delay="indefinite"/>
                      </p:stCondLst>
                      <p:childTnLst>
                        <p:par>
                          <p:cTn id="355" fill="hold">
                            <p:stCondLst>
                              <p:cond delay="0"/>
                            </p:stCondLst>
                            <p:childTnLst>
                              <p:par>
                                <p:cTn id="356" presetID="10" presetClass="entr" presetSubtype="0" fill="hold" grpId="0" nodeType="clickEffect">
                                  <p:stCondLst>
                                    <p:cond delay="0"/>
                                  </p:stCondLst>
                                  <p:childTnLst>
                                    <p:set>
                                      <p:cBhvr>
                                        <p:cTn id="357" dur="1" fill="hold">
                                          <p:stCondLst>
                                            <p:cond delay="0"/>
                                          </p:stCondLst>
                                        </p:cTn>
                                        <p:tgtEl>
                                          <p:spTgt spid="106"/>
                                        </p:tgtEl>
                                        <p:attrNameLst>
                                          <p:attrName>style.visibility</p:attrName>
                                        </p:attrNameLst>
                                      </p:cBhvr>
                                      <p:to>
                                        <p:strVal val="visible"/>
                                      </p:to>
                                    </p:set>
                                    <p:animEffect transition="in" filter="fade">
                                      <p:cBhvr>
                                        <p:cTn id="358" dur="3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53" grpId="0"/>
      <p:bldP spid="154" grpId="0"/>
      <p:bldP spid="155" grpId="0" animBg="1"/>
      <p:bldP spid="156" grpId="0" animBg="1"/>
      <p:bldP spid="161" grpId="0" animBg="1"/>
      <p:bldP spid="162" grpId="0" animBg="1"/>
      <p:bldP spid="163" grpId="0"/>
      <p:bldP spid="172" grpId="0" animBg="1"/>
      <p:bldP spid="173" grpId="0"/>
      <p:bldP spid="174" grpId="0" animBg="1"/>
      <p:bldP spid="175" grpId="0"/>
      <p:bldP spid="176" grpId="0" animBg="1"/>
      <p:bldP spid="177" grpId="0"/>
      <p:bldP spid="178" grpId="0" animBg="1"/>
      <p:bldP spid="179" grpId="0"/>
      <p:bldP spid="180" grpId="0" animBg="1"/>
      <p:bldP spid="181" grpId="0"/>
      <p:bldP spid="182" grpId="0" animBg="1"/>
      <p:bldP spid="183" grpId="0"/>
      <p:bldP spid="184" grpId="0" animBg="1"/>
      <p:bldP spid="185" grpId="0"/>
      <p:bldP spid="189" grpId="0"/>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13" grpId="0" animBg="1"/>
      <p:bldP spid="214" grpId="0"/>
      <p:bldP spid="215" grpId="0" animBg="1"/>
      <p:bldP spid="216" grpId="0"/>
      <p:bldP spid="217" grpId="0" animBg="1"/>
      <p:bldP spid="218" grpId="0"/>
      <p:bldP spid="219" grpId="0" animBg="1"/>
      <p:bldP spid="220" grpId="0"/>
      <p:bldP spid="221" grpId="0" animBg="1"/>
      <p:bldP spid="222" grpId="0"/>
      <p:bldP spid="223" grpId="0" animBg="1"/>
      <p:bldP spid="224" grpId="0"/>
      <p:bldP spid="225" grpId="0" animBg="1"/>
      <p:bldP spid="226" grpId="0"/>
      <p:bldP spid="230" grpId="0"/>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0" grpId="0" animBg="1"/>
      <p:bldP spid="29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ltLang="ko-KR"/>
              <a:t>EVALUATION · ENVIRONMENT</a:t>
            </a: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Evaluation Setup</a:t>
            </a:r>
            <a:endParaRPr lang="en-US" sz="30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13</a:t>
            </a:fld>
            <a:endParaRPr lang="en-US"/>
          </a:p>
        </p:txBody>
      </p:sp>
      <p:sp>
        <p:nvSpPr>
          <p:cNvPr id="6" name="Rounded Rectangle 5"/>
          <p:cNvSpPr/>
          <p:nvPr/>
        </p:nvSpPr>
        <p:spPr>
          <a:xfrm>
            <a:off x="548640" y="1280160"/>
            <a:ext cx="3511296" cy="4297680"/>
          </a:xfrm>
          <a:prstGeom prst="roundRect">
            <a:avLst>
              <a:gd name="adj" fmla="val 5000"/>
            </a:avLst>
          </a:prstGeom>
          <a:solidFill>
            <a:srgbClr val="152B43">
              <a:alpha val="5000"/>
            </a:srgbClr>
          </a:solidFill>
          <a:ln w="12700">
            <a:noFill/>
          </a:ln>
        </p:spPr>
        <p:txBody>
          <a:bodyPr wrap="square" lIns="45720" tIns="18288" rIns="45720" bIns="18288" rtlCol="0" anchor="ctr">
            <a:noAutofit/>
          </a:bodyPr>
          <a:lstStyle/>
          <a:p>
            <a:pPr marL="0" indent="0" algn="ctr">
              <a:buNone/>
            </a:pPr>
            <a:endParaRPr lang="en-US" sz="1600"/>
          </a:p>
        </p:txBody>
      </p:sp>
      <p:sp>
        <p:nvSpPr>
          <p:cNvPr id="7" name="Oval 6"/>
          <p:cNvSpPr/>
          <p:nvPr/>
        </p:nvSpPr>
        <p:spPr>
          <a:xfrm>
            <a:off x="777240" y="1481328"/>
            <a:ext cx="384048" cy="384048"/>
          </a:xfrm>
          <a:prstGeom prst="ellipse">
            <a:avLst/>
          </a:prstGeom>
          <a:solidFill>
            <a:srgbClr val="152B43"/>
          </a:solidFill>
          <a:ln w="12700">
            <a:noFill/>
          </a:ln>
        </p:spPr>
        <p:txBody>
          <a:bodyPr wrap="square" lIns="45720" tIns="18288" rIns="45720" bIns="18288" rtlCol="0" anchor="ctr">
            <a:noAutofit/>
          </a:bodyPr>
          <a:lstStyle/>
          <a:p>
            <a:pPr marL="0" indent="0" algn="ctr">
              <a:buNone/>
            </a:pPr>
            <a:r>
              <a:rPr lang="en-US" sz="1600" b="1">
                <a:solidFill>
                  <a:srgbClr val="FFFFFF"/>
                </a:solidFill>
              </a:rPr>
              <a:t>1</a:t>
            </a:r>
            <a:endParaRPr lang="en-US" sz="1600"/>
          </a:p>
        </p:txBody>
      </p:sp>
      <p:sp>
        <p:nvSpPr>
          <p:cNvPr id="8" name="TextBox 7"/>
          <p:cNvSpPr txBox="1"/>
          <p:nvPr/>
        </p:nvSpPr>
        <p:spPr>
          <a:xfrm>
            <a:off x="1280160" y="1444752"/>
            <a:ext cx="2596896" cy="457200"/>
          </a:xfrm>
          <a:prstGeom prst="rect">
            <a:avLst/>
          </a:prstGeom>
          <a:noFill/>
        </p:spPr>
        <p:txBody>
          <a:bodyPr wrap="square" lIns="0" tIns="0" rIns="0" bIns="0" rtlCol="0" anchor="ctr">
            <a:noAutofit/>
          </a:bodyPr>
          <a:lstStyle/>
          <a:p>
            <a:pPr marL="0" indent="0" algn="l">
              <a:buNone/>
            </a:pPr>
            <a:r>
              <a:rPr lang="en-US" sz="2100" b="1">
                <a:solidFill>
                  <a:srgbClr val="152B43"/>
                </a:solidFill>
              </a:rPr>
              <a:t>System</a:t>
            </a:r>
            <a:endParaRPr lang="en-US" sz="2100"/>
          </a:p>
        </p:txBody>
      </p:sp>
      <p:sp>
        <p:nvSpPr>
          <p:cNvPr id="9" name="TextBox 8"/>
          <p:cNvSpPr txBox="1"/>
          <p:nvPr/>
        </p:nvSpPr>
        <p:spPr>
          <a:xfrm>
            <a:off x="822960" y="2002056"/>
            <a:ext cx="3017520" cy="814296"/>
          </a:xfrm>
          <a:prstGeom prst="rect">
            <a:avLst/>
          </a:prstGeom>
          <a:noFill/>
        </p:spPr>
        <p:txBody>
          <a:bodyPr wrap="square" lIns="0" tIns="0" rIns="0" bIns="0" rtlCol="0" anchor="ctr">
            <a:noAutofit/>
          </a:bodyPr>
          <a:lstStyle/>
          <a:p>
            <a:pPr marL="0" indent="0" algn="l">
              <a:buNone/>
            </a:pPr>
            <a:r>
              <a:rPr lang="en-US" sz="1700" b="1"/>
              <a:t>Simulator</a:t>
            </a:r>
          </a:p>
          <a:p>
            <a:pPr marL="0" indent="0" algn="l">
              <a:buNone/>
            </a:pPr>
            <a:r>
              <a:rPr lang="en-US" sz="1700"/>
              <a:t>Accel-Sim + UVMSmart + Ramulator</a:t>
            </a:r>
          </a:p>
        </p:txBody>
      </p:sp>
      <p:sp>
        <p:nvSpPr>
          <p:cNvPr id="10" name="TextBox 9"/>
          <p:cNvSpPr txBox="1"/>
          <p:nvPr/>
        </p:nvSpPr>
        <p:spPr>
          <a:xfrm>
            <a:off x="822960" y="4025419"/>
            <a:ext cx="3017520" cy="516188"/>
          </a:xfrm>
          <a:prstGeom prst="rect">
            <a:avLst/>
          </a:prstGeom>
          <a:noFill/>
        </p:spPr>
        <p:txBody>
          <a:bodyPr wrap="square" lIns="0" tIns="0" rIns="0" bIns="0" rtlCol="0" anchor="ctr">
            <a:noAutofit/>
          </a:bodyPr>
          <a:lstStyle/>
          <a:p>
            <a:pPr marL="0" indent="0" algn="l">
              <a:buNone/>
            </a:pPr>
            <a:r>
              <a:rPr lang="en-US" sz="1700" b="1">
                <a:solidFill>
                  <a:srgbClr val="152B43"/>
                </a:solidFill>
              </a:rPr>
              <a:t>Zpool Ratio</a:t>
            </a:r>
            <a:endParaRPr lang="en-US" sz="1700"/>
          </a:p>
          <a:p>
            <a:pPr marL="0" indent="0" algn="l">
              <a:buNone/>
            </a:pPr>
            <a:r>
              <a:rPr lang="en-US" sz="1700" b="0">
                <a:solidFill>
                  <a:srgbClr val="152B43"/>
                </a:solidFill>
              </a:rPr>
              <a:t>(20% of GPU memory)</a:t>
            </a:r>
          </a:p>
        </p:txBody>
      </p:sp>
      <p:sp>
        <p:nvSpPr>
          <p:cNvPr id="12" name="TextBox 11"/>
          <p:cNvSpPr txBox="1"/>
          <p:nvPr/>
        </p:nvSpPr>
        <p:spPr>
          <a:xfrm>
            <a:off x="822960" y="4679217"/>
            <a:ext cx="1600200" cy="310896"/>
          </a:xfrm>
          <a:prstGeom prst="rect">
            <a:avLst/>
          </a:prstGeom>
          <a:noFill/>
        </p:spPr>
        <p:txBody>
          <a:bodyPr wrap="square" lIns="0" tIns="0" rIns="0" bIns="0" rtlCol="0" anchor="ctr">
            <a:noAutofit/>
          </a:bodyPr>
          <a:lstStyle/>
          <a:p>
            <a:pPr marL="0" indent="0" algn="l">
              <a:buNone/>
            </a:pPr>
            <a:r>
              <a:rPr lang="en-US" sz="1400" b="1">
                <a:solidFill>
                  <a:srgbClr val="152B43"/>
                </a:solidFill>
              </a:rPr>
              <a:t>Baseline · 10 GB</a:t>
            </a:r>
            <a:endParaRPr lang="en-US" sz="1400"/>
          </a:p>
        </p:txBody>
      </p:sp>
      <p:sp>
        <p:nvSpPr>
          <p:cNvPr id="13" name="Rectangle 12"/>
          <p:cNvSpPr/>
          <p:nvPr/>
        </p:nvSpPr>
        <p:spPr>
          <a:xfrm>
            <a:off x="2514600" y="4724937"/>
            <a:ext cx="1280160" cy="237744"/>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4" name="TextBox 13"/>
          <p:cNvSpPr txBox="1"/>
          <p:nvPr/>
        </p:nvSpPr>
        <p:spPr>
          <a:xfrm>
            <a:off x="822960" y="5015033"/>
            <a:ext cx="1600200" cy="310896"/>
          </a:xfrm>
          <a:prstGeom prst="rect">
            <a:avLst/>
          </a:prstGeom>
          <a:noFill/>
        </p:spPr>
        <p:txBody>
          <a:bodyPr wrap="square" lIns="0" tIns="0" rIns="0" bIns="0" rtlCol="0" anchor="ctr">
            <a:noAutofit/>
          </a:bodyPr>
          <a:lstStyle/>
          <a:p>
            <a:pPr marL="0" indent="0" algn="l">
              <a:buNone/>
            </a:pPr>
            <a:r>
              <a:rPr lang="en-US" sz="1400" b="1">
                <a:solidFill>
                  <a:srgbClr val="548235"/>
                </a:solidFill>
              </a:rPr>
              <a:t>GZswap · 8 + 2 GB</a:t>
            </a:r>
            <a:endParaRPr lang="en-US" sz="1400"/>
          </a:p>
        </p:txBody>
      </p:sp>
      <p:sp>
        <p:nvSpPr>
          <p:cNvPr id="15" name="Rectangle 14"/>
          <p:cNvSpPr/>
          <p:nvPr/>
        </p:nvSpPr>
        <p:spPr>
          <a:xfrm>
            <a:off x="2514600" y="5060753"/>
            <a:ext cx="1024128" cy="237744"/>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6" name="Rectangle 15"/>
          <p:cNvSpPr/>
          <p:nvPr/>
        </p:nvSpPr>
        <p:spPr>
          <a:xfrm>
            <a:off x="3538728" y="5060753"/>
            <a:ext cx="256032" cy="237744"/>
          </a:xfrm>
          <a:prstGeom prst="rect">
            <a:avLst/>
          </a:prstGeom>
          <a:solidFill>
            <a:srgbClr val="152B43"/>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7" name="Rounded Rectangle 16"/>
          <p:cNvSpPr/>
          <p:nvPr/>
        </p:nvSpPr>
        <p:spPr>
          <a:xfrm>
            <a:off x="4334256" y="1280160"/>
            <a:ext cx="3511296" cy="4297680"/>
          </a:xfrm>
          <a:prstGeom prst="roundRect">
            <a:avLst>
              <a:gd name="adj" fmla="val 5000"/>
            </a:avLst>
          </a:prstGeom>
          <a:solidFill>
            <a:srgbClr val="152B43">
              <a:alpha val="5000"/>
            </a:srgbClr>
          </a:solidFill>
          <a:ln w="12700">
            <a:noFill/>
          </a:ln>
        </p:spPr>
        <p:txBody>
          <a:bodyPr wrap="square" lIns="45720" tIns="18288" rIns="45720" bIns="18288" rtlCol="0" anchor="ctr">
            <a:noAutofit/>
          </a:bodyPr>
          <a:lstStyle/>
          <a:p>
            <a:pPr marL="0" indent="0" algn="ctr">
              <a:buNone/>
            </a:pPr>
            <a:endParaRPr lang="en-US" sz="1600"/>
          </a:p>
        </p:txBody>
      </p:sp>
      <p:sp>
        <p:nvSpPr>
          <p:cNvPr id="18" name="Oval 17"/>
          <p:cNvSpPr/>
          <p:nvPr/>
        </p:nvSpPr>
        <p:spPr>
          <a:xfrm>
            <a:off x="4562856" y="1481328"/>
            <a:ext cx="384048" cy="384048"/>
          </a:xfrm>
          <a:prstGeom prst="ellipse">
            <a:avLst/>
          </a:prstGeom>
          <a:solidFill>
            <a:srgbClr val="152B43"/>
          </a:solidFill>
          <a:ln w="12700">
            <a:noFill/>
          </a:ln>
        </p:spPr>
        <p:txBody>
          <a:bodyPr wrap="square" lIns="45720" tIns="18288" rIns="45720" bIns="18288" rtlCol="0" anchor="ctr">
            <a:noAutofit/>
          </a:bodyPr>
          <a:lstStyle/>
          <a:p>
            <a:pPr marL="0" indent="0" algn="ctr">
              <a:buNone/>
            </a:pPr>
            <a:r>
              <a:rPr lang="en-US" sz="1600" b="1">
                <a:solidFill>
                  <a:srgbClr val="FFFFFF"/>
                </a:solidFill>
              </a:rPr>
              <a:t>2</a:t>
            </a:r>
            <a:endParaRPr lang="en-US" sz="1600"/>
          </a:p>
        </p:txBody>
      </p:sp>
      <p:sp>
        <p:nvSpPr>
          <p:cNvPr id="19" name="TextBox 18"/>
          <p:cNvSpPr txBox="1"/>
          <p:nvPr/>
        </p:nvSpPr>
        <p:spPr>
          <a:xfrm>
            <a:off x="5065776" y="1444752"/>
            <a:ext cx="2596896" cy="457200"/>
          </a:xfrm>
          <a:prstGeom prst="rect">
            <a:avLst/>
          </a:prstGeom>
          <a:noFill/>
        </p:spPr>
        <p:txBody>
          <a:bodyPr wrap="square" lIns="0" tIns="0" rIns="0" bIns="0" rtlCol="0" anchor="ctr">
            <a:noAutofit/>
          </a:bodyPr>
          <a:lstStyle/>
          <a:p>
            <a:pPr marL="0" indent="0" algn="l">
              <a:buNone/>
            </a:pPr>
            <a:r>
              <a:rPr lang="en-US" sz="2100" b="1">
                <a:solidFill>
                  <a:srgbClr val="152B43"/>
                </a:solidFill>
              </a:rPr>
              <a:t>Workloads</a:t>
            </a:r>
            <a:endParaRPr lang="en-US" sz="2100"/>
          </a:p>
        </p:txBody>
      </p:sp>
      <p:sp>
        <p:nvSpPr>
          <p:cNvPr id="20" name="TextBox 19"/>
          <p:cNvSpPr txBox="1"/>
          <p:nvPr/>
        </p:nvSpPr>
        <p:spPr>
          <a:xfrm>
            <a:off x="4608576" y="2002056"/>
            <a:ext cx="3017520" cy="329184"/>
          </a:xfrm>
          <a:prstGeom prst="rect">
            <a:avLst/>
          </a:prstGeom>
          <a:noFill/>
        </p:spPr>
        <p:txBody>
          <a:bodyPr wrap="square" lIns="0" tIns="0" rIns="0" bIns="0" rtlCol="0" anchor="ctr">
            <a:noAutofit/>
          </a:bodyPr>
          <a:lstStyle/>
          <a:p>
            <a:pPr marL="0" indent="0" algn="l">
              <a:buNone/>
            </a:pPr>
            <a:r>
              <a:rPr lang="en-US" sz="1700" b="1">
                <a:solidFill>
                  <a:srgbClr val="152B43"/>
                </a:solidFill>
              </a:rPr>
              <a:t>15 workloads, 4 suites</a:t>
            </a:r>
            <a:endParaRPr lang="en-US" sz="1700"/>
          </a:p>
        </p:txBody>
      </p:sp>
      <p:sp>
        <p:nvSpPr>
          <p:cNvPr id="21" name="Rounded Rectangle 20"/>
          <p:cNvSpPr/>
          <p:nvPr/>
        </p:nvSpPr>
        <p:spPr>
          <a:xfrm>
            <a:off x="4608576" y="2395248"/>
            <a:ext cx="1435608" cy="301752"/>
          </a:xfrm>
          <a:prstGeom prst="roundRect">
            <a:avLst>
              <a:gd name="adj" fmla="val 15000"/>
            </a:avLst>
          </a:prstGeom>
          <a:solidFill>
            <a:srgbClr val="152B43">
              <a:alpha val="10000"/>
            </a:srgbClr>
          </a:solidFill>
          <a:ln w="12700">
            <a:noFill/>
          </a:ln>
        </p:spPr>
        <p:txBody>
          <a:bodyPr wrap="square" lIns="45720" tIns="18288" rIns="45720" bIns="18288" rtlCol="0" anchor="ctr">
            <a:noAutofit/>
          </a:bodyPr>
          <a:lstStyle/>
          <a:p>
            <a:pPr marL="0" indent="0" algn="ctr">
              <a:buNone/>
            </a:pPr>
            <a:r>
              <a:rPr lang="en-US" sz="1400" b="1">
                <a:solidFill>
                  <a:srgbClr val="152B43"/>
                </a:solidFill>
              </a:rPr>
              <a:t>PolyBench</a:t>
            </a:r>
            <a:endParaRPr lang="en-US" sz="1400"/>
          </a:p>
        </p:txBody>
      </p:sp>
      <p:sp>
        <p:nvSpPr>
          <p:cNvPr id="22" name="Rounded Rectangle 21"/>
          <p:cNvSpPr/>
          <p:nvPr/>
        </p:nvSpPr>
        <p:spPr>
          <a:xfrm>
            <a:off x="6117336" y="2395248"/>
            <a:ext cx="1435608" cy="301752"/>
          </a:xfrm>
          <a:prstGeom prst="roundRect">
            <a:avLst>
              <a:gd name="adj" fmla="val 15000"/>
            </a:avLst>
          </a:prstGeom>
          <a:solidFill>
            <a:srgbClr val="152B43">
              <a:alpha val="10000"/>
            </a:srgbClr>
          </a:solidFill>
          <a:ln w="12700">
            <a:noFill/>
          </a:ln>
        </p:spPr>
        <p:txBody>
          <a:bodyPr wrap="square" lIns="45720" tIns="18288" rIns="45720" bIns="18288" rtlCol="0" anchor="ctr">
            <a:noAutofit/>
          </a:bodyPr>
          <a:lstStyle/>
          <a:p>
            <a:pPr marL="0" indent="0" algn="ctr">
              <a:buNone/>
            </a:pPr>
            <a:r>
              <a:rPr lang="en-US" sz="1400" b="1">
                <a:solidFill>
                  <a:srgbClr val="152B43"/>
                </a:solidFill>
              </a:rPr>
              <a:t>GraphBIG</a:t>
            </a:r>
            <a:endParaRPr lang="en-US" sz="1400"/>
          </a:p>
        </p:txBody>
      </p:sp>
      <p:sp>
        <p:nvSpPr>
          <p:cNvPr id="23" name="Rounded Rectangle 22"/>
          <p:cNvSpPr/>
          <p:nvPr/>
        </p:nvSpPr>
        <p:spPr>
          <a:xfrm>
            <a:off x="4608576" y="2761008"/>
            <a:ext cx="1435608" cy="301752"/>
          </a:xfrm>
          <a:prstGeom prst="roundRect">
            <a:avLst>
              <a:gd name="adj" fmla="val 15000"/>
            </a:avLst>
          </a:prstGeom>
          <a:solidFill>
            <a:srgbClr val="152B43">
              <a:alpha val="10000"/>
            </a:srgbClr>
          </a:solidFill>
          <a:ln w="12700">
            <a:noFill/>
          </a:ln>
        </p:spPr>
        <p:txBody>
          <a:bodyPr wrap="square" lIns="45720" tIns="18288" rIns="45720" bIns="18288" rtlCol="0" anchor="ctr">
            <a:noAutofit/>
          </a:bodyPr>
          <a:lstStyle/>
          <a:p>
            <a:pPr marL="0" indent="0" algn="ctr">
              <a:buNone/>
            </a:pPr>
            <a:r>
              <a:rPr lang="en-US" sz="1400" b="1">
                <a:solidFill>
                  <a:srgbClr val="152B43"/>
                </a:solidFill>
              </a:rPr>
              <a:t>Parboil</a:t>
            </a:r>
            <a:endParaRPr lang="en-US" sz="1400"/>
          </a:p>
        </p:txBody>
      </p:sp>
      <p:sp>
        <p:nvSpPr>
          <p:cNvPr id="24" name="Rounded Rectangle 23"/>
          <p:cNvSpPr/>
          <p:nvPr/>
        </p:nvSpPr>
        <p:spPr>
          <a:xfrm>
            <a:off x="6117336" y="2761008"/>
            <a:ext cx="1435608" cy="301752"/>
          </a:xfrm>
          <a:prstGeom prst="roundRect">
            <a:avLst>
              <a:gd name="adj" fmla="val 15000"/>
            </a:avLst>
          </a:prstGeom>
          <a:solidFill>
            <a:srgbClr val="152B43">
              <a:alpha val="10000"/>
            </a:srgbClr>
          </a:solidFill>
          <a:ln w="12700">
            <a:noFill/>
          </a:ln>
        </p:spPr>
        <p:txBody>
          <a:bodyPr wrap="square" lIns="45720" tIns="18288" rIns="45720" bIns="18288" rtlCol="0" anchor="ctr">
            <a:noAutofit/>
          </a:bodyPr>
          <a:lstStyle/>
          <a:p>
            <a:pPr marL="0" indent="0" algn="ctr">
              <a:buNone/>
            </a:pPr>
            <a:r>
              <a:rPr lang="en-US" sz="1400" b="1">
                <a:solidFill>
                  <a:srgbClr val="152B43"/>
                </a:solidFill>
              </a:rPr>
              <a:t>Rodinia</a:t>
            </a:r>
            <a:endParaRPr lang="en-US" sz="1400"/>
          </a:p>
        </p:txBody>
      </p:sp>
      <p:sp>
        <p:nvSpPr>
          <p:cNvPr id="25" name="TextBox 24"/>
          <p:cNvSpPr txBox="1"/>
          <p:nvPr/>
        </p:nvSpPr>
        <p:spPr>
          <a:xfrm>
            <a:off x="4608576" y="3592351"/>
            <a:ext cx="3017520" cy="585216"/>
          </a:xfrm>
          <a:prstGeom prst="rect">
            <a:avLst/>
          </a:prstGeom>
          <a:noFill/>
        </p:spPr>
        <p:txBody>
          <a:bodyPr wrap="square" lIns="0" tIns="0" rIns="0" bIns="0" rtlCol="0" anchor="ctr">
            <a:noAutofit/>
          </a:bodyPr>
          <a:lstStyle/>
          <a:p>
            <a:pPr marL="0" indent="0" algn="l">
              <a:buNone/>
            </a:pPr>
            <a:r>
              <a:rPr lang="en-US" sz="1700" b="1">
                <a:solidFill>
                  <a:srgbClr val="152B43"/>
                </a:solidFill>
              </a:rPr>
              <a:t>Memory pressure</a:t>
            </a:r>
          </a:p>
          <a:p>
            <a:pPr marL="0" indent="0" algn="l">
              <a:buNone/>
            </a:pPr>
            <a:r>
              <a:rPr lang="en-US" sz="1700">
                <a:solidFill>
                  <a:srgbClr val="152B43"/>
                </a:solidFill>
              </a:rPr>
              <a:t>(R = GPU memory / footprint)</a:t>
            </a:r>
            <a:endParaRPr lang="en-US" sz="1700"/>
          </a:p>
        </p:txBody>
      </p:sp>
      <p:sp>
        <p:nvSpPr>
          <p:cNvPr id="27" name="TextBox 26"/>
          <p:cNvSpPr txBox="1"/>
          <p:nvPr/>
        </p:nvSpPr>
        <p:spPr>
          <a:xfrm>
            <a:off x="4608576" y="4274369"/>
            <a:ext cx="502920" cy="274320"/>
          </a:xfrm>
          <a:prstGeom prst="rect">
            <a:avLst/>
          </a:prstGeom>
          <a:noFill/>
        </p:spPr>
        <p:txBody>
          <a:bodyPr wrap="square" lIns="0" tIns="0" rIns="0" bIns="0" rtlCol="0" anchor="ctr">
            <a:noAutofit/>
          </a:bodyPr>
          <a:lstStyle/>
          <a:p>
            <a:pPr marL="0" indent="0" algn="l">
              <a:buNone/>
            </a:pPr>
            <a:r>
              <a:rPr lang="en-US" sz="1400" b="1">
                <a:solidFill>
                  <a:srgbClr val="152B43"/>
                </a:solidFill>
              </a:rPr>
              <a:t>R90</a:t>
            </a:r>
            <a:endParaRPr lang="en-US" sz="1400"/>
          </a:p>
        </p:txBody>
      </p:sp>
      <p:sp>
        <p:nvSpPr>
          <p:cNvPr id="28" name="Rectangle 27"/>
          <p:cNvSpPr/>
          <p:nvPr/>
        </p:nvSpPr>
        <p:spPr>
          <a:xfrm>
            <a:off x="7315200" y="4310945"/>
            <a:ext cx="237744" cy="192024"/>
          </a:xfrm>
          <a:prstGeom prst="rect">
            <a:avLst/>
          </a:prstGeom>
          <a:solidFill>
            <a:srgbClr val="DEE2E6"/>
          </a:solidFill>
          <a:ln w="12700">
            <a:solidFill>
              <a:schemeClr val="tx1"/>
            </a:solidFill>
            <a:prstDash val="dash"/>
          </a:ln>
        </p:spPr>
        <p:txBody>
          <a:bodyPr wrap="square" lIns="45720" tIns="18288" rIns="45720" bIns="18288" rtlCol="0" anchor="ctr">
            <a:noAutofit/>
          </a:bodyPr>
          <a:lstStyle/>
          <a:p>
            <a:pPr marL="0" indent="0" algn="ctr">
              <a:buNone/>
            </a:pPr>
            <a:endParaRPr lang="en-US" sz="1600"/>
          </a:p>
        </p:txBody>
      </p:sp>
      <p:sp>
        <p:nvSpPr>
          <p:cNvPr id="29" name="Rectangle 28"/>
          <p:cNvSpPr/>
          <p:nvPr/>
        </p:nvSpPr>
        <p:spPr>
          <a:xfrm>
            <a:off x="5175504" y="4310945"/>
            <a:ext cx="2139696" cy="192024"/>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30" name="TextBox 29"/>
          <p:cNvSpPr txBox="1"/>
          <p:nvPr/>
        </p:nvSpPr>
        <p:spPr>
          <a:xfrm>
            <a:off x="4608576" y="4548689"/>
            <a:ext cx="502920" cy="274320"/>
          </a:xfrm>
          <a:prstGeom prst="rect">
            <a:avLst/>
          </a:prstGeom>
          <a:noFill/>
        </p:spPr>
        <p:txBody>
          <a:bodyPr wrap="square" lIns="0" tIns="0" rIns="0" bIns="0" rtlCol="0" anchor="ctr">
            <a:noAutofit/>
          </a:bodyPr>
          <a:lstStyle/>
          <a:p>
            <a:pPr marL="0" indent="0" algn="l">
              <a:buNone/>
            </a:pPr>
            <a:r>
              <a:rPr lang="en-US" sz="1400" b="1">
                <a:solidFill>
                  <a:srgbClr val="152B43"/>
                </a:solidFill>
              </a:rPr>
              <a:t>R75</a:t>
            </a:r>
            <a:endParaRPr lang="en-US" sz="1400"/>
          </a:p>
        </p:txBody>
      </p:sp>
      <p:sp>
        <p:nvSpPr>
          <p:cNvPr id="31" name="Rectangle 30"/>
          <p:cNvSpPr/>
          <p:nvPr/>
        </p:nvSpPr>
        <p:spPr>
          <a:xfrm>
            <a:off x="6958584" y="4585265"/>
            <a:ext cx="594360" cy="192024"/>
          </a:xfrm>
          <a:prstGeom prst="rect">
            <a:avLst/>
          </a:prstGeom>
          <a:solidFill>
            <a:srgbClr val="DEE2E6"/>
          </a:solidFill>
          <a:ln w="12700">
            <a:solidFill>
              <a:schemeClr val="tx1"/>
            </a:solidFill>
            <a:prstDash val="dash"/>
          </a:ln>
        </p:spPr>
        <p:txBody>
          <a:bodyPr wrap="square" lIns="45720" tIns="18288" rIns="45720" bIns="18288" rtlCol="0" anchor="ctr">
            <a:noAutofit/>
          </a:bodyPr>
          <a:lstStyle/>
          <a:p>
            <a:pPr marL="0" indent="0" algn="ctr">
              <a:buNone/>
            </a:pPr>
            <a:endParaRPr lang="en-US" sz="1600"/>
          </a:p>
        </p:txBody>
      </p:sp>
      <p:sp>
        <p:nvSpPr>
          <p:cNvPr id="32" name="Rectangle 31"/>
          <p:cNvSpPr/>
          <p:nvPr/>
        </p:nvSpPr>
        <p:spPr>
          <a:xfrm>
            <a:off x="5175504" y="4585265"/>
            <a:ext cx="1783080" cy="192024"/>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33" name="TextBox 32"/>
          <p:cNvSpPr txBox="1"/>
          <p:nvPr/>
        </p:nvSpPr>
        <p:spPr>
          <a:xfrm>
            <a:off x="4608576" y="4823009"/>
            <a:ext cx="502920" cy="274320"/>
          </a:xfrm>
          <a:prstGeom prst="rect">
            <a:avLst/>
          </a:prstGeom>
          <a:noFill/>
        </p:spPr>
        <p:txBody>
          <a:bodyPr wrap="square" lIns="0" tIns="0" rIns="0" bIns="0" rtlCol="0" anchor="ctr">
            <a:noAutofit/>
          </a:bodyPr>
          <a:lstStyle/>
          <a:p>
            <a:pPr marL="0" indent="0" algn="l">
              <a:buNone/>
            </a:pPr>
            <a:r>
              <a:rPr lang="en-US" sz="1400" b="1">
                <a:solidFill>
                  <a:srgbClr val="152B43"/>
                </a:solidFill>
              </a:rPr>
              <a:t>R50</a:t>
            </a:r>
            <a:endParaRPr lang="en-US" sz="1400"/>
          </a:p>
        </p:txBody>
      </p:sp>
      <p:sp>
        <p:nvSpPr>
          <p:cNvPr id="34" name="Rectangle 33"/>
          <p:cNvSpPr/>
          <p:nvPr/>
        </p:nvSpPr>
        <p:spPr>
          <a:xfrm>
            <a:off x="6364224" y="4859585"/>
            <a:ext cx="1188720" cy="192024"/>
          </a:xfrm>
          <a:prstGeom prst="rect">
            <a:avLst/>
          </a:prstGeom>
          <a:solidFill>
            <a:srgbClr val="DEE2E6"/>
          </a:solidFill>
          <a:ln w="12700">
            <a:solidFill>
              <a:schemeClr val="tx1"/>
            </a:solidFill>
            <a:prstDash val="dash"/>
          </a:ln>
        </p:spPr>
        <p:txBody>
          <a:bodyPr wrap="square" lIns="45720" tIns="18288" rIns="45720" bIns="18288" rtlCol="0" anchor="ctr">
            <a:noAutofit/>
          </a:bodyPr>
          <a:lstStyle/>
          <a:p>
            <a:pPr marL="0" indent="0" algn="ctr">
              <a:buNone/>
            </a:pPr>
            <a:endParaRPr lang="en-US" sz="1600"/>
          </a:p>
        </p:txBody>
      </p:sp>
      <p:sp>
        <p:nvSpPr>
          <p:cNvPr id="35" name="Rectangle 34"/>
          <p:cNvSpPr/>
          <p:nvPr/>
        </p:nvSpPr>
        <p:spPr>
          <a:xfrm>
            <a:off x="5175504" y="4859585"/>
            <a:ext cx="1188720" cy="192024"/>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36" name="TextBox 35"/>
          <p:cNvSpPr txBox="1"/>
          <p:nvPr/>
        </p:nvSpPr>
        <p:spPr>
          <a:xfrm>
            <a:off x="4608576" y="5097329"/>
            <a:ext cx="502920" cy="274320"/>
          </a:xfrm>
          <a:prstGeom prst="rect">
            <a:avLst/>
          </a:prstGeom>
          <a:noFill/>
        </p:spPr>
        <p:txBody>
          <a:bodyPr wrap="square" lIns="0" tIns="0" rIns="0" bIns="0" rtlCol="0" anchor="ctr">
            <a:noAutofit/>
          </a:bodyPr>
          <a:lstStyle/>
          <a:p>
            <a:pPr marL="0" indent="0" algn="l">
              <a:buNone/>
            </a:pPr>
            <a:r>
              <a:rPr lang="en-US" sz="1400" b="1">
                <a:solidFill>
                  <a:srgbClr val="152B43"/>
                </a:solidFill>
              </a:rPr>
              <a:t>R35</a:t>
            </a:r>
            <a:endParaRPr lang="en-US" sz="1400"/>
          </a:p>
        </p:txBody>
      </p:sp>
      <p:sp>
        <p:nvSpPr>
          <p:cNvPr id="37" name="Rectangle 36"/>
          <p:cNvSpPr/>
          <p:nvPr/>
        </p:nvSpPr>
        <p:spPr>
          <a:xfrm>
            <a:off x="6007608" y="5133905"/>
            <a:ext cx="1545336" cy="192024"/>
          </a:xfrm>
          <a:prstGeom prst="rect">
            <a:avLst/>
          </a:prstGeom>
          <a:solidFill>
            <a:srgbClr val="DEE2E6"/>
          </a:solidFill>
          <a:ln w="12700">
            <a:solidFill>
              <a:schemeClr val="tx1"/>
            </a:solidFill>
            <a:prstDash val="dash"/>
          </a:ln>
        </p:spPr>
        <p:txBody>
          <a:bodyPr wrap="square" lIns="45720" tIns="18288" rIns="45720" bIns="18288" rtlCol="0" anchor="ctr">
            <a:noAutofit/>
          </a:bodyPr>
          <a:lstStyle/>
          <a:p>
            <a:pPr marL="0" indent="0" algn="ctr">
              <a:buNone/>
            </a:pPr>
            <a:endParaRPr lang="en-US" sz="1600"/>
          </a:p>
        </p:txBody>
      </p:sp>
      <p:sp>
        <p:nvSpPr>
          <p:cNvPr id="38" name="Rectangle 37"/>
          <p:cNvSpPr/>
          <p:nvPr/>
        </p:nvSpPr>
        <p:spPr>
          <a:xfrm>
            <a:off x="5175504" y="5133905"/>
            <a:ext cx="832104" cy="192024"/>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39" name="Rounded Rectangle 38"/>
          <p:cNvSpPr/>
          <p:nvPr/>
        </p:nvSpPr>
        <p:spPr>
          <a:xfrm>
            <a:off x="8119872" y="1280160"/>
            <a:ext cx="3511296" cy="4297680"/>
          </a:xfrm>
          <a:prstGeom prst="roundRect">
            <a:avLst>
              <a:gd name="adj" fmla="val 5000"/>
            </a:avLst>
          </a:prstGeom>
          <a:solidFill>
            <a:srgbClr val="152B43">
              <a:alpha val="5000"/>
            </a:srgbClr>
          </a:solidFill>
          <a:ln w="12700">
            <a:noFill/>
          </a:ln>
        </p:spPr>
        <p:txBody>
          <a:bodyPr wrap="square" lIns="45720" tIns="18288" rIns="45720" bIns="18288" rtlCol="0" anchor="ctr">
            <a:noAutofit/>
          </a:bodyPr>
          <a:lstStyle/>
          <a:p>
            <a:pPr marL="0" indent="0" algn="ctr">
              <a:buNone/>
            </a:pPr>
            <a:endParaRPr lang="en-US" sz="1600"/>
          </a:p>
        </p:txBody>
      </p:sp>
      <p:sp>
        <p:nvSpPr>
          <p:cNvPr id="40" name="Oval 39"/>
          <p:cNvSpPr/>
          <p:nvPr/>
        </p:nvSpPr>
        <p:spPr>
          <a:xfrm>
            <a:off x="8348472" y="1481328"/>
            <a:ext cx="384048" cy="384048"/>
          </a:xfrm>
          <a:prstGeom prst="ellipse">
            <a:avLst/>
          </a:prstGeom>
          <a:solidFill>
            <a:srgbClr val="152B43"/>
          </a:solidFill>
          <a:ln w="12700">
            <a:noFill/>
          </a:ln>
        </p:spPr>
        <p:txBody>
          <a:bodyPr wrap="square" lIns="45720" tIns="18288" rIns="45720" bIns="18288" rtlCol="0" anchor="ctr">
            <a:noAutofit/>
          </a:bodyPr>
          <a:lstStyle/>
          <a:p>
            <a:pPr marL="0" indent="0" algn="ctr">
              <a:buNone/>
            </a:pPr>
            <a:r>
              <a:rPr lang="en-US" sz="1600" b="1">
                <a:solidFill>
                  <a:srgbClr val="FFFFFF"/>
                </a:solidFill>
              </a:rPr>
              <a:t>3</a:t>
            </a:r>
            <a:endParaRPr lang="en-US" sz="1600"/>
          </a:p>
        </p:txBody>
      </p:sp>
      <p:sp>
        <p:nvSpPr>
          <p:cNvPr id="41" name="TextBox 40"/>
          <p:cNvSpPr txBox="1"/>
          <p:nvPr/>
        </p:nvSpPr>
        <p:spPr>
          <a:xfrm>
            <a:off x="8851392" y="1444752"/>
            <a:ext cx="2596896" cy="457200"/>
          </a:xfrm>
          <a:prstGeom prst="rect">
            <a:avLst/>
          </a:prstGeom>
          <a:noFill/>
        </p:spPr>
        <p:txBody>
          <a:bodyPr wrap="square" lIns="0" tIns="0" rIns="0" bIns="0" rtlCol="0" anchor="ctr">
            <a:noAutofit/>
          </a:bodyPr>
          <a:lstStyle/>
          <a:p>
            <a:pPr marL="0" indent="0" algn="l">
              <a:buNone/>
            </a:pPr>
            <a:r>
              <a:rPr lang="en-US" sz="2100" b="1">
                <a:solidFill>
                  <a:srgbClr val="152B43"/>
                </a:solidFill>
              </a:rPr>
              <a:t>Compared</a:t>
            </a:r>
            <a:endParaRPr lang="en-US" sz="2100"/>
          </a:p>
        </p:txBody>
      </p:sp>
      <p:sp>
        <p:nvSpPr>
          <p:cNvPr id="42" name="Rectangle 41"/>
          <p:cNvSpPr/>
          <p:nvPr/>
        </p:nvSpPr>
        <p:spPr>
          <a:xfrm>
            <a:off x="8394192" y="2103120"/>
            <a:ext cx="201168" cy="201168"/>
          </a:xfrm>
          <a:prstGeom prst="rect">
            <a:avLst/>
          </a:prstGeom>
          <a:solidFill>
            <a:srgbClr val="ADB5BD"/>
          </a:solidFill>
          <a:ln w="12700">
            <a:noFill/>
          </a:ln>
        </p:spPr>
        <p:txBody>
          <a:bodyPr wrap="square" lIns="45720" tIns="18288" rIns="45720" bIns="18288" rtlCol="0" anchor="ctr">
            <a:noAutofit/>
          </a:bodyPr>
          <a:lstStyle/>
          <a:p>
            <a:pPr marL="0" indent="0" algn="ctr">
              <a:buNone/>
            </a:pPr>
            <a:endParaRPr lang="en-US" sz="1600"/>
          </a:p>
        </p:txBody>
      </p:sp>
      <p:sp>
        <p:nvSpPr>
          <p:cNvPr id="43" name="TextBox 42"/>
          <p:cNvSpPr txBox="1"/>
          <p:nvPr/>
        </p:nvSpPr>
        <p:spPr>
          <a:xfrm>
            <a:off x="8714232" y="2020824"/>
            <a:ext cx="2651760" cy="292608"/>
          </a:xfrm>
          <a:prstGeom prst="rect">
            <a:avLst/>
          </a:prstGeom>
          <a:noFill/>
        </p:spPr>
        <p:txBody>
          <a:bodyPr wrap="square" lIns="0" tIns="0" rIns="0" bIns="0" rtlCol="0" anchor="ctr">
            <a:noAutofit/>
          </a:bodyPr>
          <a:lstStyle/>
          <a:p>
            <a:pPr marL="0" indent="0" algn="l">
              <a:buNone/>
            </a:pPr>
            <a:r>
              <a:rPr lang="en-US" sz="1700" b="1">
                <a:solidFill>
                  <a:srgbClr val="152B43"/>
                </a:solidFill>
              </a:rPr>
              <a:t>2MBE</a:t>
            </a:r>
            <a:endParaRPr lang="en-US" sz="1700"/>
          </a:p>
        </p:txBody>
      </p:sp>
      <p:sp>
        <p:nvSpPr>
          <p:cNvPr id="44" name="TextBox 43"/>
          <p:cNvSpPr txBox="1"/>
          <p:nvPr/>
        </p:nvSpPr>
        <p:spPr>
          <a:xfrm>
            <a:off x="8714232" y="2286000"/>
            <a:ext cx="2697480" cy="256032"/>
          </a:xfrm>
          <a:prstGeom prst="rect">
            <a:avLst/>
          </a:prstGeom>
          <a:noFill/>
        </p:spPr>
        <p:txBody>
          <a:bodyPr wrap="square" lIns="0" tIns="0" rIns="0" bIns="0" rtlCol="0" anchor="ctr">
            <a:noAutofit/>
          </a:bodyPr>
          <a:lstStyle/>
          <a:p>
            <a:pPr marL="0" indent="0" algn="l">
              <a:buNone/>
            </a:pPr>
            <a:r>
              <a:rPr lang="en-US" sz="1400" b="0">
                <a:solidFill>
                  <a:srgbClr val="586B7D"/>
                </a:solidFill>
              </a:rPr>
              <a:t>NVIDIA UM (SW faults)</a:t>
            </a:r>
            <a:endParaRPr lang="en-US" sz="1400"/>
          </a:p>
        </p:txBody>
      </p:sp>
      <p:sp>
        <p:nvSpPr>
          <p:cNvPr id="45" name="Rectangle 44"/>
          <p:cNvSpPr/>
          <p:nvPr/>
        </p:nvSpPr>
        <p:spPr>
          <a:xfrm>
            <a:off x="8394192" y="2811780"/>
            <a:ext cx="201168" cy="201168"/>
          </a:xfrm>
          <a:prstGeom prst="rect">
            <a:avLst/>
          </a:prstGeom>
          <a:solidFill>
            <a:srgbClr val="7760A8"/>
          </a:solidFill>
          <a:ln w="12700">
            <a:noFill/>
          </a:ln>
        </p:spPr>
        <p:txBody>
          <a:bodyPr wrap="square" lIns="45720" tIns="18288" rIns="45720" bIns="18288" rtlCol="0" anchor="ctr">
            <a:noAutofit/>
          </a:bodyPr>
          <a:lstStyle/>
          <a:p>
            <a:pPr marL="0" indent="0" algn="ctr">
              <a:buNone/>
            </a:pPr>
            <a:endParaRPr lang="en-US" sz="1600"/>
          </a:p>
        </p:txBody>
      </p:sp>
      <p:sp>
        <p:nvSpPr>
          <p:cNvPr id="46" name="TextBox 45"/>
          <p:cNvSpPr txBox="1"/>
          <p:nvPr/>
        </p:nvSpPr>
        <p:spPr>
          <a:xfrm>
            <a:off x="8714232" y="2729484"/>
            <a:ext cx="2651760" cy="292608"/>
          </a:xfrm>
          <a:prstGeom prst="rect">
            <a:avLst/>
          </a:prstGeom>
          <a:noFill/>
        </p:spPr>
        <p:txBody>
          <a:bodyPr wrap="square" lIns="0" tIns="0" rIns="0" bIns="0" rtlCol="0" anchor="ctr">
            <a:noAutofit/>
          </a:bodyPr>
          <a:lstStyle/>
          <a:p>
            <a:pPr marL="0" indent="0" algn="l">
              <a:buNone/>
            </a:pPr>
            <a:r>
              <a:rPr lang="en-US" sz="1700" b="1">
                <a:solidFill>
                  <a:srgbClr val="152B43"/>
                </a:solidFill>
              </a:rPr>
              <a:t>TBNE</a:t>
            </a:r>
            <a:endParaRPr lang="en-US" sz="1700"/>
          </a:p>
        </p:txBody>
      </p:sp>
      <p:sp>
        <p:nvSpPr>
          <p:cNvPr id="47" name="TextBox 46"/>
          <p:cNvSpPr txBox="1"/>
          <p:nvPr/>
        </p:nvSpPr>
        <p:spPr>
          <a:xfrm>
            <a:off x="8714232" y="2994660"/>
            <a:ext cx="2697480" cy="256032"/>
          </a:xfrm>
          <a:prstGeom prst="rect">
            <a:avLst/>
          </a:prstGeom>
          <a:noFill/>
        </p:spPr>
        <p:txBody>
          <a:bodyPr wrap="square" lIns="0" tIns="0" rIns="0" bIns="0" rtlCol="0" anchor="ctr">
            <a:noAutofit/>
          </a:bodyPr>
          <a:lstStyle/>
          <a:p>
            <a:pPr marL="0" indent="0" algn="l">
              <a:buNone/>
            </a:pPr>
            <a:r>
              <a:rPr lang="en-US" sz="1400">
                <a:solidFill>
                  <a:srgbClr val="586B7D"/>
                </a:solidFill>
              </a:rPr>
              <a:t>B</a:t>
            </a:r>
            <a:r>
              <a:rPr lang="en-US" sz="1400" b="0">
                <a:solidFill>
                  <a:srgbClr val="586B7D"/>
                </a:solidFill>
              </a:rPr>
              <a:t>aseline (Placement Policy)</a:t>
            </a:r>
            <a:endParaRPr lang="en-US" sz="1400"/>
          </a:p>
        </p:txBody>
      </p:sp>
      <p:sp>
        <p:nvSpPr>
          <p:cNvPr id="48" name="Rectangle 47"/>
          <p:cNvSpPr/>
          <p:nvPr/>
        </p:nvSpPr>
        <p:spPr>
          <a:xfrm>
            <a:off x="8394192" y="3520440"/>
            <a:ext cx="201168" cy="201168"/>
          </a:xfrm>
          <a:prstGeom prst="rect">
            <a:avLst/>
          </a:prstGeom>
          <a:solidFill>
            <a:srgbClr val="2469C7"/>
          </a:solidFill>
          <a:ln w="12700">
            <a:noFill/>
          </a:ln>
        </p:spPr>
        <p:txBody>
          <a:bodyPr wrap="square" lIns="45720" tIns="18288" rIns="45720" bIns="18288" rtlCol="0" anchor="ctr">
            <a:noAutofit/>
          </a:bodyPr>
          <a:lstStyle/>
          <a:p>
            <a:pPr marL="0" indent="0" algn="ctr">
              <a:buNone/>
            </a:pPr>
            <a:endParaRPr lang="en-US" sz="1600"/>
          </a:p>
        </p:txBody>
      </p:sp>
      <p:sp>
        <p:nvSpPr>
          <p:cNvPr id="49" name="TextBox 48"/>
          <p:cNvSpPr txBox="1"/>
          <p:nvPr/>
        </p:nvSpPr>
        <p:spPr>
          <a:xfrm>
            <a:off x="8714232" y="3438144"/>
            <a:ext cx="2651760" cy="292608"/>
          </a:xfrm>
          <a:prstGeom prst="rect">
            <a:avLst/>
          </a:prstGeom>
          <a:noFill/>
        </p:spPr>
        <p:txBody>
          <a:bodyPr wrap="square" lIns="0" tIns="0" rIns="0" bIns="0" rtlCol="0" anchor="ctr">
            <a:noAutofit/>
          </a:bodyPr>
          <a:lstStyle/>
          <a:p>
            <a:pPr marL="0" indent="0" algn="l">
              <a:buNone/>
            </a:pPr>
            <a:r>
              <a:rPr lang="en-US" sz="1700" b="1">
                <a:solidFill>
                  <a:srgbClr val="152B43"/>
                </a:solidFill>
              </a:rPr>
              <a:t>UVMMU</a:t>
            </a:r>
            <a:endParaRPr lang="en-US" sz="1700"/>
          </a:p>
        </p:txBody>
      </p:sp>
      <p:sp>
        <p:nvSpPr>
          <p:cNvPr id="50" name="TextBox 49"/>
          <p:cNvSpPr txBox="1"/>
          <p:nvPr/>
        </p:nvSpPr>
        <p:spPr>
          <a:xfrm>
            <a:off x="8714232" y="3703320"/>
            <a:ext cx="2697480" cy="256032"/>
          </a:xfrm>
          <a:prstGeom prst="rect">
            <a:avLst/>
          </a:prstGeom>
          <a:noFill/>
        </p:spPr>
        <p:txBody>
          <a:bodyPr wrap="square" lIns="0" tIns="0" rIns="0" bIns="0" rtlCol="0" anchor="ctr">
            <a:noAutofit/>
          </a:bodyPr>
          <a:lstStyle/>
          <a:p>
            <a:pPr marL="0" indent="0" algn="l">
              <a:buNone/>
            </a:pPr>
            <a:r>
              <a:rPr lang="en-US" sz="1400" b="0">
                <a:solidFill>
                  <a:srgbClr val="586B7D"/>
                </a:solidFill>
              </a:rPr>
              <a:t>HW fault handling</a:t>
            </a:r>
            <a:endParaRPr lang="en-US" sz="1400"/>
          </a:p>
        </p:txBody>
      </p:sp>
      <p:sp>
        <p:nvSpPr>
          <p:cNvPr id="51" name="Rounded Rectangle 50"/>
          <p:cNvSpPr/>
          <p:nvPr/>
        </p:nvSpPr>
        <p:spPr>
          <a:xfrm>
            <a:off x="8284464" y="4082796"/>
            <a:ext cx="3145536" cy="649224"/>
          </a:xfrm>
          <a:prstGeom prst="roundRect">
            <a:avLst>
              <a:gd name="adj" fmla="val 10000"/>
            </a:avLst>
          </a:prstGeom>
          <a:solidFill>
            <a:srgbClr val="548235">
              <a:alpha val="14000"/>
            </a:srgbClr>
          </a:solidFill>
          <a:ln w="12700">
            <a:noFill/>
          </a:ln>
        </p:spPr>
        <p:txBody>
          <a:bodyPr wrap="square" lIns="45720" tIns="18288" rIns="45720" bIns="18288" rtlCol="0" anchor="ctr">
            <a:noAutofit/>
          </a:bodyPr>
          <a:lstStyle/>
          <a:p>
            <a:pPr marL="0" indent="0" algn="ctr">
              <a:buNone/>
            </a:pPr>
            <a:endParaRPr lang="en-US" sz="1600"/>
          </a:p>
        </p:txBody>
      </p:sp>
      <p:sp>
        <p:nvSpPr>
          <p:cNvPr id="52" name="Rectangle 51"/>
          <p:cNvSpPr/>
          <p:nvPr/>
        </p:nvSpPr>
        <p:spPr>
          <a:xfrm>
            <a:off x="8394192" y="4229100"/>
            <a:ext cx="201168" cy="201168"/>
          </a:xfrm>
          <a:prstGeom prst="rect">
            <a:avLst/>
          </a:prstGeom>
          <a:solidFill>
            <a:srgbClr val="548235"/>
          </a:solidFill>
          <a:ln w="12700">
            <a:noFill/>
          </a:ln>
        </p:spPr>
        <p:txBody>
          <a:bodyPr wrap="square" lIns="45720" tIns="18288" rIns="45720" bIns="18288" rtlCol="0" anchor="ctr">
            <a:noAutofit/>
          </a:bodyPr>
          <a:lstStyle/>
          <a:p>
            <a:pPr marL="0" indent="0" algn="ctr">
              <a:buNone/>
            </a:pPr>
            <a:endParaRPr lang="en-US" sz="1600"/>
          </a:p>
        </p:txBody>
      </p:sp>
      <p:sp>
        <p:nvSpPr>
          <p:cNvPr id="53" name="TextBox 52"/>
          <p:cNvSpPr txBox="1"/>
          <p:nvPr/>
        </p:nvSpPr>
        <p:spPr>
          <a:xfrm>
            <a:off x="8714232" y="4146804"/>
            <a:ext cx="2651760" cy="292608"/>
          </a:xfrm>
          <a:prstGeom prst="rect">
            <a:avLst/>
          </a:prstGeom>
          <a:noFill/>
        </p:spPr>
        <p:txBody>
          <a:bodyPr wrap="square" lIns="0" tIns="0" rIns="0" bIns="0" rtlCol="0" anchor="ctr">
            <a:noAutofit/>
          </a:bodyPr>
          <a:lstStyle/>
          <a:p>
            <a:pPr marL="0" indent="0" algn="l">
              <a:buNone/>
            </a:pPr>
            <a:r>
              <a:rPr lang="en-US" sz="1700" b="1">
                <a:solidFill>
                  <a:srgbClr val="548235"/>
                </a:solidFill>
              </a:rPr>
              <a:t>GZswap</a:t>
            </a:r>
            <a:endParaRPr lang="en-US" sz="1700"/>
          </a:p>
        </p:txBody>
      </p:sp>
      <p:sp>
        <p:nvSpPr>
          <p:cNvPr id="54" name="TextBox 53"/>
          <p:cNvSpPr txBox="1"/>
          <p:nvPr/>
        </p:nvSpPr>
        <p:spPr>
          <a:xfrm>
            <a:off x="8714232" y="4411980"/>
            <a:ext cx="2697480" cy="256032"/>
          </a:xfrm>
          <a:prstGeom prst="rect">
            <a:avLst/>
          </a:prstGeom>
          <a:noFill/>
        </p:spPr>
        <p:txBody>
          <a:bodyPr wrap="square" lIns="0" tIns="0" rIns="0" bIns="0" rtlCol="0" anchor="ctr">
            <a:noAutofit/>
          </a:bodyPr>
          <a:lstStyle/>
          <a:p>
            <a:pPr marL="0" indent="0" algn="l">
              <a:buNone/>
            </a:pPr>
            <a:r>
              <a:rPr lang="en-US" sz="1400" b="0">
                <a:solidFill>
                  <a:srgbClr val="586B7D"/>
                </a:solidFill>
              </a:rPr>
              <a:t>HW fault </a:t>
            </a:r>
            <a:r>
              <a:rPr lang="en-US" sz="1400">
                <a:solidFill>
                  <a:srgbClr val="586B7D"/>
                </a:solidFill>
              </a:rPr>
              <a:t>handling + </a:t>
            </a:r>
            <a:r>
              <a:rPr lang="en-US" sz="1400" b="0">
                <a:solidFill>
                  <a:srgbClr val="586B7D"/>
                </a:solidFill>
              </a:rPr>
              <a:t>Zpool</a:t>
            </a:r>
            <a:endParaRPr lang="en-US" sz="1400"/>
          </a:p>
        </p:txBody>
      </p:sp>
      <p:sp>
        <p:nvSpPr>
          <p:cNvPr id="55" name="Rectangle 54"/>
          <p:cNvSpPr/>
          <p:nvPr/>
        </p:nvSpPr>
        <p:spPr>
          <a:xfrm>
            <a:off x="8394192" y="4937760"/>
            <a:ext cx="201168" cy="201168"/>
          </a:xfrm>
          <a:prstGeom prst="rect">
            <a:avLst/>
          </a:prstGeom>
          <a:solidFill>
            <a:srgbClr val="A1D99B"/>
          </a:solidFill>
          <a:ln w="12700">
            <a:noFill/>
          </a:ln>
        </p:spPr>
        <p:txBody>
          <a:bodyPr wrap="square" lIns="45720" tIns="18288" rIns="45720" bIns="18288" rtlCol="0" anchor="ctr">
            <a:noAutofit/>
          </a:bodyPr>
          <a:lstStyle/>
          <a:p>
            <a:pPr marL="0" indent="0" algn="ctr">
              <a:buNone/>
            </a:pPr>
            <a:endParaRPr lang="en-US" sz="1600"/>
          </a:p>
        </p:txBody>
      </p:sp>
      <p:sp>
        <p:nvSpPr>
          <p:cNvPr id="56" name="TextBox 55"/>
          <p:cNvSpPr txBox="1"/>
          <p:nvPr/>
        </p:nvSpPr>
        <p:spPr>
          <a:xfrm>
            <a:off x="8714232" y="4855464"/>
            <a:ext cx="2651760" cy="292608"/>
          </a:xfrm>
          <a:prstGeom prst="rect">
            <a:avLst/>
          </a:prstGeom>
          <a:noFill/>
        </p:spPr>
        <p:txBody>
          <a:bodyPr wrap="square" lIns="0" tIns="0" rIns="0" bIns="0" rtlCol="0" anchor="ctr">
            <a:noAutofit/>
          </a:bodyPr>
          <a:lstStyle/>
          <a:p>
            <a:pPr marL="0" indent="0" algn="l">
              <a:buNone/>
            </a:pPr>
            <a:r>
              <a:rPr lang="en-US" sz="1700" b="1">
                <a:solidFill>
                  <a:srgbClr val="152B43"/>
                </a:solidFill>
              </a:rPr>
              <a:t>Buddy</a:t>
            </a:r>
            <a:endParaRPr lang="en-US" sz="1700"/>
          </a:p>
        </p:txBody>
      </p:sp>
      <p:sp>
        <p:nvSpPr>
          <p:cNvPr id="57" name="TextBox 56"/>
          <p:cNvSpPr txBox="1"/>
          <p:nvPr/>
        </p:nvSpPr>
        <p:spPr>
          <a:xfrm>
            <a:off x="8714232" y="5120640"/>
            <a:ext cx="2697480" cy="256032"/>
          </a:xfrm>
          <a:prstGeom prst="rect">
            <a:avLst/>
          </a:prstGeom>
          <a:noFill/>
        </p:spPr>
        <p:txBody>
          <a:bodyPr wrap="square" lIns="0" tIns="0" rIns="0" bIns="0" rtlCol="0" anchor="ctr">
            <a:noAutofit/>
          </a:bodyPr>
          <a:lstStyle/>
          <a:p>
            <a:pPr marL="0" indent="0" algn="l">
              <a:buNone/>
            </a:pPr>
            <a:r>
              <a:rPr lang="en-US" sz="1400">
                <a:solidFill>
                  <a:srgbClr val="586B7D"/>
                </a:solidFill>
              </a:rPr>
              <a:t>C</a:t>
            </a:r>
            <a:r>
              <a:rPr lang="en-US" sz="1400" b="0">
                <a:solidFill>
                  <a:srgbClr val="586B7D"/>
                </a:solidFill>
              </a:rPr>
              <a:t>acheline compression</a:t>
            </a:r>
            <a:endParaRPr lang="en-US" sz="1400"/>
          </a:p>
        </p:txBody>
      </p:sp>
      <p:sp>
        <p:nvSpPr>
          <p:cNvPr id="58"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2469C7"/>
                </a:solidFill>
              </a:rPr>
              <a:t>UVMMU</a:t>
            </a:r>
            <a:r>
              <a:rPr lang="en-US" sz="1800" b="1">
                <a:solidFill>
                  <a:schemeClr val="tx1"/>
                </a:solidFill>
              </a:rPr>
              <a:t> vs. </a:t>
            </a:r>
            <a:r>
              <a:rPr lang="en-US" sz="1800" b="1">
                <a:solidFill>
                  <a:srgbClr val="548235"/>
                </a:solidFill>
              </a:rPr>
              <a:t>GZswap</a:t>
            </a:r>
            <a:r>
              <a:rPr lang="en-US" sz="1800" b="1">
                <a:solidFill>
                  <a:schemeClr val="tx1"/>
                </a:solidFill>
              </a:rPr>
              <a:t>: same HW fault path, so the gap is the value of the Zpool</a:t>
            </a:r>
            <a:endParaRPr lang="en-US" sz="1800"/>
          </a:p>
        </p:txBody>
      </p:sp>
      <p:sp>
        <p:nvSpPr>
          <p:cNvPr id="61" name="TextBox 60">
            <a:extLst>
              <a:ext uri="{FF2B5EF4-FFF2-40B4-BE49-F238E27FC236}">
                <a16:creationId xmlns:a16="http://schemas.microsoft.com/office/drawing/2014/main" id="{EED7737E-DAC4-A539-988C-713B82623D8D}"/>
              </a:ext>
            </a:extLst>
          </p:cNvPr>
          <p:cNvSpPr txBox="1"/>
          <p:nvPr/>
        </p:nvSpPr>
        <p:spPr>
          <a:xfrm>
            <a:off x="822960" y="3024152"/>
            <a:ext cx="3017520" cy="793466"/>
          </a:xfrm>
          <a:prstGeom prst="rect">
            <a:avLst/>
          </a:prstGeom>
          <a:noFill/>
        </p:spPr>
        <p:txBody>
          <a:bodyPr wrap="square" lIns="0" tIns="0" rIns="0" bIns="0" rtlCol="0" anchor="ctr">
            <a:noAutofit/>
          </a:bodyPr>
          <a:lstStyle/>
          <a:p>
            <a:pPr marL="0" indent="0" algn="l">
              <a:buNone/>
            </a:pPr>
            <a:r>
              <a:rPr lang="en-US" sz="1700" b="1">
                <a:solidFill>
                  <a:srgbClr val="152B43"/>
                </a:solidFill>
              </a:rPr>
              <a:t>A100-class GPU</a:t>
            </a:r>
            <a:endParaRPr lang="en-US" sz="1700"/>
          </a:p>
          <a:p>
            <a:pPr marL="0" indent="0" algn="l">
              <a:buNone/>
            </a:pPr>
            <a:r>
              <a:rPr lang="en-US" sz="1700" b="0">
                <a:solidFill>
                  <a:srgbClr val="152B43"/>
                </a:solidFill>
              </a:rPr>
              <a:t>1/5 scale for cycle-level simulation</a:t>
            </a:r>
            <a:endParaRPr lang="en-US" sz="1700"/>
          </a:p>
        </p:txBody>
      </p:sp>
      <p:sp>
        <p:nvSpPr>
          <p:cNvPr id="62" name="Compression ratio"/>
          <p:cNvSpPr txBox="1"/>
          <p:nvPr/>
        </p:nvSpPr>
        <p:spPr>
          <a:xfrm>
            <a:off x="4608576" y="3154680"/>
            <a:ext cx="3017520" cy="274320"/>
          </a:xfrm>
          <a:prstGeom prst="rect">
            <a:avLst/>
          </a:prstGeom>
          <a:noFill/>
        </p:spPr>
        <p:txBody>
          <a:bodyPr wrap="square" lIns="0" tIns="0" rIns="0" bIns="0" rtlCol="0" anchor="ctr">
            <a:noAutofit/>
          </a:bodyPr>
          <a:lstStyle/>
          <a:p>
            <a:pPr marL="0" indent="0" algn="l">
              <a:buNone/>
            </a:pPr>
            <a:r>
              <a:rPr lang="en-US" sz="1400" b="0">
                <a:solidFill>
                  <a:srgbClr val="586B7D"/>
                </a:solidFill>
              </a:rPr>
              <a:t>Compression ratio </a:t>
            </a:r>
            <a:r>
              <a:rPr lang="en-US" sz="1400" b="1">
                <a:solidFill>
                  <a:srgbClr val="152B43"/>
                </a:solidFill>
              </a:rPr>
              <a:t>1.1× – 11.2×</a:t>
            </a:r>
            <a:endParaRPr lang="en-US" sz="1400"/>
          </a:p>
        </p:txBody>
      </p:sp>
      <p:sp>
        <p:nvSpPr>
          <p:cNvPr id="4" name="TextBox 3">
            <a:extLst>
              <a:ext uri="{FF2B5EF4-FFF2-40B4-BE49-F238E27FC236}">
                <a16:creationId xmlns:a16="http://schemas.microsoft.com/office/drawing/2014/main" id="{F6C0AD9D-6D32-83B6-BCDE-E7849DE01463}"/>
              </a:ext>
            </a:extLst>
          </p:cNvPr>
          <p:cNvSpPr txBox="1"/>
          <p:nvPr/>
        </p:nvSpPr>
        <p:spPr>
          <a:xfrm>
            <a:off x="-567765" y="5342965"/>
            <a:ext cx="184731" cy="369332"/>
          </a:xfrm>
          <a:prstGeom prst="rect">
            <a:avLst/>
          </a:prstGeom>
          <a:noFill/>
        </p:spPr>
        <p:txBody>
          <a:bodyPr wrap="none" rtlCol="0">
            <a:spAutoFit/>
          </a:bodyPr>
          <a:lstStyle/>
          <a:p>
            <a:endParaRPr lang="ko-KR"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3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3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3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3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3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3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3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3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3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3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300"/>
                                        <p:tgtEl>
                                          <p:spTgt spid="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3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300"/>
                                        <p:tgtEl>
                                          <p:spTgt spid="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300"/>
                                        <p:tgtEl>
                                          <p:spTgt spid="3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300"/>
                                        <p:tgtEl>
                                          <p:spTgt spid="3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3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300"/>
                                        <p:tgtEl>
                                          <p:spTgt spid="3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300"/>
                                        <p:tgtEl>
                                          <p:spTgt spid="3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3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300"/>
                                        <p:tgtEl>
                                          <p:spTgt spid="3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300"/>
                                        <p:tgtEl>
                                          <p:spTgt spid="6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3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300"/>
                                        <p:tgtEl>
                                          <p:spTgt spid="4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300"/>
                                        <p:tgtEl>
                                          <p:spTgt spid="4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fade">
                                      <p:cBhvr>
                                        <p:cTn id="84" dur="300"/>
                                        <p:tgtEl>
                                          <p:spTgt spid="4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fade">
                                      <p:cBhvr>
                                        <p:cTn id="87" dur="300"/>
                                        <p:tgtEl>
                                          <p:spTgt spid="4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300"/>
                                        <p:tgtEl>
                                          <p:spTgt spid="4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Effect transition="in" filter="fade">
                                      <p:cBhvr>
                                        <p:cTn id="93" dur="300"/>
                                        <p:tgtEl>
                                          <p:spTgt spid="4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300"/>
                                        <p:tgtEl>
                                          <p:spTgt spid="4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fade">
                                      <p:cBhvr>
                                        <p:cTn id="99" dur="300"/>
                                        <p:tgtEl>
                                          <p:spTgt spid="4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fade">
                                      <p:cBhvr>
                                        <p:cTn id="102" dur="300"/>
                                        <p:tgtEl>
                                          <p:spTgt spid="48"/>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fade">
                                      <p:cBhvr>
                                        <p:cTn id="105" dur="300"/>
                                        <p:tgtEl>
                                          <p:spTgt spid="4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300"/>
                                        <p:tgtEl>
                                          <p:spTgt spid="5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fade">
                                      <p:cBhvr>
                                        <p:cTn id="111" dur="300"/>
                                        <p:tgtEl>
                                          <p:spTgt spid="5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fade">
                                      <p:cBhvr>
                                        <p:cTn id="114" dur="300"/>
                                        <p:tgtEl>
                                          <p:spTgt spid="52"/>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fade">
                                      <p:cBhvr>
                                        <p:cTn id="117" dur="300"/>
                                        <p:tgtEl>
                                          <p:spTgt spid="5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fade">
                                      <p:cBhvr>
                                        <p:cTn id="120" dur="300"/>
                                        <p:tgtEl>
                                          <p:spTgt spid="54"/>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5"/>
                                        </p:tgtEl>
                                        <p:attrNameLst>
                                          <p:attrName>style.visibility</p:attrName>
                                        </p:attrNameLst>
                                      </p:cBhvr>
                                      <p:to>
                                        <p:strVal val="visible"/>
                                      </p:to>
                                    </p:set>
                                    <p:animEffect transition="in" filter="fade">
                                      <p:cBhvr>
                                        <p:cTn id="123" dur="300"/>
                                        <p:tgtEl>
                                          <p:spTgt spid="55"/>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6"/>
                                        </p:tgtEl>
                                        <p:attrNameLst>
                                          <p:attrName>style.visibility</p:attrName>
                                        </p:attrNameLst>
                                      </p:cBhvr>
                                      <p:to>
                                        <p:strVal val="visible"/>
                                      </p:to>
                                    </p:set>
                                    <p:animEffect transition="in" filter="fade">
                                      <p:cBhvr>
                                        <p:cTn id="126" dur="300"/>
                                        <p:tgtEl>
                                          <p:spTgt spid="56"/>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fade">
                                      <p:cBhvr>
                                        <p:cTn id="129" dur="300"/>
                                        <p:tgtEl>
                                          <p:spTgt spid="5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58"/>
                                        </p:tgtEl>
                                        <p:attrNameLst>
                                          <p:attrName>style.visibility</p:attrName>
                                        </p:attrNameLst>
                                      </p:cBhvr>
                                      <p:to>
                                        <p:strVal val="visible"/>
                                      </p:to>
                                    </p:set>
                                    <p:animEffect transition="in" filter="fade">
                                      <p:cBhvr>
                                        <p:cTn id="134" dur="3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6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sz="1400" b="1" kern="0" spc="100">
                <a:solidFill>
                  <a:schemeClr val="accent1"/>
                </a:solidFill>
              </a:rPr>
              <a:t>EVALUATION · PERFORMANCE</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Performance</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Geomean IPC normalized to TBNE at the same R  ·  higher is better</a:t>
            </a:r>
            <a:endParaRPr lang="en-US" sz="1800"/>
          </a:p>
        </p:txBody>
      </p:sp>
      <p:graphicFrame>
        <p:nvGraphicFramePr>
          <p:cNvPr id="5" name="chart:ipc"/>
          <p:cNvGraphicFramePr/>
          <p:nvPr>
            <p:extLst>
              <p:ext uri="{D42A27DB-BD31-4B8C-83A1-F6EECF244321}">
                <p14:modId xmlns:p14="http://schemas.microsoft.com/office/powerpoint/2010/main" val="4038659249"/>
              </p:ext>
            </p:extLst>
          </p:nvPr>
        </p:nvGraphicFramePr>
        <p:xfrm>
          <a:off x="548640" y="1645920"/>
          <a:ext cx="8001000" cy="278892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8778240" y="1691640"/>
            <a:ext cx="2834640" cy="658368"/>
          </a:xfrm>
          <a:prstGeom prst="rect">
            <a:avLst/>
          </a:prstGeom>
          <a:noFill/>
          <a:ln/>
        </p:spPr>
        <p:txBody>
          <a:bodyPr wrap="square" lIns="0" tIns="0" rIns="0" bIns="0" rtlCol="0" anchor="t"/>
          <a:lstStyle/>
          <a:p>
            <a:pPr marL="0" indent="0">
              <a:buNone/>
            </a:pPr>
            <a:r>
              <a:rPr lang="en-US" sz="4000" b="1">
                <a:solidFill>
                  <a:schemeClr val="accent3"/>
                </a:solidFill>
              </a:rPr>
              <a:t>+59%</a:t>
            </a:r>
            <a:endParaRPr lang="en-US" sz="4000">
              <a:solidFill>
                <a:schemeClr val="accent3"/>
              </a:solidFill>
            </a:endParaRPr>
          </a:p>
        </p:txBody>
      </p:sp>
      <p:sp>
        <p:nvSpPr>
          <p:cNvPr id="7" name="Text 4"/>
          <p:cNvSpPr txBox="1"/>
          <p:nvPr/>
        </p:nvSpPr>
        <p:spPr>
          <a:xfrm>
            <a:off x="8778240" y="2350008"/>
            <a:ext cx="2834640" cy="292608"/>
          </a:xfrm>
          <a:prstGeom prst="rect">
            <a:avLst/>
          </a:prstGeom>
          <a:noFill/>
          <a:ln/>
        </p:spPr>
        <p:txBody>
          <a:bodyPr wrap="square" lIns="0" tIns="0" rIns="0" bIns="0" rtlCol="0" anchor="t"/>
          <a:lstStyle/>
          <a:p>
            <a:pPr marL="0" indent="0">
              <a:buNone/>
            </a:pPr>
            <a:r>
              <a:rPr lang="en-US" sz="1600">
                <a:solidFill>
                  <a:schemeClr val="tx1"/>
                </a:solidFill>
              </a:rPr>
              <a:t>vs. TBNE at R35</a:t>
            </a:r>
            <a:endParaRPr lang="en-US" sz="1600"/>
          </a:p>
        </p:txBody>
      </p:sp>
      <p:sp>
        <p:nvSpPr>
          <p:cNvPr id="8" name="Text 5"/>
          <p:cNvSpPr txBox="1"/>
          <p:nvPr/>
        </p:nvSpPr>
        <p:spPr>
          <a:xfrm>
            <a:off x="8778240" y="2724912"/>
            <a:ext cx="2834640" cy="658368"/>
          </a:xfrm>
          <a:prstGeom prst="rect">
            <a:avLst/>
          </a:prstGeom>
          <a:noFill/>
          <a:ln/>
        </p:spPr>
        <p:txBody>
          <a:bodyPr wrap="square" lIns="0" tIns="0" rIns="0" bIns="0" rtlCol="0" anchor="t"/>
          <a:lstStyle/>
          <a:p>
            <a:pPr marL="0" indent="0">
              <a:buNone/>
            </a:pPr>
            <a:r>
              <a:rPr lang="en-US" sz="4000" b="1">
                <a:solidFill>
                  <a:schemeClr val="accent2"/>
                </a:solidFill>
              </a:rPr>
              <a:t>+69%</a:t>
            </a:r>
            <a:endParaRPr lang="en-US" sz="4000">
              <a:solidFill>
                <a:schemeClr val="accent2"/>
              </a:solidFill>
            </a:endParaRPr>
          </a:p>
        </p:txBody>
      </p:sp>
      <p:sp>
        <p:nvSpPr>
          <p:cNvPr id="9" name="Text 6"/>
          <p:cNvSpPr txBox="1"/>
          <p:nvPr/>
        </p:nvSpPr>
        <p:spPr>
          <a:xfrm>
            <a:off x="8778240" y="3383280"/>
            <a:ext cx="2834640" cy="292608"/>
          </a:xfrm>
          <a:prstGeom prst="rect">
            <a:avLst/>
          </a:prstGeom>
          <a:noFill/>
          <a:ln/>
        </p:spPr>
        <p:txBody>
          <a:bodyPr wrap="square" lIns="0" tIns="0" rIns="0" bIns="0" rtlCol="0" anchor="t"/>
          <a:lstStyle/>
          <a:p>
            <a:pPr marL="0" indent="0">
              <a:buNone/>
            </a:pPr>
            <a:r>
              <a:rPr lang="en-US" sz="1600">
                <a:solidFill>
                  <a:schemeClr val="tx1"/>
                </a:solidFill>
              </a:rPr>
              <a:t>vs. UVMMU at R35</a:t>
            </a:r>
            <a:endParaRPr lang="en-US" sz="1600"/>
          </a:p>
        </p:txBody>
      </p:sp>
      <p:sp>
        <p:nvSpPr>
          <p:cNvPr id="10" name="Text 7"/>
          <p:cNvSpPr txBox="1"/>
          <p:nvPr/>
        </p:nvSpPr>
        <p:spPr>
          <a:xfrm>
            <a:off x="8778240" y="3730752"/>
            <a:ext cx="2834640" cy="566928"/>
          </a:xfrm>
          <a:prstGeom prst="rect">
            <a:avLst/>
          </a:prstGeom>
          <a:noFill/>
          <a:ln/>
        </p:spPr>
        <p:txBody>
          <a:bodyPr wrap="square" lIns="0" tIns="0" rIns="0" bIns="0" rtlCol="0" anchor="t"/>
          <a:lstStyle/>
          <a:p>
            <a:pPr marL="0" indent="0">
              <a:buNone/>
            </a:pPr>
            <a:r>
              <a:rPr lang="en-US" sz="1600">
                <a:solidFill>
                  <a:schemeClr val="tx2"/>
                </a:solidFill>
              </a:rPr>
              <a:t>UVMMU = same HW fault path, but no Zpool</a:t>
            </a:r>
            <a:endParaRPr lang="en-US" sz="1600"/>
          </a:p>
        </p:txBody>
      </p:sp>
      <p:sp>
        <p:nvSpPr>
          <p:cNvPr id="20" name="Text 17"/>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r>
              <a:rPr lang="en-US" sz="1800" b="1">
                <a:solidFill>
                  <a:schemeClr val="tx1"/>
                </a:solidFill>
              </a:rPr>
              <a:t>GZswap’s gain grows with </a:t>
            </a:r>
            <a:r>
              <a:rPr lang="en-US" sz="1800" b="1">
                <a:solidFill>
                  <a:srgbClr val="C00000"/>
                </a:solidFill>
              </a:rPr>
              <a:t>memory pressure</a:t>
            </a:r>
            <a:r>
              <a:rPr lang="en-US" sz="1800" b="1">
                <a:solidFill>
                  <a:schemeClr val="tx1"/>
                </a:solidFill>
              </a:rPr>
              <a:t> and </a:t>
            </a:r>
            <a:r>
              <a:rPr lang="en-US" sz="1800" b="1">
                <a:solidFill>
                  <a:srgbClr val="C00000"/>
                </a:solidFill>
              </a:rPr>
              <a:t>compressibility</a:t>
            </a:r>
            <a:endParaRPr lang="en-US" sz="1800">
              <a:solidFill>
                <a:srgbClr val="C00000"/>
              </a:solidFill>
            </a:endParaRPr>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14</a:t>
            </a:fld>
            <a:endParaRPr lang="en-US"/>
          </a:p>
        </p:txBody>
      </p:sp>
      <p:sp>
        <p:nvSpPr>
          <p:cNvPr id="26" name="R35 highlight"/>
          <p:cNvSpPr/>
          <p:nvPr/>
        </p:nvSpPr>
        <p:spPr>
          <a:xfrm>
            <a:off x="6629400" y="2057400"/>
            <a:ext cx="1801368" cy="2331720"/>
          </a:xfrm>
          <a:prstGeom prst="roundRect">
            <a:avLst>
              <a:gd name="adj" fmla="val 8000"/>
            </a:avLst>
          </a:prstGeom>
          <a:noFill/>
          <a:ln w="31750">
            <a:solidFill>
              <a:srgbClr val="FFC000"/>
            </a:solidFill>
          </a:ln>
        </p:spPr>
        <p:txBody>
          <a:bodyPr wrap="square" lIns="45720" tIns="18288" rIns="45720" bIns="18288" rtlCol="0" anchor="ctr">
            <a:noAutofit/>
          </a:bodyPr>
          <a:lstStyle/>
          <a:p>
            <a:pPr marL="0" indent="0" algn="ctr">
              <a:buNone/>
            </a:pPr>
            <a:endParaRPr lang="en-US" sz="1600"/>
          </a:p>
        </p:txBody>
      </p:sp>
      <p:sp>
        <p:nvSpPr>
          <p:cNvPr id="30" name="Rounded Rectangle 29"/>
          <p:cNvSpPr/>
          <p:nvPr/>
        </p:nvSpPr>
        <p:spPr>
          <a:xfrm>
            <a:off x="548640" y="4572000"/>
            <a:ext cx="5468112" cy="1097280"/>
          </a:xfrm>
          <a:prstGeom prst="roundRect">
            <a:avLst>
              <a:gd name="adj" fmla="val 6000"/>
            </a:avLst>
          </a:prstGeom>
          <a:solidFill>
            <a:srgbClr val="548235">
              <a:alpha val="11000"/>
            </a:srgbClr>
          </a:solidFill>
          <a:ln w="12700">
            <a:noFill/>
          </a:ln>
        </p:spPr>
        <p:txBody>
          <a:bodyPr wrap="square" lIns="45720" tIns="18288" rIns="45720" bIns="18288" rtlCol="0" anchor="ctr">
            <a:noAutofit/>
          </a:bodyPr>
          <a:lstStyle/>
          <a:p>
            <a:pPr marL="0" indent="0" algn="ctr">
              <a:buNone/>
            </a:pPr>
            <a:endParaRPr lang="en-US" sz="1600"/>
          </a:p>
        </p:txBody>
      </p:sp>
      <p:sp>
        <p:nvSpPr>
          <p:cNvPr id="31" name="TextBox 30"/>
          <p:cNvSpPr txBox="1"/>
          <p:nvPr/>
        </p:nvSpPr>
        <p:spPr>
          <a:xfrm>
            <a:off x="777240" y="4663440"/>
            <a:ext cx="5029200" cy="347472"/>
          </a:xfrm>
          <a:prstGeom prst="rect">
            <a:avLst/>
          </a:prstGeom>
          <a:noFill/>
        </p:spPr>
        <p:txBody>
          <a:bodyPr wrap="square" lIns="0" tIns="0" rIns="0" bIns="0" rtlCol="0" anchor="ctr">
            <a:noAutofit/>
          </a:bodyPr>
          <a:lstStyle/>
          <a:p>
            <a:pPr marL="0" indent="0" algn="l">
              <a:buNone/>
            </a:pPr>
            <a:r>
              <a:rPr lang="en-US" sz="1700" b="1">
                <a:solidFill>
                  <a:srgbClr val="548235"/>
                </a:solidFill>
              </a:rPr>
              <a:t>~10× compression</a:t>
            </a:r>
            <a:r>
              <a:rPr lang="en-US" sz="1700" b="1">
                <a:solidFill>
                  <a:srgbClr val="152B43"/>
                </a:solidFill>
              </a:rPr>
              <a:t>  →  big gain</a:t>
            </a:r>
            <a:endParaRPr lang="en-US" sz="1700"/>
          </a:p>
        </p:txBody>
      </p:sp>
      <p:sp>
        <p:nvSpPr>
          <p:cNvPr id="32" name="TextBox 31"/>
          <p:cNvSpPr txBox="1"/>
          <p:nvPr/>
        </p:nvSpPr>
        <p:spPr>
          <a:xfrm>
            <a:off x="777240" y="5029200"/>
            <a:ext cx="5074920" cy="566928"/>
          </a:xfrm>
          <a:prstGeom prst="rect">
            <a:avLst/>
          </a:prstGeom>
          <a:noFill/>
        </p:spPr>
        <p:txBody>
          <a:bodyPr wrap="square" lIns="0" tIns="0" rIns="0" bIns="0" rtlCol="0" anchor="t">
            <a:noAutofit/>
          </a:bodyPr>
          <a:lstStyle/>
          <a:p>
            <a:pPr marL="0" indent="0" algn="l">
              <a:buNone/>
            </a:pPr>
            <a:r>
              <a:rPr lang="en-US" sz="1500" b="1">
                <a:solidFill>
                  <a:srgbClr val="152B43"/>
                </a:solidFill>
              </a:rPr>
              <a:t>PO-MVT, PO-ATAX, RO-RA</a:t>
            </a:r>
            <a:r>
              <a:rPr lang="en-US" sz="1500" b="0">
                <a:solidFill>
                  <a:srgbClr val="152B43"/>
                </a:solidFill>
              </a:rPr>
              <a:t> keep ≥ 92% of no oversubscription IPC at R35 (RO-RA baselines: &lt; 12%)</a:t>
            </a:r>
            <a:endParaRPr lang="en-US" sz="1500"/>
          </a:p>
        </p:txBody>
      </p:sp>
      <p:sp>
        <p:nvSpPr>
          <p:cNvPr id="33" name="Rounded Rectangle 32"/>
          <p:cNvSpPr/>
          <p:nvPr/>
        </p:nvSpPr>
        <p:spPr>
          <a:xfrm>
            <a:off x="6163056" y="4572000"/>
            <a:ext cx="5468112" cy="1097280"/>
          </a:xfrm>
          <a:prstGeom prst="roundRect">
            <a:avLst>
              <a:gd name="adj" fmla="val 6000"/>
            </a:avLst>
          </a:prstGeom>
          <a:solidFill>
            <a:srgbClr val="CF4548">
              <a:alpha val="11000"/>
            </a:srgbClr>
          </a:solidFill>
          <a:ln w="12700">
            <a:noFill/>
          </a:ln>
        </p:spPr>
        <p:txBody>
          <a:bodyPr wrap="square" lIns="45720" tIns="18288" rIns="45720" bIns="18288" rtlCol="0" anchor="ctr">
            <a:noAutofit/>
          </a:bodyPr>
          <a:lstStyle/>
          <a:p>
            <a:pPr marL="0" indent="0" algn="ctr">
              <a:buNone/>
            </a:pPr>
            <a:endParaRPr lang="en-US" sz="1600"/>
          </a:p>
        </p:txBody>
      </p:sp>
      <p:sp>
        <p:nvSpPr>
          <p:cNvPr id="34" name="TextBox 33"/>
          <p:cNvSpPr txBox="1"/>
          <p:nvPr/>
        </p:nvSpPr>
        <p:spPr>
          <a:xfrm>
            <a:off x="6391656" y="4663440"/>
            <a:ext cx="5029200" cy="347472"/>
          </a:xfrm>
          <a:prstGeom prst="rect">
            <a:avLst/>
          </a:prstGeom>
          <a:noFill/>
        </p:spPr>
        <p:txBody>
          <a:bodyPr wrap="square" lIns="0" tIns="0" rIns="0" bIns="0" rtlCol="0" anchor="ctr">
            <a:noAutofit/>
          </a:bodyPr>
          <a:lstStyle/>
          <a:p>
            <a:pPr marL="0" indent="0" algn="l">
              <a:buNone/>
            </a:pPr>
            <a:r>
              <a:rPr lang="en-US" sz="1700" b="1">
                <a:solidFill>
                  <a:srgbClr val="CF4548"/>
                </a:solidFill>
              </a:rPr>
              <a:t>1.1× compression</a:t>
            </a:r>
            <a:r>
              <a:rPr lang="en-US" sz="1700" b="1">
                <a:solidFill>
                  <a:srgbClr val="152B43"/>
                </a:solidFill>
              </a:rPr>
              <a:t>  →  little gain</a:t>
            </a:r>
            <a:endParaRPr lang="en-US" sz="1700"/>
          </a:p>
        </p:txBody>
      </p:sp>
      <p:sp>
        <p:nvSpPr>
          <p:cNvPr id="35" name="TextBox 34"/>
          <p:cNvSpPr txBox="1"/>
          <p:nvPr/>
        </p:nvSpPr>
        <p:spPr>
          <a:xfrm>
            <a:off x="6391656" y="5029200"/>
            <a:ext cx="5074920" cy="566928"/>
          </a:xfrm>
          <a:prstGeom prst="rect">
            <a:avLst/>
          </a:prstGeom>
          <a:noFill/>
        </p:spPr>
        <p:txBody>
          <a:bodyPr wrap="square" lIns="0" tIns="0" rIns="0" bIns="0" rtlCol="0" anchor="t">
            <a:noAutofit/>
          </a:bodyPr>
          <a:lstStyle/>
          <a:p>
            <a:pPr marL="0" indent="0" algn="l">
              <a:buNone/>
            </a:pPr>
            <a:r>
              <a:rPr lang="en-US" sz="1500" b="1">
                <a:solidFill>
                  <a:srgbClr val="152B43"/>
                </a:solidFill>
              </a:rPr>
              <a:t>PB-SGEM</a:t>
            </a:r>
            <a:r>
              <a:rPr lang="en-US" sz="1500" b="0">
                <a:solidFill>
                  <a:srgbClr val="152B43"/>
                </a:solidFill>
              </a:rPr>
              <a:t> fills the Zpool quickly, so GZswap does no better than UVMMU</a:t>
            </a:r>
            <a:endParaRPr lang="en-US" sz="1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3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3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3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300"/>
                                        <p:tgtEl>
                                          <p:spTgt spid="3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3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3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300"/>
                                        <p:tgtEl>
                                          <p:spTgt spid="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300"/>
                                        <p:tgtEl>
                                          <p:spTgt spid="3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3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20" grpId="0" animBg="1"/>
      <p:bldP spid="26" grpId="0" animBg="1"/>
      <p:bldP spid="30" grpId="0" animBg="1"/>
      <p:bldP spid="31" grpId="0" animBg="1"/>
      <p:bldP spid="32" grpId="0" animBg="1"/>
      <p:bldP spid="33" grpId="0" animBg="1"/>
      <p:bldP spid="34"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a:t>EVALUATION · I/O TRAFFIC &amp; ENERGY</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I/O Traffic &amp; Energy Consumption (at R3</a:t>
            </a:r>
            <a:r>
              <a:rPr lang="en-US"/>
              <a:t>5</a:t>
            </a:r>
            <a:r>
              <a:rPr lang="en-US" sz="3000" b="1">
                <a:solidFill>
                  <a:schemeClr val="tx1"/>
                </a:solidFill>
              </a:rPr>
              <a:t>)</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Energy: AccelWattch extended with Comp/Decomp Engine, CPU DRAM, PCIe · lower is better</a:t>
            </a:r>
            <a:endParaRPr lang="en-US" sz="1800"/>
          </a:p>
        </p:txBody>
      </p:sp>
      <p:sp>
        <p:nvSpPr>
          <p:cNvPr id="5" name="Text 3"/>
          <p:cNvSpPr txBox="1"/>
          <p:nvPr/>
        </p:nvSpPr>
        <p:spPr>
          <a:xfrm>
            <a:off x="548640" y="1844236"/>
            <a:ext cx="5394960" cy="347472"/>
          </a:xfrm>
          <a:prstGeom prst="rect">
            <a:avLst/>
          </a:prstGeom>
          <a:noFill/>
          <a:ln/>
        </p:spPr>
        <p:txBody>
          <a:bodyPr wrap="square" lIns="0" tIns="0" rIns="0" bIns="0" rtlCol="0" anchor="t"/>
          <a:lstStyle/>
          <a:p>
            <a:r>
              <a:rPr lang="en-US" sz="1800" b="1">
                <a:solidFill>
                  <a:schemeClr val="tx1"/>
                </a:solidFill>
              </a:rPr>
              <a:t>Relocation I/O traffic</a:t>
            </a:r>
            <a:endParaRPr lang="en-US" sz="1800"/>
          </a:p>
        </p:txBody>
      </p:sp>
      <p:graphicFrame>
        <p:nvGraphicFramePr>
          <p:cNvPr id="6" name="chart:io"/>
          <p:cNvGraphicFramePr/>
          <p:nvPr>
            <p:extLst>
              <p:ext uri="{D42A27DB-BD31-4B8C-83A1-F6EECF244321}">
                <p14:modId xmlns:p14="http://schemas.microsoft.com/office/powerpoint/2010/main" val="969755382"/>
              </p:ext>
            </p:extLst>
          </p:nvPr>
        </p:nvGraphicFramePr>
        <p:xfrm>
          <a:off x="548640" y="2226474"/>
          <a:ext cx="5394960" cy="219456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6236208" y="1844236"/>
            <a:ext cx="5394960" cy="347472"/>
          </a:xfrm>
          <a:prstGeom prst="rect">
            <a:avLst/>
          </a:prstGeom>
          <a:noFill/>
          <a:ln/>
        </p:spPr>
        <p:txBody>
          <a:bodyPr wrap="square" lIns="0" tIns="0" rIns="0" bIns="0" rtlCol="0" anchor="t"/>
          <a:lstStyle/>
          <a:p>
            <a:pPr marL="0" indent="0">
              <a:buNone/>
            </a:pPr>
            <a:r>
              <a:rPr lang="en-US" sz="1800" b="1">
                <a:solidFill>
                  <a:schemeClr val="tx1"/>
                </a:solidFill>
              </a:rPr>
              <a:t>Total system energy</a:t>
            </a:r>
            <a:endParaRPr lang="en-US" sz="1800"/>
          </a:p>
        </p:txBody>
      </p:sp>
      <p:graphicFrame>
        <p:nvGraphicFramePr>
          <p:cNvPr id="8" name="chart:energy"/>
          <p:cNvGraphicFramePr/>
          <p:nvPr>
            <p:extLst>
              <p:ext uri="{D42A27DB-BD31-4B8C-83A1-F6EECF244321}">
                <p14:modId xmlns:p14="http://schemas.microsoft.com/office/powerpoint/2010/main" val="1305693405"/>
              </p:ext>
            </p:extLst>
          </p:nvPr>
        </p:nvGraphicFramePr>
        <p:xfrm>
          <a:off x="6236208" y="2226474"/>
          <a:ext cx="5394960" cy="219456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5"/>
          <p:cNvSpPr txBox="1"/>
          <p:nvPr/>
        </p:nvSpPr>
        <p:spPr>
          <a:xfrm>
            <a:off x="640080" y="4457858"/>
            <a:ext cx="1920240" cy="658368"/>
          </a:xfrm>
          <a:prstGeom prst="rect">
            <a:avLst/>
          </a:prstGeom>
          <a:noFill/>
          <a:ln/>
        </p:spPr>
        <p:txBody>
          <a:bodyPr wrap="square" lIns="0" tIns="0" rIns="0" bIns="0" rtlCol="0" anchor="ctr"/>
          <a:lstStyle/>
          <a:p>
            <a:pPr marL="0" indent="0">
              <a:buNone/>
            </a:pPr>
            <a:r>
              <a:rPr lang="en-US" sz="4000" b="1">
                <a:solidFill>
                  <a:schemeClr val="accent1"/>
                </a:solidFill>
              </a:rPr>
              <a:t>−55%</a:t>
            </a:r>
            <a:endParaRPr lang="en-US" sz="4000"/>
          </a:p>
        </p:txBody>
      </p:sp>
      <p:sp>
        <p:nvSpPr>
          <p:cNvPr id="10" name="Text 6"/>
          <p:cNvSpPr txBox="1"/>
          <p:nvPr/>
        </p:nvSpPr>
        <p:spPr>
          <a:xfrm>
            <a:off x="2137885" y="4649882"/>
            <a:ext cx="3291840" cy="310896"/>
          </a:xfrm>
          <a:prstGeom prst="rect">
            <a:avLst/>
          </a:prstGeom>
          <a:noFill/>
          <a:ln/>
        </p:spPr>
        <p:txBody>
          <a:bodyPr wrap="square" lIns="0" tIns="0" rIns="0" bIns="0" rtlCol="0" anchor="t"/>
          <a:lstStyle/>
          <a:p>
            <a:r>
              <a:rPr lang="en-US" altLang="ko-KR" sz="1600" b="1"/>
              <a:t>vs. TBNE at R35</a:t>
            </a:r>
          </a:p>
        </p:txBody>
      </p:sp>
      <p:sp>
        <p:nvSpPr>
          <p:cNvPr id="12" name="Text 8"/>
          <p:cNvSpPr txBox="1"/>
          <p:nvPr/>
        </p:nvSpPr>
        <p:spPr>
          <a:xfrm>
            <a:off x="6327648" y="4457858"/>
            <a:ext cx="1920240" cy="658368"/>
          </a:xfrm>
          <a:prstGeom prst="rect">
            <a:avLst/>
          </a:prstGeom>
          <a:noFill/>
          <a:ln/>
        </p:spPr>
        <p:txBody>
          <a:bodyPr wrap="square" lIns="0" tIns="0" rIns="0" bIns="0" rtlCol="0" anchor="ctr"/>
          <a:lstStyle/>
          <a:p>
            <a:pPr marL="0" indent="0">
              <a:buNone/>
            </a:pPr>
            <a:r>
              <a:rPr lang="en-US" sz="4000" b="1">
                <a:solidFill>
                  <a:schemeClr val="accent1"/>
                </a:solidFill>
              </a:rPr>
              <a:t>−24%</a:t>
            </a:r>
            <a:endParaRPr lang="en-US" sz="4000"/>
          </a:p>
        </p:txBody>
      </p:sp>
      <p:sp>
        <p:nvSpPr>
          <p:cNvPr id="13" name="Text 9"/>
          <p:cNvSpPr txBox="1"/>
          <p:nvPr/>
        </p:nvSpPr>
        <p:spPr>
          <a:xfrm>
            <a:off x="7823642" y="4649882"/>
            <a:ext cx="3291840" cy="310896"/>
          </a:xfrm>
          <a:prstGeom prst="rect">
            <a:avLst/>
          </a:prstGeom>
          <a:noFill/>
          <a:ln/>
        </p:spPr>
        <p:txBody>
          <a:bodyPr wrap="square" lIns="0" tIns="0" rIns="0" bIns="0" rtlCol="0" anchor="t"/>
          <a:lstStyle/>
          <a:p>
            <a:r>
              <a:rPr lang="en-US" altLang="ko-KR" sz="1600" b="1"/>
              <a:t>vs. TBNE at R35</a:t>
            </a:r>
          </a:p>
        </p:txBody>
      </p:sp>
      <p:sp>
        <p:nvSpPr>
          <p:cNvPr id="17" name="Text 13"/>
          <p:cNvSpPr/>
          <p:nvPr/>
        </p:nvSpPr>
        <p:spPr>
          <a:xfrm>
            <a:off x="6236208" y="5345074"/>
            <a:ext cx="5394960" cy="701370"/>
          </a:xfrm>
          <a:prstGeom prst="roundRect">
            <a:avLst>
              <a:gd name="adj" fmla="val 4800"/>
            </a:avLst>
          </a:prstGeom>
          <a:solidFill>
            <a:schemeClr val="tx1">
              <a:alpha val="6000"/>
            </a:schemeClr>
          </a:solidFill>
          <a:ln/>
        </p:spPr>
        <p:txBody>
          <a:bodyPr wrap="square" lIns="508" tIns="508" rIns="508" bIns="508" rtlCol="0" anchor="ctr"/>
          <a:lstStyle/>
          <a:p>
            <a:pPr marL="0" indent="0" algn="ctr">
              <a:buNone/>
            </a:pPr>
            <a:endParaRPr lang="en-US" sz="16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15</a:t>
            </a:fld>
            <a:endParaRPr lang="en-US"/>
          </a:p>
        </p:txBody>
      </p:sp>
      <p:sp>
        <p:nvSpPr>
          <p:cNvPr id="19" name="Text 12">
            <a:extLst>
              <a:ext uri="{FF2B5EF4-FFF2-40B4-BE49-F238E27FC236}">
                <a16:creationId xmlns:a16="http://schemas.microsoft.com/office/drawing/2014/main" id="{6B41272E-6E10-4398-D001-2DB02F61F425}"/>
              </a:ext>
            </a:extLst>
          </p:cNvPr>
          <p:cNvSpPr txBox="1"/>
          <p:nvPr/>
        </p:nvSpPr>
        <p:spPr>
          <a:xfrm>
            <a:off x="6373368" y="5300601"/>
            <a:ext cx="5230368" cy="790982"/>
          </a:xfrm>
          <a:prstGeom prst="rect">
            <a:avLst/>
          </a:prstGeom>
          <a:noFill/>
          <a:ln/>
        </p:spPr>
        <p:txBody>
          <a:bodyPr wrap="square" lIns="0" tIns="0" rIns="0" bIns="0" rtlCol="0" anchor="ctr"/>
          <a:lstStyle/>
          <a:p>
            <a:r>
              <a:rPr lang="ko-KR" altLang="ko-KR" sz="1600" b="0">
                <a:latin typeface="+mj-lt"/>
              </a:rPr>
              <a:t>Shorter runtime and less PCIe traffic </a:t>
            </a:r>
            <a:r>
              <a:rPr lang="ko-KR" altLang="ko-KR" sz="1600" b="1">
                <a:latin typeface="+mj-lt"/>
              </a:rPr>
              <a:t>outweigh</a:t>
            </a:r>
            <a:r>
              <a:rPr lang="ko-KR" altLang="ko-KR" sz="1600" b="0">
                <a:latin typeface="+mj-lt"/>
              </a:rPr>
              <a:t> compression energy</a:t>
            </a:r>
          </a:p>
        </p:txBody>
      </p:sp>
      <p:sp>
        <p:nvSpPr>
          <p:cNvPr id="18" name="Text 13">
            <a:extLst>
              <a:ext uri="{FF2B5EF4-FFF2-40B4-BE49-F238E27FC236}">
                <a16:creationId xmlns:a16="http://schemas.microsoft.com/office/drawing/2014/main" id="{18295748-326B-0449-E29E-D5C1B4D2EDEE}"/>
              </a:ext>
            </a:extLst>
          </p:cNvPr>
          <p:cNvSpPr/>
          <p:nvPr/>
        </p:nvSpPr>
        <p:spPr>
          <a:xfrm>
            <a:off x="548640" y="5345074"/>
            <a:ext cx="5394960" cy="701370"/>
          </a:xfrm>
          <a:prstGeom prst="roundRect">
            <a:avLst>
              <a:gd name="adj" fmla="val 4800"/>
            </a:avLst>
          </a:prstGeom>
          <a:solidFill>
            <a:schemeClr val="tx1">
              <a:alpha val="6000"/>
            </a:schemeClr>
          </a:solidFill>
          <a:ln/>
        </p:spPr>
        <p:txBody>
          <a:bodyPr wrap="square" lIns="508" tIns="508" rIns="508" bIns="508" rtlCol="0" anchor="ctr"/>
          <a:lstStyle/>
          <a:p>
            <a:pPr marL="0" indent="0" algn="ctr">
              <a:buNone/>
            </a:pPr>
            <a:endParaRPr lang="en-US" sz="1600"/>
          </a:p>
        </p:txBody>
      </p:sp>
      <p:sp>
        <p:nvSpPr>
          <p:cNvPr id="20" name="Text 12">
            <a:extLst>
              <a:ext uri="{FF2B5EF4-FFF2-40B4-BE49-F238E27FC236}">
                <a16:creationId xmlns:a16="http://schemas.microsoft.com/office/drawing/2014/main" id="{B78FFF98-E3D3-C032-818D-CF4101D30726}"/>
              </a:ext>
            </a:extLst>
          </p:cNvPr>
          <p:cNvSpPr txBox="1"/>
          <p:nvPr/>
        </p:nvSpPr>
        <p:spPr>
          <a:xfrm>
            <a:off x="685800" y="5300601"/>
            <a:ext cx="5230368" cy="790982"/>
          </a:xfrm>
          <a:prstGeom prst="rect">
            <a:avLst/>
          </a:prstGeom>
          <a:noFill/>
          <a:ln/>
        </p:spPr>
        <p:txBody>
          <a:bodyPr wrap="square" lIns="0" tIns="0" rIns="0" bIns="0" rtlCol="0" anchor="ctr"/>
          <a:lstStyle/>
          <a:p>
            <a:r>
              <a:rPr lang="en-US" altLang="ko-KR" sz="1600" b="0">
                <a:latin typeface="+mj-lt"/>
              </a:rPr>
              <a:t>Evicted pages come back </a:t>
            </a:r>
            <a:r>
              <a:rPr lang="en-US" altLang="ko-KR" sz="1600" b="1">
                <a:latin typeface="+mj-lt"/>
              </a:rPr>
              <a:t>from the Zpool</a:t>
            </a:r>
            <a:r>
              <a:rPr lang="en-US" altLang="ko-KR" sz="1600" b="0">
                <a:latin typeface="+mj-lt"/>
              </a:rPr>
              <a:t>, not over PCIe</a:t>
            </a:r>
            <a:endParaRPr lang="ko-KR" altLang="ko-KR" sz="160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3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3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3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3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8" grpId="0">
        <p:bldAsOne/>
      </p:bldGraphic>
      <p:bldP spid="12" grpId="0" animBg="1"/>
      <p:bldP spid="13" grpId="0" animBg="1"/>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sz="1400" b="1" kern="0" spc="100">
                <a:solidFill>
                  <a:schemeClr val="accent1"/>
                </a:solidFill>
              </a:rPr>
              <a:t>EVALUATION · VS. BUDDY COMPRESSION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a:t>Comparing with Buddy Compression (Cacheline Comp.)</a:t>
            </a:r>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Bars: Buddy IPC vs. GZswap (100%)  ·  line: target success ratio  ·  gray bars: timed out</a:t>
            </a:r>
            <a:endParaRPr lang="en-US" sz="1800"/>
          </a:p>
        </p:txBody>
      </p:sp>
      <p:sp>
        <p:nvSpPr>
          <p:cNvPr id="5" name="Text 3"/>
          <p:cNvSpPr txBox="1"/>
          <p:nvPr/>
        </p:nvSpPr>
        <p:spPr>
          <a:xfrm>
            <a:off x="548640" y="1691640"/>
            <a:ext cx="5394960" cy="347472"/>
          </a:xfrm>
          <a:prstGeom prst="rect">
            <a:avLst/>
          </a:prstGeom>
          <a:noFill/>
          <a:ln/>
        </p:spPr>
        <p:txBody>
          <a:bodyPr wrap="square" lIns="0" tIns="0" rIns="0" bIns="0" rtlCol="0" anchor="t"/>
          <a:lstStyle/>
          <a:p>
            <a:pPr marL="0" indent="0">
              <a:buNone/>
            </a:pPr>
            <a:r>
              <a:rPr lang="en-US" sz="1800" b="1">
                <a:solidFill>
                  <a:schemeClr val="tx1"/>
                </a:solidFill>
              </a:rPr>
              <a:t>Buddy 2× at R50</a:t>
            </a:r>
            <a:endParaRPr lang="en-US" sz="1800"/>
          </a:p>
        </p:txBody>
      </p:sp>
      <p:sp>
        <p:nvSpPr>
          <p:cNvPr id="6" name="Text 4"/>
          <p:cNvSpPr txBox="1"/>
          <p:nvPr/>
        </p:nvSpPr>
        <p:spPr>
          <a:xfrm>
            <a:off x="6236208" y="1691640"/>
            <a:ext cx="5394960" cy="347472"/>
          </a:xfrm>
          <a:prstGeom prst="rect">
            <a:avLst/>
          </a:prstGeom>
          <a:noFill/>
          <a:ln/>
        </p:spPr>
        <p:txBody>
          <a:bodyPr wrap="square" lIns="0" tIns="0" rIns="0" bIns="0" rtlCol="0" anchor="t"/>
          <a:lstStyle/>
          <a:p>
            <a:pPr marL="0" indent="0">
              <a:buNone/>
            </a:pPr>
            <a:r>
              <a:rPr lang="en-US" sz="1800" b="1">
                <a:solidFill>
                  <a:schemeClr val="tx1"/>
                </a:solidFill>
              </a:rPr>
              <a:t>Buddy 4× at R25</a:t>
            </a:r>
            <a:endParaRPr lang="en-US" sz="1800"/>
          </a:p>
        </p:txBody>
      </p:sp>
      <p:pic>
        <p:nvPicPr>
          <p:cNvPr id="7" name="Image 0" descr="Buddy 2x performance vs GZswap and compression success rate per workload at R50"/>
          <p:cNvPicPr>
            <a:picLocks noChangeAspect="1"/>
          </p:cNvPicPr>
          <p:nvPr/>
        </p:nvPicPr>
        <p:blipFill>
          <a:blip r:embed="rId3"/>
          <a:stretch>
            <a:fillRect/>
          </a:stretch>
        </p:blipFill>
        <p:spPr>
          <a:xfrm>
            <a:off x="548640" y="2057400"/>
            <a:ext cx="5394960" cy="1991130"/>
          </a:xfrm>
          <a:prstGeom prst="rect">
            <a:avLst/>
          </a:prstGeom>
        </p:spPr>
      </p:pic>
      <p:pic>
        <p:nvPicPr>
          <p:cNvPr id="8" name="Image 1" descr="Buddy 4x performance vs GZswap and compression success rate per workload at R25"/>
          <p:cNvPicPr>
            <a:picLocks noChangeAspect="1"/>
          </p:cNvPicPr>
          <p:nvPr/>
        </p:nvPicPr>
        <p:blipFill>
          <a:blip r:embed="rId4"/>
          <a:stretch>
            <a:fillRect/>
          </a:stretch>
        </p:blipFill>
        <p:spPr>
          <a:xfrm>
            <a:off x="6236208" y="2178941"/>
            <a:ext cx="5394960" cy="1779781"/>
          </a:xfrm>
          <a:prstGeom prst="rect">
            <a:avLst/>
          </a:prstGeom>
        </p:spPr>
      </p:pic>
      <p:sp>
        <p:nvSpPr>
          <p:cNvPr id="9" name="Text 5"/>
          <p:cNvSpPr/>
          <p:nvPr/>
        </p:nvSpPr>
        <p:spPr>
          <a:xfrm>
            <a:off x="548640" y="4306824"/>
            <a:ext cx="5394960" cy="1213104"/>
          </a:xfrm>
          <a:prstGeom prst="roundRect">
            <a:avLst>
              <a:gd name="adj" fmla="val 4348"/>
            </a:avLst>
          </a:prstGeom>
          <a:solidFill>
            <a:schemeClr val="accent1">
              <a:alpha val="12000"/>
            </a:schemeClr>
          </a:solidFill>
          <a:ln/>
        </p:spPr>
        <p:txBody>
          <a:bodyPr wrap="square" lIns="508" tIns="508" rIns="508" bIns="508" rtlCol="0" anchor="ctr"/>
          <a:lstStyle/>
          <a:p>
            <a:pPr marL="0" indent="0" algn="ctr">
              <a:buNone/>
            </a:pPr>
            <a:endParaRPr lang="en-US" sz="1600"/>
          </a:p>
        </p:txBody>
      </p:sp>
      <p:sp>
        <p:nvSpPr>
          <p:cNvPr id="10" name="Text 6"/>
          <p:cNvSpPr txBox="1"/>
          <p:nvPr/>
        </p:nvSpPr>
        <p:spPr>
          <a:xfrm>
            <a:off x="731520" y="4407408"/>
            <a:ext cx="5029200" cy="347472"/>
          </a:xfrm>
          <a:prstGeom prst="rect">
            <a:avLst/>
          </a:prstGeom>
          <a:noFill/>
          <a:ln/>
        </p:spPr>
        <p:txBody>
          <a:bodyPr wrap="square" lIns="0" tIns="0" rIns="0" bIns="0" rtlCol="0" anchor="t"/>
          <a:lstStyle/>
          <a:p>
            <a:pPr marL="0" indent="0">
              <a:buNone/>
            </a:pPr>
            <a:r>
              <a:rPr lang="en-US" sz="1800" b="1">
                <a:solidFill>
                  <a:srgbClr val="548235"/>
                </a:solidFill>
              </a:rPr>
              <a:t>2× target: lines fit → Buddy ≥ GZswap</a:t>
            </a:r>
            <a:endParaRPr lang="en-US" sz="1800"/>
          </a:p>
        </p:txBody>
      </p:sp>
      <p:sp>
        <p:nvSpPr>
          <p:cNvPr id="11" name="Text 7"/>
          <p:cNvSpPr txBox="1"/>
          <p:nvPr/>
        </p:nvSpPr>
        <p:spPr>
          <a:xfrm>
            <a:off x="731520" y="4828032"/>
            <a:ext cx="5074920" cy="649224"/>
          </a:xfrm>
          <a:prstGeom prst="rect">
            <a:avLst/>
          </a:prstGeom>
          <a:noFill/>
          <a:ln/>
        </p:spPr>
        <p:txBody>
          <a:bodyPr wrap="square" lIns="0" tIns="0" rIns="0" bIns="0" rtlCol="0" anchor="t"/>
          <a:lstStyle/>
          <a:p>
            <a:pPr marL="0" indent="0">
              <a:buNone/>
            </a:pPr>
            <a:r>
              <a:rPr lang="en-US" sz="1600">
                <a:solidFill>
                  <a:schemeClr val="tx1"/>
                </a:solidFill>
              </a:rPr>
              <a:t>Target success ratio (share of lines that fit the 2× slot): 99–100% for BICG · ATAX · MVT</a:t>
            </a:r>
          </a:p>
        </p:txBody>
      </p:sp>
      <p:sp>
        <p:nvSpPr>
          <p:cNvPr id="12" name="Text 8"/>
          <p:cNvSpPr/>
          <p:nvPr/>
        </p:nvSpPr>
        <p:spPr>
          <a:xfrm>
            <a:off x="6236208" y="4306824"/>
            <a:ext cx="5394960" cy="1213104"/>
          </a:xfrm>
          <a:prstGeom prst="roundRect">
            <a:avLst>
              <a:gd name="adj" fmla="val 4348"/>
            </a:avLst>
          </a:prstGeom>
          <a:solidFill>
            <a:schemeClr val="accent5">
              <a:alpha val="10000"/>
            </a:schemeClr>
          </a:solidFill>
          <a:ln/>
        </p:spPr>
        <p:txBody>
          <a:bodyPr wrap="square" lIns="508" tIns="508" rIns="508" bIns="508" rtlCol="0" anchor="ctr"/>
          <a:lstStyle/>
          <a:p>
            <a:pPr marL="0" indent="0" algn="ctr">
              <a:buNone/>
            </a:pPr>
            <a:endParaRPr lang="en-US" sz="1600"/>
          </a:p>
        </p:txBody>
      </p:sp>
      <p:sp>
        <p:nvSpPr>
          <p:cNvPr id="13" name="Text 9"/>
          <p:cNvSpPr txBox="1"/>
          <p:nvPr/>
        </p:nvSpPr>
        <p:spPr>
          <a:xfrm>
            <a:off x="6419088" y="4407408"/>
            <a:ext cx="5029200" cy="347472"/>
          </a:xfrm>
          <a:prstGeom prst="rect">
            <a:avLst/>
          </a:prstGeom>
          <a:noFill/>
          <a:ln/>
        </p:spPr>
        <p:txBody>
          <a:bodyPr wrap="square" lIns="0" tIns="0" rIns="0" bIns="0" rtlCol="0" anchor="t"/>
          <a:lstStyle/>
          <a:p>
            <a:pPr marL="0" indent="0">
              <a:buNone/>
            </a:pPr>
            <a:r>
              <a:rPr lang="en-US" sz="1800" b="1">
                <a:solidFill>
                  <a:srgbClr val="CF4548"/>
                </a:solidFill>
              </a:rPr>
              <a:t>4× target: lines miss → Buddy collapses</a:t>
            </a:r>
            <a:endParaRPr lang="en-US" sz="1800"/>
          </a:p>
        </p:txBody>
      </p:sp>
      <p:sp>
        <p:nvSpPr>
          <p:cNvPr id="14" name="Text 10"/>
          <p:cNvSpPr txBox="1"/>
          <p:nvPr/>
        </p:nvSpPr>
        <p:spPr>
          <a:xfrm>
            <a:off x="6419088" y="4828032"/>
            <a:ext cx="5074920" cy="649224"/>
          </a:xfrm>
          <a:prstGeom prst="rect">
            <a:avLst/>
          </a:prstGeom>
          <a:noFill/>
          <a:ln/>
        </p:spPr>
        <p:txBody>
          <a:bodyPr wrap="square" lIns="0" tIns="0" rIns="0" bIns="0" rtlCol="0" anchor="t"/>
          <a:lstStyle/>
          <a:p>
            <a:pPr marL="0" indent="0">
              <a:buNone/>
            </a:pPr>
            <a:r>
              <a:rPr lang="en-US" sz="1600">
                <a:solidFill>
                  <a:schemeClr val="tx1"/>
                </a:solidFill>
              </a:rPr>
              <a:t>4× (128 B line → 32 B) is too high for cacheline compression: target success ratio &lt; 1%</a:t>
            </a:r>
          </a:p>
        </p:txBody>
      </p:sp>
      <p:sp>
        <p:nvSpPr>
          <p:cNvPr id="15" name="Text 11"/>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chemeClr val="tx1"/>
                </a:solidFill>
              </a:rPr>
              <a:t>Buddy works only when its </a:t>
            </a:r>
            <a:r>
              <a:rPr lang="en-US" sz="1800" b="1">
                <a:solidFill>
                  <a:srgbClr val="C00000"/>
                </a:solidFill>
              </a:rPr>
              <a:t>fixed target fits</a:t>
            </a:r>
            <a:r>
              <a:rPr lang="en-US" sz="1800" b="1">
                <a:solidFill>
                  <a:schemeClr val="tx1"/>
                </a:solidFill>
              </a:rPr>
              <a:t>; GZswap has no target to miss</a:t>
            </a:r>
            <a:endParaRPr lang="en-US" sz="1800">
              <a:solidFill>
                <a:srgbClr val="FF0000"/>
              </a:solidFill>
            </a:endParaRPr>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16</a:t>
            </a:fld>
            <a:endParaRPr lang="en-US"/>
          </a:p>
        </p:txBody>
      </p:sp>
      <p:sp>
        <p:nvSpPr>
          <p:cNvPr id="26" name="highlight 2x"/>
          <p:cNvSpPr/>
          <p:nvPr/>
        </p:nvSpPr>
        <p:spPr>
          <a:xfrm>
            <a:off x="1475609" y="2103120"/>
            <a:ext cx="823149" cy="1490472"/>
          </a:xfrm>
          <a:prstGeom prst="roundRect">
            <a:avLst>
              <a:gd name="adj" fmla="val 10000"/>
            </a:avLst>
          </a:prstGeom>
          <a:noFill/>
          <a:ln w="31750">
            <a:solidFill>
              <a:srgbClr val="FFC000"/>
            </a:solidFill>
          </a:ln>
        </p:spPr>
        <p:txBody>
          <a:bodyPr wrap="square" lIns="45720" tIns="18288" rIns="45720" bIns="18288" rtlCol="0" anchor="ctr">
            <a:noAutofit/>
          </a:bodyPr>
          <a:lstStyle/>
          <a:p>
            <a:pPr marL="0" indent="0" algn="ctr">
              <a:buNone/>
            </a:pPr>
            <a:endParaRPr lang="en-US" sz="1600"/>
          </a:p>
        </p:txBody>
      </p:sp>
      <p:sp>
        <p:nvSpPr>
          <p:cNvPr id="27" name="highlight 4x"/>
          <p:cNvSpPr/>
          <p:nvPr/>
        </p:nvSpPr>
        <p:spPr>
          <a:xfrm>
            <a:off x="7163177" y="2197229"/>
            <a:ext cx="823149" cy="1396363"/>
          </a:xfrm>
          <a:prstGeom prst="roundRect">
            <a:avLst>
              <a:gd name="adj" fmla="val 10000"/>
            </a:avLst>
          </a:prstGeom>
          <a:noFill/>
          <a:ln w="31750">
            <a:solidFill>
              <a:srgbClr val="FFC000"/>
            </a:solidFill>
          </a:ln>
        </p:spPr>
        <p:txBody>
          <a:bodyPr wrap="square" lIns="45720" tIns="18288" rIns="45720" bIns="18288" rtlCol="0" anchor="ctr">
            <a:noAutofit/>
          </a:bodyPr>
          <a:lstStyle/>
          <a:p>
            <a:pPr marL="0" indent="0" algn="ctr">
              <a:buNone/>
            </a:pPr>
            <a:endParaRPr 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3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3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3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3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14" grpId="0" animBg="1"/>
      <p:bldP spid="15"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t>EVALUATION · SENSITIVITY</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Zpool Size: No Single Size Fits All</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a:t>IPC at R50, normalized to the default 20% Zpool  ·  same GPU memory, split differently</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17</a:t>
            </a:fld>
            <a:endParaRPr lang="en-US"/>
          </a:p>
        </p:txBody>
      </p:sp>
      <p:sp>
        <p:nvSpPr>
          <p:cNvPr id="6" name="TextBox 5"/>
          <p:cNvSpPr txBox="1"/>
          <p:nvPr/>
        </p:nvSpPr>
        <p:spPr>
          <a:xfrm>
            <a:off x="548640" y="1719072"/>
            <a:ext cx="2194560" cy="329184"/>
          </a:xfrm>
          <a:prstGeom prst="rect">
            <a:avLst/>
          </a:prstGeom>
          <a:noFill/>
        </p:spPr>
        <p:txBody>
          <a:bodyPr wrap="square" lIns="0" tIns="0" rIns="0" bIns="0" rtlCol="0" anchor="ctr">
            <a:noAutofit/>
          </a:bodyPr>
          <a:lstStyle/>
          <a:p>
            <a:pPr marL="0" indent="0" algn="l">
              <a:buNone/>
            </a:pPr>
            <a:r>
              <a:rPr lang="en-US" sz="1500" b="1">
                <a:solidFill>
                  <a:srgbClr val="586B7D"/>
                </a:solidFill>
              </a:rPr>
              <a:t>Zpool share:</a:t>
            </a:r>
            <a:endParaRPr lang="en-US" sz="1500"/>
          </a:p>
        </p:txBody>
      </p:sp>
      <p:sp>
        <p:nvSpPr>
          <p:cNvPr id="7" name="TextBox 6"/>
          <p:cNvSpPr txBox="1"/>
          <p:nvPr/>
        </p:nvSpPr>
        <p:spPr>
          <a:xfrm>
            <a:off x="2487168" y="1965960"/>
            <a:ext cx="1184148" cy="201168"/>
          </a:xfrm>
          <a:prstGeom prst="rect">
            <a:avLst/>
          </a:prstGeom>
          <a:noFill/>
        </p:spPr>
        <p:txBody>
          <a:bodyPr wrap="square" lIns="0" tIns="0" rIns="0" bIns="0" rtlCol="0" anchor="ctr">
            <a:noAutofit/>
          </a:bodyPr>
          <a:lstStyle/>
          <a:p>
            <a:pPr marL="0" indent="0" algn="ctr">
              <a:buNone/>
            </a:pPr>
            <a:r>
              <a:rPr lang="en-US" sz="1400" b="1">
                <a:solidFill>
                  <a:srgbClr val="152B43"/>
                </a:solidFill>
              </a:rPr>
              <a:t>20%</a:t>
            </a:r>
            <a:endParaRPr lang="en-US" sz="1400"/>
          </a:p>
        </p:txBody>
      </p:sp>
      <p:sp>
        <p:nvSpPr>
          <p:cNvPr id="8" name="Rectangle 7"/>
          <p:cNvSpPr/>
          <p:nvPr/>
        </p:nvSpPr>
        <p:spPr>
          <a:xfrm>
            <a:off x="2487168" y="1783080"/>
            <a:ext cx="950976" cy="182880"/>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9" name="Rectangle 8"/>
          <p:cNvSpPr/>
          <p:nvPr/>
        </p:nvSpPr>
        <p:spPr>
          <a:xfrm>
            <a:off x="3438144" y="1783080"/>
            <a:ext cx="237744" cy="182880"/>
          </a:xfrm>
          <a:prstGeom prst="rect">
            <a:avLst/>
          </a:prstGeom>
          <a:solidFill>
            <a:srgbClr val="152B43"/>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1" name="Rectangle 10"/>
          <p:cNvSpPr/>
          <p:nvPr/>
        </p:nvSpPr>
        <p:spPr>
          <a:xfrm>
            <a:off x="4315968" y="1783080"/>
            <a:ext cx="713232" cy="182880"/>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2" name="Rectangle 11"/>
          <p:cNvSpPr/>
          <p:nvPr/>
        </p:nvSpPr>
        <p:spPr>
          <a:xfrm>
            <a:off x="5029200" y="1783080"/>
            <a:ext cx="475488" cy="182880"/>
          </a:xfrm>
          <a:prstGeom prst="rect">
            <a:avLst/>
          </a:prstGeom>
          <a:solidFill>
            <a:srgbClr val="152B43"/>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4" name="Rectangle 13"/>
          <p:cNvSpPr/>
          <p:nvPr/>
        </p:nvSpPr>
        <p:spPr>
          <a:xfrm>
            <a:off x="6144768" y="1783080"/>
            <a:ext cx="475488" cy="182880"/>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5" name="Rectangle 14"/>
          <p:cNvSpPr/>
          <p:nvPr/>
        </p:nvSpPr>
        <p:spPr>
          <a:xfrm>
            <a:off x="6620256" y="1783080"/>
            <a:ext cx="713232" cy="182880"/>
          </a:xfrm>
          <a:prstGeom prst="rect">
            <a:avLst/>
          </a:prstGeom>
          <a:solidFill>
            <a:srgbClr val="152B43"/>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7" name="Rectangle 16"/>
          <p:cNvSpPr/>
          <p:nvPr/>
        </p:nvSpPr>
        <p:spPr>
          <a:xfrm>
            <a:off x="7973568" y="1783080"/>
            <a:ext cx="237744" cy="182880"/>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8" name="Rectangle 17"/>
          <p:cNvSpPr/>
          <p:nvPr/>
        </p:nvSpPr>
        <p:spPr>
          <a:xfrm>
            <a:off x="8211312" y="1783080"/>
            <a:ext cx="950976" cy="182880"/>
          </a:xfrm>
          <a:prstGeom prst="rect">
            <a:avLst/>
          </a:prstGeom>
          <a:solidFill>
            <a:srgbClr val="152B43"/>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19" name="Rectangle 18"/>
          <p:cNvSpPr/>
          <p:nvPr/>
        </p:nvSpPr>
        <p:spPr>
          <a:xfrm>
            <a:off x="9509760" y="1783080"/>
            <a:ext cx="182880" cy="182880"/>
          </a:xfrm>
          <a:prstGeom prst="rect">
            <a:avLst/>
          </a:prstGeom>
          <a:solidFill>
            <a:srgbClr val="548235"/>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20" name="TextBox 19"/>
          <p:cNvSpPr txBox="1"/>
          <p:nvPr/>
        </p:nvSpPr>
        <p:spPr>
          <a:xfrm>
            <a:off x="9738360" y="1700784"/>
            <a:ext cx="914400" cy="329184"/>
          </a:xfrm>
          <a:prstGeom prst="rect">
            <a:avLst/>
          </a:prstGeom>
          <a:noFill/>
        </p:spPr>
        <p:txBody>
          <a:bodyPr wrap="square" lIns="0" tIns="0" rIns="0" bIns="0" rtlCol="0" anchor="ctr">
            <a:noAutofit/>
          </a:bodyPr>
          <a:lstStyle/>
          <a:p>
            <a:pPr marL="0" indent="0" algn="l">
              <a:buNone/>
            </a:pPr>
            <a:r>
              <a:rPr lang="en-US" sz="1400" b="0">
                <a:solidFill>
                  <a:srgbClr val="586B7D"/>
                </a:solidFill>
              </a:rPr>
              <a:t>Local-UM</a:t>
            </a:r>
            <a:endParaRPr lang="en-US" sz="1400"/>
          </a:p>
        </p:txBody>
      </p:sp>
      <p:sp>
        <p:nvSpPr>
          <p:cNvPr id="21" name="Rectangle 20"/>
          <p:cNvSpPr/>
          <p:nvPr/>
        </p:nvSpPr>
        <p:spPr>
          <a:xfrm>
            <a:off x="10744200" y="1783080"/>
            <a:ext cx="182880" cy="182880"/>
          </a:xfrm>
          <a:prstGeom prst="rect">
            <a:avLst/>
          </a:prstGeom>
          <a:solidFill>
            <a:srgbClr val="152B43"/>
          </a:solidFill>
          <a:ln w="12700">
            <a:solidFill>
              <a:schemeClr val="accent6">
                <a:lumMod val="50000"/>
              </a:schemeClr>
            </a:solidFill>
          </a:ln>
        </p:spPr>
        <p:txBody>
          <a:bodyPr wrap="square" lIns="45720" tIns="18288" rIns="45720" bIns="18288" rtlCol="0" anchor="ctr">
            <a:noAutofit/>
          </a:bodyPr>
          <a:lstStyle/>
          <a:p>
            <a:pPr marL="0" indent="0" algn="ctr">
              <a:buNone/>
            </a:pPr>
            <a:endParaRPr lang="en-US" sz="1600"/>
          </a:p>
        </p:txBody>
      </p:sp>
      <p:sp>
        <p:nvSpPr>
          <p:cNvPr id="22" name="TextBox 21"/>
          <p:cNvSpPr txBox="1"/>
          <p:nvPr/>
        </p:nvSpPr>
        <p:spPr>
          <a:xfrm>
            <a:off x="10972800" y="1700784"/>
            <a:ext cx="685800" cy="329184"/>
          </a:xfrm>
          <a:prstGeom prst="rect">
            <a:avLst/>
          </a:prstGeom>
          <a:noFill/>
        </p:spPr>
        <p:txBody>
          <a:bodyPr wrap="square" lIns="0" tIns="0" rIns="0" bIns="0" rtlCol="0" anchor="ctr">
            <a:noAutofit/>
          </a:bodyPr>
          <a:lstStyle/>
          <a:p>
            <a:pPr marL="0" indent="0" algn="l">
              <a:buNone/>
            </a:pPr>
            <a:r>
              <a:rPr lang="en-US" sz="1400" b="0">
                <a:solidFill>
                  <a:srgbClr val="586B7D"/>
                </a:solidFill>
              </a:rPr>
              <a:t>Zpool</a:t>
            </a:r>
            <a:endParaRPr lang="en-US" sz="1400"/>
          </a:p>
        </p:txBody>
      </p:sp>
      <p:sp>
        <p:nvSpPr>
          <p:cNvPr id="23" name="TextBox 22"/>
          <p:cNvSpPr txBox="1"/>
          <p:nvPr/>
        </p:nvSpPr>
        <p:spPr>
          <a:xfrm>
            <a:off x="548640" y="2459736"/>
            <a:ext cx="3511296" cy="384048"/>
          </a:xfrm>
          <a:prstGeom prst="rect">
            <a:avLst/>
          </a:prstGeom>
          <a:noFill/>
        </p:spPr>
        <p:txBody>
          <a:bodyPr wrap="square" lIns="0" tIns="0" rIns="0" bIns="0" rtlCol="0" anchor="ctr">
            <a:noAutofit/>
          </a:bodyPr>
          <a:lstStyle/>
          <a:p>
            <a:pPr marL="0" indent="0" algn="ctr">
              <a:buNone/>
            </a:pPr>
            <a:r>
              <a:rPr lang="en-US" sz="1900" b="1">
                <a:solidFill>
                  <a:srgbClr val="152B43"/>
                </a:solidFill>
              </a:rPr>
              <a:t>RO-LUD</a:t>
            </a:r>
            <a:endParaRPr lang="en-US" sz="1900"/>
          </a:p>
        </p:txBody>
      </p:sp>
      <p:graphicFrame>
        <p:nvGraphicFramePr>
          <p:cNvPr id="24" name="Chart 23"/>
          <p:cNvGraphicFramePr>
            <a:graphicFrameLocks noGrp="1"/>
          </p:cNvGraphicFramePr>
          <p:nvPr>
            <p:extLst>
              <p:ext uri="{D42A27DB-BD31-4B8C-83A1-F6EECF244321}">
                <p14:modId xmlns:p14="http://schemas.microsoft.com/office/powerpoint/2010/main" val="4030216259"/>
              </p:ext>
            </p:extLst>
          </p:nvPr>
        </p:nvGraphicFramePr>
        <p:xfrm>
          <a:off x="548640" y="2587752"/>
          <a:ext cx="3511296" cy="2468880"/>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p:cNvSpPr txBox="1"/>
          <p:nvPr/>
        </p:nvSpPr>
        <p:spPr>
          <a:xfrm>
            <a:off x="548640" y="5084064"/>
            <a:ext cx="3511296" cy="365760"/>
          </a:xfrm>
          <a:prstGeom prst="rect">
            <a:avLst/>
          </a:prstGeom>
          <a:noFill/>
        </p:spPr>
        <p:txBody>
          <a:bodyPr wrap="square" lIns="0" tIns="0" rIns="0" bIns="0" rtlCol="0" anchor="ctr">
            <a:noAutofit/>
          </a:bodyPr>
          <a:lstStyle/>
          <a:p>
            <a:pPr marL="0" indent="0" algn="ctr">
              <a:buNone/>
            </a:pPr>
            <a:r>
              <a:rPr lang="en-US" sz="1600" b="1">
                <a:solidFill>
                  <a:srgbClr val="2469C7"/>
                </a:solidFill>
              </a:rPr>
              <a:t>More Zpool keeps helping (80%)</a:t>
            </a:r>
            <a:endParaRPr lang="en-US" sz="1600"/>
          </a:p>
        </p:txBody>
      </p:sp>
      <p:sp>
        <p:nvSpPr>
          <p:cNvPr id="26" name="TextBox 25"/>
          <p:cNvSpPr txBox="1"/>
          <p:nvPr/>
        </p:nvSpPr>
        <p:spPr>
          <a:xfrm>
            <a:off x="4334256" y="2459736"/>
            <a:ext cx="3511296" cy="384048"/>
          </a:xfrm>
          <a:prstGeom prst="rect">
            <a:avLst/>
          </a:prstGeom>
          <a:noFill/>
        </p:spPr>
        <p:txBody>
          <a:bodyPr wrap="square" lIns="0" tIns="0" rIns="0" bIns="0" rtlCol="0" anchor="ctr">
            <a:noAutofit/>
          </a:bodyPr>
          <a:lstStyle/>
          <a:p>
            <a:pPr marL="0" indent="0" algn="ctr">
              <a:buNone/>
            </a:pPr>
            <a:r>
              <a:rPr lang="en-US" sz="1900" b="1">
                <a:solidFill>
                  <a:srgbClr val="152B43"/>
                </a:solidFill>
              </a:rPr>
              <a:t>PO-BICG</a:t>
            </a:r>
            <a:endParaRPr lang="en-US" sz="1900"/>
          </a:p>
        </p:txBody>
      </p:sp>
      <p:graphicFrame>
        <p:nvGraphicFramePr>
          <p:cNvPr id="27" name="Chart 26"/>
          <p:cNvGraphicFramePr>
            <a:graphicFrameLocks noGrp="1"/>
          </p:cNvGraphicFramePr>
          <p:nvPr>
            <p:extLst>
              <p:ext uri="{D42A27DB-BD31-4B8C-83A1-F6EECF244321}">
                <p14:modId xmlns:p14="http://schemas.microsoft.com/office/powerpoint/2010/main" val="261952361"/>
              </p:ext>
            </p:extLst>
          </p:nvPr>
        </p:nvGraphicFramePr>
        <p:xfrm>
          <a:off x="4334256" y="2587752"/>
          <a:ext cx="3511296" cy="2468880"/>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p:cNvSpPr txBox="1"/>
          <p:nvPr/>
        </p:nvSpPr>
        <p:spPr>
          <a:xfrm>
            <a:off x="4334256" y="5084064"/>
            <a:ext cx="3511296" cy="365760"/>
          </a:xfrm>
          <a:prstGeom prst="rect">
            <a:avLst/>
          </a:prstGeom>
          <a:noFill/>
        </p:spPr>
        <p:txBody>
          <a:bodyPr wrap="square" lIns="0" tIns="0" rIns="0" bIns="0" rtlCol="0" anchor="ctr">
            <a:noAutofit/>
          </a:bodyPr>
          <a:lstStyle/>
          <a:p>
            <a:pPr marL="0" indent="0" algn="ctr">
              <a:buNone/>
            </a:pPr>
            <a:r>
              <a:rPr lang="en-US" sz="1600" b="1">
                <a:solidFill>
                  <a:srgbClr val="CF4548"/>
                </a:solidFill>
              </a:rPr>
              <a:t>Default (20%) is best</a:t>
            </a:r>
            <a:endParaRPr lang="en-US" sz="1600"/>
          </a:p>
        </p:txBody>
      </p:sp>
      <p:sp>
        <p:nvSpPr>
          <p:cNvPr id="29" name="TextBox 28"/>
          <p:cNvSpPr txBox="1"/>
          <p:nvPr/>
        </p:nvSpPr>
        <p:spPr>
          <a:xfrm>
            <a:off x="8119872" y="2459736"/>
            <a:ext cx="3511296" cy="384048"/>
          </a:xfrm>
          <a:prstGeom prst="rect">
            <a:avLst/>
          </a:prstGeom>
          <a:noFill/>
        </p:spPr>
        <p:txBody>
          <a:bodyPr wrap="square" lIns="0" tIns="0" rIns="0" bIns="0" rtlCol="0" anchor="ctr">
            <a:noAutofit/>
          </a:bodyPr>
          <a:lstStyle/>
          <a:p>
            <a:pPr marL="0" indent="0" algn="ctr">
              <a:buNone/>
            </a:pPr>
            <a:r>
              <a:rPr lang="en-US" sz="1900" b="1">
                <a:solidFill>
                  <a:srgbClr val="152B43"/>
                </a:solidFill>
              </a:rPr>
              <a:t>GB-PRK</a:t>
            </a:r>
            <a:endParaRPr lang="en-US" sz="1900"/>
          </a:p>
        </p:txBody>
      </p:sp>
      <p:graphicFrame>
        <p:nvGraphicFramePr>
          <p:cNvPr id="30" name="Chart 29"/>
          <p:cNvGraphicFramePr>
            <a:graphicFrameLocks noGrp="1"/>
          </p:cNvGraphicFramePr>
          <p:nvPr>
            <p:extLst>
              <p:ext uri="{D42A27DB-BD31-4B8C-83A1-F6EECF244321}">
                <p14:modId xmlns:p14="http://schemas.microsoft.com/office/powerpoint/2010/main" val="1533691364"/>
              </p:ext>
            </p:extLst>
          </p:nvPr>
        </p:nvGraphicFramePr>
        <p:xfrm>
          <a:off x="8119872" y="2587752"/>
          <a:ext cx="3511296" cy="2468880"/>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30"/>
          <p:cNvSpPr txBox="1"/>
          <p:nvPr/>
        </p:nvSpPr>
        <p:spPr>
          <a:xfrm>
            <a:off x="8119872" y="5084064"/>
            <a:ext cx="3511296" cy="365760"/>
          </a:xfrm>
          <a:prstGeom prst="rect">
            <a:avLst/>
          </a:prstGeom>
          <a:noFill/>
        </p:spPr>
        <p:txBody>
          <a:bodyPr wrap="square" lIns="0" tIns="0" rIns="0" bIns="0" rtlCol="0" anchor="ctr">
            <a:noAutofit/>
          </a:bodyPr>
          <a:lstStyle/>
          <a:p>
            <a:pPr marL="0" indent="0" algn="ctr">
              <a:buNone/>
            </a:pPr>
            <a:r>
              <a:rPr lang="en-US" sz="1600" b="1">
                <a:solidFill>
                  <a:srgbClr val="00B050"/>
                </a:solidFill>
              </a:rPr>
              <a:t>Best in the middle (60%)</a:t>
            </a:r>
            <a:endParaRPr lang="en-US" sz="1600">
              <a:solidFill>
                <a:srgbClr val="00B050"/>
              </a:solidFill>
            </a:endParaRPr>
          </a:p>
        </p:txBody>
      </p:sp>
      <p:sp>
        <p:nvSpPr>
          <p:cNvPr id="32"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chemeClr val="tx1"/>
                </a:solidFill>
              </a:rPr>
              <a:t>Best size depends on </a:t>
            </a:r>
            <a:r>
              <a:rPr lang="en-US" sz="1800" b="1">
                <a:solidFill>
                  <a:srgbClr val="C00000"/>
                </a:solidFill>
              </a:rPr>
              <a:t>compressibility and working-set size</a:t>
            </a:r>
            <a:r>
              <a:rPr lang="en-US" sz="1800" b="1">
                <a:solidFill>
                  <a:schemeClr val="tx1"/>
                </a:solidFill>
              </a:rPr>
              <a:t> → runtime sizing is future work</a:t>
            </a:r>
            <a:endParaRPr lang="en-US" sz="1800"/>
          </a:p>
        </p:txBody>
      </p:sp>
      <p:sp>
        <p:nvSpPr>
          <p:cNvPr id="34" name="TextBox 33">
            <a:extLst>
              <a:ext uri="{FF2B5EF4-FFF2-40B4-BE49-F238E27FC236}">
                <a16:creationId xmlns:a16="http://schemas.microsoft.com/office/drawing/2014/main" id="{7BAFD095-883A-7FC2-8E06-4FDC44DF034B}"/>
              </a:ext>
            </a:extLst>
          </p:cNvPr>
          <p:cNvSpPr txBox="1"/>
          <p:nvPr/>
        </p:nvSpPr>
        <p:spPr>
          <a:xfrm>
            <a:off x="4315968" y="1965960"/>
            <a:ext cx="1184148" cy="201168"/>
          </a:xfrm>
          <a:prstGeom prst="rect">
            <a:avLst/>
          </a:prstGeom>
          <a:noFill/>
        </p:spPr>
        <p:txBody>
          <a:bodyPr wrap="square" lIns="0" tIns="0" rIns="0" bIns="0" rtlCol="0" anchor="ctr">
            <a:noAutofit/>
          </a:bodyPr>
          <a:lstStyle/>
          <a:p>
            <a:pPr marL="0" indent="0" algn="ctr">
              <a:buNone/>
            </a:pPr>
            <a:r>
              <a:rPr lang="en-US" sz="1400" b="1">
                <a:solidFill>
                  <a:srgbClr val="152B43"/>
                </a:solidFill>
              </a:rPr>
              <a:t>40%</a:t>
            </a:r>
            <a:endParaRPr lang="en-US" sz="1400"/>
          </a:p>
        </p:txBody>
      </p:sp>
      <p:sp>
        <p:nvSpPr>
          <p:cNvPr id="35" name="TextBox 34">
            <a:extLst>
              <a:ext uri="{FF2B5EF4-FFF2-40B4-BE49-F238E27FC236}">
                <a16:creationId xmlns:a16="http://schemas.microsoft.com/office/drawing/2014/main" id="{980EF306-A01F-B0AB-092E-AB17742543C4}"/>
              </a:ext>
            </a:extLst>
          </p:cNvPr>
          <p:cNvSpPr txBox="1"/>
          <p:nvPr/>
        </p:nvSpPr>
        <p:spPr>
          <a:xfrm>
            <a:off x="6140196" y="1965960"/>
            <a:ext cx="1184148" cy="201168"/>
          </a:xfrm>
          <a:prstGeom prst="rect">
            <a:avLst/>
          </a:prstGeom>
          <a:noFill/>
        </p:spPr>
        <p:txBody>
          <a:bodyPr wrap="square" lIns="0" tIns="0" rIns="0" bIns="0" rtlCol="0" anchor="ctr">
            <a:noAutofit/>
          </a:bodyPr>
          <a:lstStyle/>
          <a:p>
            <a:pPr marL="0" indent="0" algn="ctr">
              <a:buNone/>
            </a:pPr>
            <a:r>
              <a:rPr lang="en-US" sz="1400" b="1">
                <a:solidFill>
                  <a:srgbClr val="152B43"/>
                </a:solidFill>
              </a:rPr>
              <a:t>60%</a:t>
            </a:r>
            <a:endParaRPr lang="en-US" sz="1400"/>
          </a:p>
        </p:txBody>
      </p:sp>
      <p:sp>
        <p:nvSpPr>
          <p:cNvPr id="36" name="TextBox 35">
            <a:extLst>
              <a:ext uri="{FF2B5EF4-FFF2-40B4-BE49-F238E27FC236}">
                <a16:creationId xmlns:a16="http://schemas.microsoft.com/office/drawing/2014/main" id="{376B79BB-D063-5EA4-CEEA-5AF89387122B}"/>
              </a:ext>
            </a:extLst>
          </p:cNvPr>
          <p:cNvSpPr txBox="1"/>
          <p:nvPr/>
        </p:nvSpPr>
        <p:spPr>
          <a:xfrm>
            <a:off x="7973568" y="1965960"/>
            <a:ext cx="1184148" cy="201168"/>
          </a:xfrm>
          <a:prstGeom prst="rect">
            <a:avLst/>
          </a:prstGeom>
          <a:noFill/>
        </p:spPr>
        <p:txBody>
          <a:bodyPr wrap="square" lIns="0" tIns="0" rIns="0" bIns="0" rtlCol="0" anchor="ctr">
            <a:noAutofit/>
          </a:bodyPr>
          <a:lstStyle/>
          <a:p>
            <a:pPr marL="0" indent="0" algn="ctr">
              <a:buNone/>
            </a:pPr>
            <a:r>
              <a:rPr lang="en-US" sz="1400" b="1">
                <a:solidFill>
                  <a:srgbClr val="152B43"/>
                </a:solidFill>
              </a:rPr>
              <a:t>80%</a:t>
            </a:r>
            <a:endParaRPr lang="en-US" sz="1400"/>
          </a:p>
        </p:txBody>
      </p:sp>
      <p:cxnSp>
        <p:nvCxnSpPr>
          <p:cNvPr id="13" name="직선 화살표 연결선 12">
            <a:extLst>
              <a:ext uri="{FF2B5EF4-FFF2-40B4-BE49-F238E27FC236}">
                <a16:creationId xmlns:a16="http://schemas.microsoft.com/office/drawing/2014/main" id="{27F20F42-9B03-3E56-4E19-1DED1B601AA9}"/>
              </a:ext>
            </a:extLst>
          </p:cNvPr>
          <p:cNvCxnSpPr>
            <a:cxnSpLocks/>
          </p:cNvCxnSpPr>
          <p:nvPr/>
        </p:nvCxnSpPr>
        <p:spPr>
          <a:xfrm>
            <a:off x="499872" y="2227777"/>
            <a:ext cx="11158728" cy="0"/>
          </a:xfrm>
          <a:prstGeom prst="straightConnector1">
            <a:avLst/>
          </a:prstGeom>
          <a:ln w="13335">
            <a:solidFill>
              <a:srgbClr val="D3DFE9"/>
            </a:solidFill>
            <a:prstDash val="soli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3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3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300"/>
                                        <p:tgtEl>
                                          <p:spTgt spid="2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3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3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27" grpId="0">
        <p:bldAsOne/>
      </p:bldGraphic>
      <p:bldP spid="28" grpId="0" animBg="1"/>
      <p:bldP spid="29" grpId="0" animBg="1"/>
      <p:bldGraphic spid="30" grpId="0">
        <p:bldAsOne/>
      </p:bldGraphic>
      <p:bldP spid="31" grpId="0"/>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a:t>EVALUATION · COST</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Hardware and Metadata Overhead</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a:t>Full A100 (80 GB HBM, 826 mm² die); metadata sized for a Zpool spanning all of HBM</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18</a:t>
            </a:fld>
            <a:endParaRPr lang="en-US"/>
          </a:p>
        </p:txBody>
      </p:sp>
      <p:sp>
        <p:nvSpPr>
          <p:cNvPr id="6" name="TextBox 5"/>
          <p:cNvSpPr txBox="1"/>
          <p:nvPr/>
        </p:nvSpPr>
        <p:spPr>
          <a:xfrm>
            <a:off x="548640" y="1874520"/>
            <a:ext cx="5303520" cy="1097280"/>
          </a:xfrm>
          <a:prstGeom prst="rect">
            <a:avLst/>
          </a:prstGeom>
          <a:noFill/>
        </p:spPr>
        <p:txBody>
          <a:bodyPr wrap="square" lIns="0" tIns="0" rIns="0" bIns="0" rtlCol="0" anchor="ctr">
            <a:noAutofit/>
          </a:bodyPr>
          <a:lstStyle/>
          <a:p>
            <a:pPr marL="0" indent="0" algn="l">
              <a:buNone/>
            </a:pPr>
            <a:r>
              <a:rPr lang="en-US" sz="6600" b="1">
                <a:solidFill>
                  <a:srgbClr val="548235"/>
                </a:solidFill>
              </a:rPr>
              <a:t>1.81%</a:t>
            </a:r>
            <a:endParaRPr lang="en-US" sz="6600"/>
          </a:p>
        </p:txBody>
      </p:sp>
      <p:sp>
        <p:nvSpPr>
          <p:cNvPr id="7" name="TextBox 6"/>
          <p:cNvSpPr txBox="1"/>
          <p:nvPr/>
        </p:nvSpPr>
        <p:spPr>
          <a:xfrm>
            <a:off x="548640" y="3017520"/>
            <a:ext cx="5303520" cy="411480"/>
          </a:xfrm>
          <a:prstGeom prst="rect">
            <a:avLst/>
          </a:prstGeom>
          <a:noFill/>
        </p:spPr>
        <p:txBody>
          <a:bodyPr wrap="square" lIns="0" tIns="0" rIns="0" bIns="0" rtlCol="0" anchor="ctr">
            <a:noAutofit/>
          </a:bodyPr>
          <a:lstStyle/>
          <a:p>
            <a:pPr marL="0" indent="0" algn="l">
              <a:buNone/>
            </a:pPr>
            <a:r>
              <a:rPr lang="en-US" sz="2100" b="1">
                <a:solidFill>
                  <a:srgbClr val="152B43"/>
                </a:solidFill>
              </a:rPr>
              <a:t>of HBM capacity for metadata</a:t>
            </a:r>
            <a:endParaRPr lang="en-US" sz="2100"/>
          </a:p>
        </p:txBody>
      </p:sp>
      <p:sp>
        <p:nvSpPr>
          <p:cNvPr id="8" name="Rectangle 7"/>
          <p:cNvSpPr/>
          <p:nvPr/>
        </p:nvSpPr>
        <p:spPr>
          <a:xfrm>
            <a:off x="548640" y="3749040"/>
            <a:ext cx="5120640" cy="548640"/>
          </a:xfrm>
          <a:prstGeom prst="rect">
            <a:avLst/>
          </a:prstGeom>
          <a:solidFill>
            <a:srgbClr val="DEE2E6"/>
          </a:solidFill>
          <a:ln w="12700">
            <a:noFill/>
          </a:ln>
        </p:spPr>
        <p:txBody>
          <a:bodyPr wrap="square" lIns="91440" tIns="0" rIns="137160" bIns="0" rtlCol="0" anchor="ctr">
            <a:noAutofit/>
          </a:bodyPr>
          <a:lstStyle/>
          <a:p>
            <a:pPr marL="0" indent="0" algn="r">
              <a:buNone/>
            </a:pPr>
            <a:r>
              <a:rPr lang="en-US" sz="1400" b="0">
                <a:solidFill>
                  <a:srgbClr val="586B7D"/>
                </a:solidFill>
              </a:rPr>
              <a:t>HBM · 80 GB</a:t>
            </a:r>
            <a:endParaRPr lang="en-US" sz="1400"/>
          </a:p>
        </p:txBody>
      </p:sp>
      <p:sp>
        <p:nvSpPr>
          <p:cNvPr id="9" name="Rectangle 8"/>
          <p:cNvSpPr/>
          <p:nvPr/>
        </p:nvSpPr>
        <p:spPr>
          <a:xfrm>
            <a:off x="548640" y="3749040"/>
            <a:ext cx="92684" cy="548640"/>
          </a:xfrm>
          <a:prstGeom prst="rect">
            <a:avLst/>
          </a:prstGeom>
          <a:solidFill>
            <a:srgbClr val="548235"/>
          </a:solidFill>
          <a:ln w="12700">
            <a:noFill/>
          </a:ln>
        </p:spPr>
        <p:txBody>
          <a:bodyPr wrap="square" lIns="45720" tIns="18288" rIns="45720" bIns="18288" rtlCol="0" anchor="ctr">
            <a:noAutofit/>
          </a:bodyPr>
          <a:lstStyle/>
          <a:p>
            <a:pPr marL="0" indent="0" algn="ctr">
              <a:buNone/>
            </a:pPr>
            <a:endParaRPr lang="en-US" sz="1600"/>
          </a:p>
        </p:txBody>
      </p:sp>
      <p:sp>
        <p:nvSpPr>
          <p:cNvPr id="10" name="TextBox 9"/>
          <p:cNvSpPr txBox="1"/>
          <p:nvPr/>
        </p:nvSpPr>
        <p:spPr>
          <a:xfrm>
            <a:off x="548640" y="4526280"/>
            <a:ext cx="5303520" cy="365760"/>
          </a:xfrm>
          <a:prstGeom prst="rect">
            <a:avLst/>
          </a:prstGeom>
          <a:noFill/>
        </p:spPr>
        <p:txBody>
          <a:bodyPr wrap="square" lIns="0" tIns="0" rIns="0" bIns="0" rtlCol="0" anchor="ctr">
            <a:noAutofit/>
          </a:bodyPr>
          <a:lstStyle/>
          <a:p>
            <a:pPr marL="0" indent="0" algn="l">
              <a:buNone/>
            </a:pPr>
            <a:r>
              <a:rPr lang="en-US" sz="1700" b="0">
                <a:solidFill>
                  <a:srgbClr val="586B7D"/>
                </a:solidFill>
              </a:rPr>
              <a:t>descriptor table 1.60%  ·  inverted tables 0.21%</a:t>
            </a:r>
            <a:endParaRPr lang="en-US" sz="1700"/>
          </a:p>
        </p:txBody>
      </p:sp>
      <p:sp>
        <p:nvSpPr>
          <p:cNvPr id="11" name="TextBox 10"/>
          <p:cNvSpPr txBox="1"/>
          <p:nvPr/>
        </p:nvSpPr>
        <p:spPr>
          <a:xfrm>
            <a:off x="6327648" y="1874520"/>
            <a:ext cx="5303520" cy="1097280"/>
          </a:xfrm>
          <a:prstGeom prst="rect">
            <a:avLst/>
          </a:prstGeom>
          <a:noFill/>
        </p:spPr>
        <p:txBody>
          <a:bodyPr wrap="square" lIns="0" tIns="0" rIns="0" bIns="0" rtlCol="0" anchor="ctr">
            <a:noAutofit/>
          </a:bodyPr>
          <a:lstStyle/>
          <a:p>
            <a:pPr marL="0" indent="0" algn="l">
              <a:buNone/>
            </a:pPr>
            <a:r>
              <a:rPr lang="en-US" sz="6600" b="1">
                <a:solidFill>
                  <a:srgbClr val="2469C7"/>
                </a:solidFill>
              </a:rPr>
              <a:t>0.26%</a:t>
            </a:r>
            <a:endParaRPr lang="en-US" sz="6600"/>
          </a:p>
        </p:txBody>
      </p:sp>
      <p:sp>
        <p:nvSpPr>
          <p:cNvPr id="12" name="TextBox 11"/>
          <p:cNvSpPr txBox="1"/>
          <p:nvPr/>
        </p:nvSpPr>
        <p:spPr>
          <a:xfrm>
            <a:off x="6327648" y="3017520"/>
            <a:ext cx="5303520" cy="411480"/>
          </a:xfrm>
          <a:prstGeom prst="rect">
            <a:avLst/>
          </a:prstGeom>
          <a:noFill/>
        </p:spPr>
        <p:txBody>
          <a:bodyPr wrap="square" lIns="0" tIns="0" rIns="0" bIns="0" rtlCol="0" anchor="ctr">
            <a:noAutofit/>
          </a:bodyPr>
          <a:lstStyle/>
          <a:p>
            <a:pPr marL="0" indent="0" algn="l">
              <a:buNone/>
            </a:pPr>
            <a:r>
              <a:rPr lang="en-US" sz="2100" b="1">
                <a:solidFill>
                  <a:srgbClr val="152B43"/>
                </a:solidFill>
              </a:rPr>
              <a:t>of GPU die area</a:t>
            </a:r>
            <a:endParaRPr lang="en-US" sz="2100"/>
          </a:p>
        </p:txBody>
      </p:sp>
      <p:sp>
        <p:nvSpPr>
          <p:cNvPr id="13" name="Rectangle 12"/>
          <p:cNvSpPr/>
          <p:nvPr/>
        </p:nvSpPr>
        <p:spPr>
          <a:xfrm>
            <a:off x="6327648" y="3749040"/>
            <a:ext cx="5120640" cy="548640"/>
          </a:xfrm>
          <a:prstGeom prst="rect">
            <a:avLst/>
          </a:prstGeom>
          <a:solidFill>
            <a:srgbClr val="DEE2E6"/>
          </a:solidFill>
          <a:ln w="12700">
            <a:noFill/>
          </a:ln>
        </p:spPr>
        <p:txBody>
          <a:bodyPr wrap="square" lIns="91440" tIns="0" rIns="137160" bIns="0" rtlCol="0" anchor="ctr">
            <a:noAutofit/>
          </a:bodyPr>
          <a:lstStyle/>
          <a:p>
            <a:pPr marL="0" indent="0" algn="r">
              <a:buNone/>
            </a:pPr>
            <a:r>
              <a:rPr lang="en-US" sz="1400" b="0">
                <a:solidFill>
                  <a:srgbClr val="586B7D"/>
                </a:solidFill>
              </a:rPr>
              <a:t>GPU die · 826 mm²</a:t>
            </a:r>
            <a:endParaRPr lang="en-US" sz="1400"/>
          </a:p>
        </p:txBody>
      </p:sp>
      <p:sp>
        <p:nvSpPr>
          <p:cNvPr id="14" name="Rectangle 13"/>
          <p:cNvSpPr/>
          <p:nvPr/>
        </p:nvSpPr>
        <p:spPr>
          <a:xfrm>
            <a:off x="6327648" y="3749040"/>
            <a:ext cx="18288" cy="548640"/>
          </a:xfrm>
          <a:prstGeom prst="rect">
            <a:avLst/>
          </a:prstGeom>
          <a:solidFill>
            <a:srgbClr val="2469C7"/>
          </a:solidFill>
          <a:ln w="12700">
            <a:noFill/>
          </a:ln>
        </p:spPr>
        <p:txBody>
          <a:bodyPr wrap="square" lIns="45720" tIns="18288" rIns="45720" bIns="18288" rtlCol="0" anchor="ctr">
            <a:noAutofit/>
          </a:bodyPr>
          <a:lstStyle/>
          <a:p>
            <a:pPr marL="0" indent="0" algn="ctr">
              <a:buNone/>
            </a:pPr>
            <a:endParaRPr lang="en-US" sz="1600"/>
          </a:p>
        </p:txBody>
      </p:sp>
      <p:sp>
        <p:nvSpPr>
          <p:cNvPr id="15" name="TextBox 14"/>
          <p:cNvSpPr txBox="1"/>
          <p:nvPr/>
        </p:nvSpPr>
        <p:spPr>
          <a:xfrm>
            <a:off x="6327648" y="4526280"/>
            <a:ext cx="5303520" cy="365760"/>
          </a:xfrm>
          <a:prstGeom prst="rect">
            <a:avLst/>
          </a:prstGeom>
          <a:noFill/>
        </p:spPr>
        <p:txBody>
          <a:bodyPr wrap="square" lIns="0" tIns="0" rIns="0" bIns="0" rtlCol="0" anchor="ctr">
            <a:noAutofit/>
          </a:bodyPr>
          <a:lstStyle/>
          <a:p>
            <a:pPr marL="0" indent="0" algn="l">
              <a:buNone/>
            </a:pPr>
            <a:r>
              <a:rPr lang="en-US" sz="1700" b="0">
                <a:solidFill>
                  <a:srgbClr val="586B7D"/>
                </a:solidFill>
              </a:rPr>
              <a:t>compression engine 0.255%  ·  bitmaps 0.0035%</a:t>
            </a:r>
            <a:endParaRPr lang="en-US" sz="1700"/>
          </a:p>
        </p:txBody>
      </p:sp>
      <p:sp>
        <p:nvSpPr>
          <p:cNvPr id="16"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chemeClr val="tx1"/>
                </a:solidFill>
              </a:rPr>
              <a:t>Metadata scales with physical frames  ·  metadata accesses </a:t>
            </a:r>
            <a:r>
              <a:rPr lang="en-US" sz="1800" b="1">
                <a:solidFill>
                  <a:srgbClr val="548235"/>
                </a:solidFill>
              </a:rPr>
              <a:t>&lt; 0.5%</a:t>
            </a:r>
            <a:r>
              <a:rPr lang="en-US" sz="1800" b="1">
                <a:solidFill>
                  <a:schemeClr val="tx1"/>
                </a:solidFill>
              </a:rPr>
              <a:t> even at R35</a:t>
            </a:r>
            <a:endParaRPr lang="en-US"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548640"/>
            <a:ext cx="11064240" cy="640080"/>
          </a:xfrm>
          <a:prstGeom prst="rect">
            <a:avLst/>
          </a:prstGeom>
          <a:noFill/>
          <a:ln/>
        </p:spPr>
        <p:txBody>
          <a:bodyPr wrap="square" lIns="0" tIns="0" rIns="0" bIns="0" rtlCol="0" anchor="ctr"/>
          <a:lstStyle/>
          <a:p>
            <a:pPr marL="0" indent="0" algn="l">
              <a:buNone/>
            </a:pPr>
            <a:r>
              <a:rPr lang="en-US"/>
              <a:t>GZswap: Compressed Swap Space Inside the GPU</a:t>
            </a:r>
            <a:endParaRPr lang="en-US" sz="3200"/>
          </a:p>
        </p:txBody>
      </p:sp>
      <p:sp>
        <p:nvSpPr>
          <p:cNvPr id="3" name="Text 1"/>
          <p:cNvSpPr>
            <a:spLocks noGrp="1"/>
          </p:cNvSpPr>
          <p:nvPr>
            <p:ph type="body" idx="102" hasCustomPrompt="1"/>
          </p:nvPr>
        </p:nvSpPr>
        <p:spPr>
          <a:xfrm>
            <a:off x="548640" y="1188720"/>
            <a:ext cx="11064240" cy="411480"/>
          </a:xfrm>
          <a:prstGeom prst="rect">
            <a:avLst/>
          </a:prstGeom>
          <a:noFill/>
          <a:ln/>
        </p:spPr>
        <p:txBody>
          <a:bodyPr wrap="square" lIns="0" tIns="0" rIns="0" bIns="0" rtlCol="0" anchor="ctr"/>
          <a:lstStyle/>
          <a:p>
            <a:pPr marL="0" indent="0" algn="l">
              <a:buNone/>
            </a:pPr>
            <a:r>
              <a:rPr lang="en-US" sz="1800">
                <a:solidFill>
                  <a:srgbClr val="CED9E3"/>
                </a:solidFill>
              </a:rPr>
              <a:t>Evicted pages stay on the GPU, compressed, and come back without crossing PCIe</a:t>
            </a:r>
            <a:endParaRPr lang="en-US" sz="1800"/>
          </a:p>
        </p:txBody>
      </p:sp>
      <p:sp>
        <p:nvSpPr>
          <p:cNvPr id="4" name="Text 2"/>
          <p:cNvSpPr/>
          <p:nvPr/>
        </p:nvSpPr>
        <p:spPr>
          <a:xfrm>
            <a:off x="548640" y="1828800"/>
            <a:ext cx="5440680" cy="1417320"/>
          </a:xfrm>
          <a:prstGeom prst="roundRect">
            <a:avLst>
              <a:gd name="adj" fmla="val 3750"/>
            </a:avLst>
          </a:prstGeom>
          <a:solidFill>
            <a:srgbClr val="22395A"/>
          </a:solidFill>
          <a:ln/>
        </p:spPr>
        <p:txBody>
          <a:bodyPr wrap="square" lIns="508" tIns="508" rIns="508" bIns="508" rtlCol="0" anchor="ctr"/>
          <a:lstStyle/>
          <a:p>
            <a:pPr marL="0" indent="0" algn="ctr">
              <a:buNone/>
            </a:pPr>
            <a:endParaRPr lang="en-US" sz="1600"/>
          </a:p>
        </p:txBody>
      </p:sp>
      <p:sp>
        <p:nvSpPr>
          <p:cNvPr id="5" name="Text 3"/>
          <p:cNvSpPr/>
          <p:nvPr/>
        </p:nvSpPr>
        <p:spPr>
          <a:xfrm>
            <a:off x="768096" y="2011680"/>
            <a:ext cx="402336" cy="402336"/>
          </a:xfrm>
          <a:prstGeom prst="ellipse">
            <a:avLst/>
          </a:prstGeom>
          <a:solidFill>
            <a:srgbClr val="7760A8"/>
          </a:solidFill>
          <a:ln/>
        </p:spPr>
        <p:txBody>
          <a:bodyPr wrap="square" lIns="0" tIns="0" rIns="0" bIns="0" rtlCol="0" anchor="ctr"/>
          <a:lstStyle/>
          <a:p>
            <a:pPr marL="0" indent="0" algn="ctr">
              <a:buNone/>
            </a:pPr>
            <a:r>
              <a:rPr lang="en-US" sz="1700" b="1">
                <a:solidFill>
                  <a:schemeClr val="bg1"/>
                </a:solidFill>
              </a:rPr>
              <a:t>1</a:t>
            </a:r>
            <a:endParaRPr lang="en-US" sz="1700"/>
          </a:p>
        </p:txBody>
      </p:sp>
      <p:sp>
        <p:nvSpPr>
          <p:cNvPr id="6" name="Text 4"/>
          <p:cNvSpPr txBox="1"/>
          <p:nvPr/>
        </p:nvSpPr>
        <p:spPr>
          <a:xfrm>
            <a:off x="1316736" y="2011680"/>
            <a:ext cx="4480560" cy="402336"/>
          </a:xfrm>
          <a:prstGeom prst="rect">
            <a:avLst/>
          </a:prstGeom>
          <a:noFill/>
          <a:ln/>
        </p:spPr>
        <p:txBody>
          <a:bodyPr wrap="square" lIns="0" tIns="0" rIns="0" bIns="0" rtlCol="0" anchor="ctr"/>
          <a:lstStyle/>
          <a:p>
            <a:pPr marL="0" indent="0">
              <a:buNone/>
            </a:pPr>
            <a:r>
              <a:rPr lang="en-US" sz="2000" b="1">
                <a:solidFill>
                  <a:schemeClr val="bg1"/>
                </a:solidFill>
              </a:rPr>
              <a:t>Page compression</a:t>
            </a:r>
            <a:endParaRPr lang="en-US" sz="2000"/>
          </a:p>
        </p:txBody>
      </p:sp>
      <p:sp>
        <p:nvSpPr>
          <p:cNvPr id="7" name="Text 5"/>
          <p:cNvSpPr txBox="1"/>
          <p:nvPr/>
        </p:nvSpPr>
        <p:spPr>
          <a:xfrm>
            <a:off x="1316736" y="2505456"/>
            <a:ext cx="4572000" cy="786384"/>
          </a:xfrm>
          <a:prstGeom prst="rect">
            <a:avLst/>
          </a:prstGeom>
          <a:noFill/>
          <a:ln/>
        </p:spPr>
        <p:txBody>
          <a:bodyPr wrap="square" lIns="0" tIns="0" rIns="0" bIns="0" rtlCol="0" anchor="t"/>
          <a:lstStyle/>
          <a:p>
            <a:pPr marL="0" indent="0">
              <a:buNone/>
            </a:pPr>
            <a:r>
              <a:rPr lang="en-US" sz="1600">
                <a:solidFill>
                  <a:srgbClr val="D8E0E7"/>
                </a:solidFill>
              </a:rPr>
              <a:t>move 64 KB · compress 4 KB · pack into zpages</a:t>
            </a:r>
            <a:endParaRPr lang="en-US" sz="1600"/>
          </a:p>
          <a:p>
            <a:pPr marL="0" indent="0">
              <a:buNone/>
            </a:pPr>
            <a:r>
              <a:rPr lang="en-US" sz="1600">
                <a:solidFill>
                  <a:srgbClr val="A9D18E"/>
                </a:solidFill>
              </a:rPr>
              <a:t>→ transparent, fast replay, no exception path</a:t>
            </a:r>
            <a:endParaRPr lang="en-US" sz="1600"/>
          </a:p>
        </p:txBody>
      </p:sp>
      <p:sp>
        <p:nvSpPr>
          <p:cNvPr id="8" name="Text 6"/>
          <p:cNvSpPr/>
          <p:nvPr/>
        </p:nvSpPr>
        <p:spPr>
          <a:xfrm>
            <a:off x="6190488" y="1828800"/>
            <a:ext cx="5440680" cy="1417320"/>
          </a:xfrm>
          <a:prstGeom prst="roundRect">
            <a:avLst>
              <a:gd name="adj" fmla="val 3750"/>
            </a:avLst>
          </a:prstGeom>
          <a:solidFill>
            <a:srgbClr val="22395A"/>
          </a:solidFill>
          <a:ln/>
        </p:spPr>
        <p:txBody>
          <a:bodyPr wrap="square" lIns="508" tIns="508" rIns="508" bIns="508" rtlCol="0" anchor="ctr"/>
          <a:lstStyle/>
          <a:p>
            <a:pPr marL="0" indent="0" algn="ctr">
              <a:buNone/>
            </a:pPr>
            <a:endParaRPr lang="en-US" sz="1600"/>
          </a:p>
        </p:txBody>
      </p:sp>
      <p:sp>
        <p:nvSpPr>
          <p:cNvPr id="9" name="Text 7"/>
          <p:cNvSpPr/>
          <p:nvPr/>
        </p:nvSpPr>
        <p:spPr>
          <a:xfrm>
            <a:off x="6409944" y="2011680"/>
            <a:ext cx="402336" cy="402336"/>
          </a:xfrm>
          <a:prstGeom prst="ellipse">
            <a:avLst/>
          </a:prstGeom>
          <a:solidFill>
            <a:srgbClr val="D77628"/>
          </a:solidFill>
          <a:ln/>
        </p:spPr>
        <p:txBody>
          <a:bodyPr wrap="square" lIns="0" tIns="0" rIns="0" bIns="0" rtlCol="0" anchor="ctr"/>
          <a:lstStyle/>
          <a:p>
            <a:pPr marL="0" indent="0" algn="ctr">
              <a:buNone/>
            </a:pPr>
            <a:r>
              <a:rPr lang="en-US" sz="1700" b="1">
                <a:solidFill>
                  <a:schemeClr val="bg1"/>
                </a:solidFill>
              </a:rPr>
              <a:t>2</a:t>
            </a:r>
            <a:endParaRPr lang="en-US" sz="1700"/>
          </a:p>
        </p:txBody>
      </p:sp>
      <p:sp>
        <p:nvSpPr>
          <p:cNvPr id="10" name="Text 8"/>
          <p:cNvSpPr txBox="1"/>
          <p:nvPr/>
        </p:nvSpPr>
        <p:spPr>
          <a:xfrm>
            <a:off x="6958584" y="2011680"/>
            <a:ext cx="4480560" cy="402336"/>
          </a:xfrm>
          <a:prstGeom prst="rect">
            <a:avLst/>
          </a:prstGeom>
          <a:noFill/>
          <a:ln/>
        </p:spPr>
        <p:txBody>
          <a:bodyPr wrap="square" lIns="0" tIns="0" rIns="0" bIns="0" rtlCol="0" anchor="ctr"/>
          <a:lstStyle/>
          <a:p>
            <a:pPr marL="0" indent="0">
              <a:buNone/>
            </a:pPr>
            <a:r>
              <a:rPr lang="en-US" sz="2000" b="1">
                <a:solidFill>
                  <a:schemeClr val="bg1"/>
                </a:solidFill>
              </a:rPr>
              <a:t>Hardware offload</a:t>
            </a:r>
            <a:endParaRPr lang="en-US" sz="2000"/>
          </a:p>
        </p:txBody>
      </p:sp>
      <p:sp>
        <p:nvSpPr>
          <p:cNvPr id="11" name="Text 9"/>
          <p:cNvSpPr txBox="1"/>
          <p:nvPr/>
        </p:nvSpPr>
        <p:spPr>
          <a:xfrm>
            <a:off x="6958584" y="2505456"/>
            <a:ext cx="4572000" cy="786384"/>
          </a:xfrm>
          <a:prstGeom prst="rect">
            <a:avLst/>
          </a:prstGeom>
          <a:noFill/>
          <a:ln/>
        </p:spPr>
        <p:txBody>
          <a:bodyPr wrap="square" lIns="0" tIns="0" rIns="0" bIns="0" rtlCol="0" anchor="t"/>
          <a:lstStyle/>
          <a:p>
            <a:pPr marL="0" indent="0">
              <a:buNone/>
            </a:pPr>
            <a:r>
              <a:rPr lang="en-US" sz="1600">
                <a:solidFill>
                  <a:srgbClr val="D8E0E7"/>
                </a:solidFill>
              </a:rPr>
              <a:t>faults, free space, (de)compression in hardware</a:t>
            </a:r>
            <a:endParaRPr lang="en-US" sz="1600"/>
          </a:p>
          <a:p>
            <a:pPr marL="0" indent="0">
              <a:buNone/>
            </a:pPr>
            <a:r>
              <a:rPr lang="en-US" sz="1600">
                <a:solidFill>
                  <a:srgbClr val="A9D18E"/>
                </a:solidFill>
              </a:rPr>
              <a:t>→ no CPU driver, no OS, no PCIe for Zpool hits</a:t>
            </a:r>
            <a:endParaRPr lang="en-US" sz="1600"/>
          </a:p>
        </p:txBody>
      </p:sp>
      <p:sp>
        <p:nvSpPr>
          <p:cNvPr id="16" name="Text 14"/>
          <p:cNvSpPr txBox="1"/>
          <p:nvPr/>
        </p:nvSpPr>
        <p:spPr>
          <a:xfrm>
            <a:off x="548640" y="3703320"/>
            <a:ext cx="2743200" cy="685800"/>
          </a:xfrm>
          <a:prstGeom prst="rect">
            <a:avLst/>
          </a:prstGeom>
          <a:noFill/>
          <a:ln/>
        </p:spPr>
        <p:txBody>
          <a:bodyPr wrap="square" lIns="0" tIns="0" rIns="0" bIns="0" rtlCol="0" anchor="ctr"/>
          <a:lstStyle/>
          <a:p>
            <a:pPr marL="0" indent="0">
              <a:buNone/>
            </a:pPr>
            <a:r>
              <a:rPr lang="en-US" sz="3600" b="1">
                <a:solidFill>
                  <a:srgbClr val="A9D18E"/>
                </a:solidFill>
              </a:rPr>
              <a:t>32–59%</a:t>
            </a:r>
            <a:endParaRPr lang="en-US" sz="3600"/>
          </a:p>
        </p:txBody>
      </p:sp>
      <p:sp>
        <p:nvSpPr>
          <p:cNvPr id="17" name="Text 15"/>
          <p:cNvSpPr txBox="1"/>
          <p:nvPr/>
        </p:nvSpPr>
        <p:spPr>
          <a:xfrm>
            <a:off x="548640" y="4389120"/>
            <a:ext cx="2743200" cy="310896"/>
          </a:xfrm>
          <a:prstGeom prst="rect">
            <a:avLst/>
          </a:prstGeom>
          <a:noFill/>
          <a:ln/>
        </p:spPr>
        <p:txBody>
          <a:bodyPr wrap="square" lIns="0" tIns="0" rIns="0" bIns="0" rtlCol="0" anchor="t"/>
          <a:lstStyle/>
          <a:p>
            <a:pPr marL="0" indent="0">
              <a:buNone/>
            </a:pPr>
            <a:r>
              <a:rPr lang="en-US" sz="1700">
                <a:solidFill>
                  <a:srgbClr val="D8E0E7"/>
                </a:solidFill>
              </a:rPr>
              <a:t>IPC gain</a:t>
            </a:r>
            <a:endParaRPr lang="en-US" sz="1700"/>
          </a:p>
        </p:txBody>
      </p:sp>
      <p:sp>
        <p:nvSpPr>
          <p:cNvPr id="18" name="Text 16"/>
          <p:cNvSpPr txBox="1"/>
          <p:nvPr/>
        </p:nvSpPr>
        <p:spPr>
          <a:xfrm>
            <a:off x="3383280" y="3703320"/>
            <a:ext cx="2743200" cy="685800"/>
          </a:xfrm>
          <a:prstGeom prst="rect">
            <a:avLst/>
          </a:prstGeom>
          <a:noFill/>
          <a:ln/>
        </p:spPr>
        <p:txBody>
          <a:bodyPr wrap="square" lIns="0" tIns="0" rIns="0" bIns="0" rtlCol="0" anchor="ctr"/>
          <a:lstStyle/>
          <a:p>
            <a:pPr marL="0" indent="0">
              <a:buNone/>
            </a:pPr>
            <a:r>
              <a:rPr lang="en-US" sz="3600" b="1">
                <a:solidFill>
                  <a:srgbClr val="A9D18E"/>
                </a:solidFill>
              </a:rPr>
              <a:t>36–55%</a:t>
            </a:r>
            <a:endParaRPr lang="en-US" sz="3600"/>
          </a:p>
        </p:txBody>
      </p:sp>
      <p:sp>
        <p:nvSpPr>
          <p:cNvPr id="19" name="Text 17"/>
          <p:cNvSpPr txBox="1"/>
          <p:nvPr/>
        </p:nvSpPr>
        <p:spPr>
          <a:xfrm>
            <a:off x="3383280" y="4389120"/>
            <a:ext cx="2743200" cy="310896"/>
          </a:xfrm>
          <a:prstGeom prst="rect">
            <a:avLst/>
          </a:prstGeom>
          <a:noFill/>
          <a:ln/>
        </p:spPr>
        <p:txBody>
          <a:bodyPr wrap="square" lIns="0" tIns="0" rIns="0" bIns="0" rtlCol="0" anchor="t"/>
          <a:lstStyle/>
          <a:p>
            <a:pPr marL="0" indent="0">
              <a:buNone/>
            </a:pPr>
            <a:r>
              <a:rPr lang="en-US" sz="1700">
                <a:solidFill>
                  <a:srgbClr val="D8E0E7"/>
                </a:solidFill>
              </a:rPr>
              <a:t>I/O traffic reduction</a:t>
            </a:r>
            <a:endParaRPr lang="en-US" sz="1700"/>
          </a:p>
        </p:txBody>
      </p:sp>
      <p:sp>
        <p:nvSpPr>
          <p:cNvPr id="20" name="Text 18"/>
          <p:cNvSpPr txBox="1"/>
          <p:nvPr/>
        </p:nvSpPr>
        <p:spPr>
          <a:xfrm>
            <a:off x="6217920" y="3703320"/>
            <a:ext cx="2743200" cy="685800"/>
          </a:xfrm>
          <a:prstGeom prst="rect">
            <a:avLst/>
          </a:prstGeom>
          <a:noFill/>
          <a:ln/>
        </p:spPr>
        <p:txBody>
          <a:bodyPr wrap="square" lIns="0" tIns="0" rIns="0" bIns="0" rtlCol="0" anchor="ctr"/>
          <a:lstStyle/>
          <a:p>
            <a:pPr marL="0" indent="0">
              <a:buNone/>
            </a:pPr>
            <a:r>
              <a:rPr lang="en-US" sz="3600" b="1">
                <a:solidFill>
                  <a:srgbClr val="A9D18E"/>
                </a:solidFill>
              </a:rPr>
              <a:t>up to 29%</a:t>
            </a:r>
            <a:endParaRPr lang="en-US" sz="3600"/>
          </a:p>
        </p:txBody>
      </p:sp>
      <p:sp>
        <p:nvSpPr>
          <p:cNvPr id="21" name="Text 19"/>
          <p:cNvSpPr txBox="1"/>
          <p:nvPr/>
        </p:nvSpPr>
        <p:spPr>
          <a:xfrm>
            <a:off x="6217920" y="4389120"/>
            <a:ext cx="2743200" cy="310896"/>
          </a:xfrm>
          <a:prstGeom prst="rect">
            <a:avLst/>
          </a:prstGeom>
          <a:noFill/>
          <a:ln/>
        </p:spPr>
        <p:txBody>
          <a:bodyPr wrap="square" lIns="0" tIns="0" rIns="0" bIns="0" rtlCol="0" anchor="t"/>
          <a:lstStyle/>
          <a:p>
            <a:pPr marL="0" indent="0">
              <a:buNone/>
            </a:pPr>
            <a:r>
              <a:rPr lang="en-US" sz="1700">
                <a:solidFill>
                  <a:srgbClr val="D8E0E7"/>
                </a:solidFill>
              </a:rPr>
              <a:t>total energy reduction</a:t>
            </a:r>
            <a:endParaRPr lang="en-US" sz="1700"/>
          </a:p>
        </p:txBody>
      </p:sp>
      <p:sp>
        <p:nvSpPr>
          <p:cNvPr id="22" name="Text 20"/>
          <p:cNvSpPr txBox="1"/>
          <p:nvPr/>
        </p:nvSpPr>
        <p:spPr>
          <a:xfrm>
            <a:off x="9052560" y="3703320"/>
            <a:ext cx="2743200" cy="685800"/>
          </a:xfrm>
          <a:prstGeom prst="rect">
            <a:avLst/>
          </a:prstGeom>
          <a:noFill/>
          <a:ln/>
        </p:spPr>
        <p:txBody>
          <a:bodyPr wrap="square" lIns="0" tIns="0" rIns="0" bIns="0" rtlCol="0" anchor="ctr"/>
          <a:lstStyle/>
          <a:p>
            <a:pPr marL="0" indent="0">
              <a:buNone/>
            </a:pPr>
            <a:r>
              <a:rPr lang="en-US" sz="3000" b="1">
                <a:solidFill>
                  <a:srgbClr val="D8E0E7"/>
                </a:solidFill>
              </a:rPr>
              <a:t>1.81% · 0.26%</a:t>
            </a:r>
            <a:endParaRPr lang="en-US" sz="3000"/>
          </a:p>
        </p:txBody>
      </p:sp>
      <p:sp>
        <p:nvSpPr>
          <p:cNvPr id="23" name="Text 21"/>
          <p:cNvSpPr txBox="1"/>
          <p:nvPr/>
        </p:nvSpPr>
        <p:spPr>
          <a:xfrm>
            <a:off x="9052560" y="4389120"/>
            <a:ext cx="2743200" cy="310896"/>
          </a:xfrm>
          <a:prstGeom prst="rect">
            <a:avLst/>
          </a:prstGeom>
          <a:noFill/>
          <a:ln/>
        </p:spPr>
        <p:txBody>
          <a:bodyPr wrap="square" lIns="0" tIns="0" rIns="0" bIns="0" rtlCol="0" anchor="t"/>
          <a:lstStyle/>
          <a:p>
            <a:pPr marL="0" indent="0">
              <a:buNone/>
            </a:pPr>
            <a:r>
              <a:rPr lang="en-US" sz="1700">
                <a:solidFill>
                  <a:srgbClr val="D8E0E7"/>
                </a:solidFill>
              </a:rPr>
              <a:t>capacity / area overhead</a:t>
            </a:r>
            <a:endParaRPr lang="en-US" sz="1700"/>
          </a:p>
        </p:txBody>
      </p:sp>
      <p:sp>
        <p:nvSpPr>
          <p:cNvPr id="24" name="Text 22"/>
          <p:cNvSpPr txBox="1"/>
          <p:nvPr/>
        </p:nvSpPr>
        <p:spPr>
          <a:xfrm>
            <a:off x="548640" y="4736592"/>
            <a:ext cx="8229600" cy="292608"/>
          </a:xfrm>
          <a:prstGeom prst="rect">
            <a:avLst/>
          </a:prstGeom>
          <a:noFill/>
          <a:ln/>
        </p:spPr>
        <p:txBody>
          <a:bodyPr wrap="square" lIns="0" tIns="0" rIns="0" bIns="0" rtlCol="0" anchor="t"/>
          <a:lstStyle/>
          <a:p>
            <a:pPr marL="0" indent="0">
              <a:buNone/>
            </a:pPr>
            <a:r>
              <a:rPr lang="en-US" sz="1500">
                <a:solidFill>
                  <a:srgbClr val="AEBBC8"/>
                </a:solidFill>
              </a:rPr>
              <a:t>vs. baseline across memory pressure (R90–R35)</a:t>
            </a:r>
            <a:endParaRPr lang="en-US" sz="1500"/>
          </a:p>
        </p:txBody>
      </p:sp>
      <p:sp>
        <p:nvSpPr>
          <p:cNvPr id="25" name="Text 23"/>
          <p:cNvSpPr txBox="1"/>
          <p:nvPr/>
        </p:nvSpPr>
        <p:spPr>
          <a:xfrm>
            <a:off x="548640" y="5486400"/>
            <a:ext cx="11064240" cy="548640"/>
          </a:xfrm>
          <a:prstGeom prst="rect">
            <a:avLst/>
          </a:prstGeom>
          <a:noFill/>
          <a:ln/>
        </p:spPr>
        <p:txBody>
          <a:bodyPr wrap="square" lIns="0" tIns="0" rIns="0" bIns="0" rtlCol="0" anchor="t"/>
          <a:lstStyle/>
          <a:p>
            <a:pPr marL="0" indent="0">
              <a:buNone/>
            </a:pPr>
            <a:r>
              <a:rPr lang="en-US" sz="2800" b="1">
                <a:solidFill>
                  <a:schemeClr val="bg1"/>
                </a:solidFill>
              </a:rPr>
              <a:t>Thank you!  Questions?</a:t>
            </a:r>
          </a:p>
          <a:p>
            <a:pPr marL="0" indent="0">
              <a:buNone/>
            </a:pPr>
            <a:r>
              <a:rPr lang="en-US" sz="1600">
                <a:solidFill>
                  <a:schemeClr val="bg1"/>
                </a:solidFill>
              </a:rPr>
              <a:t>Boyeol Choi (gju06051@gmail.com)</a:t>
            </a:r>
            <a:endParaRPr lang="en-US" sz="1600"/>
          </a:p>
        </p:txBody>
      </p:sp>
      <p:sp>
        <p:nvSpPr>
          <p:cNvPr id="26"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CED9E3"/>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BACKUP</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r>
              <a:rPr lang="en-US" dirty="0"/>
              <a:t>Backup Slides</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In paper order: motivation, design details, evaluation</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20</a:t>
            </a:fld>
            <a:endParaRPr lang="en-US"/>
          </a:p>
        </p:txBody>
      </p:sp>
      <p:sp>
        <p:nvSpPr>
          <p:cNvPr id="6" name="TextBox 5"/>
          <p:cNvSpPr txBox="1"/>
          <p:nvPr/>
        </p:nvSpPr>
        <p:spPr>
          <a:xfrm>
            <a:off x="548640" y="1792224"/>
            <a:ext cx="3566160" cy="310896"/>
          </a:xfrm>
          <a:prstGeom prst="rect">
            <a:avLst/>
          </a:prstGeom>
          <a:noFill/>
        </p:spPr>
        <p:txBody>
          <a:bodyPr wrap="square" lIns="0" tIns="0" rIns="0" bIns="0" rtlCol="0" anchor="ctr">
            <a:noAutofit/>
          </a:bodyPr>
          <a:lstStyle/>
          <a:p>
            <a:pPr marL="0" indent="0" algn="l">
              <a:buNone/>
            </a:pPr>
            <a:r>
              <a:rPr lang="en-US" sz="1700" b="1" dirty="0">
                <a:solidFill>
                  <a:srgbClr val="152B43"/>
                </a:solidFill>
              </a:rPr>
              <a:t>Motivation</a:t>
            </a:r>
            <a:endParaRPr lang="en-US" sz="1700" dirty="0"/>
          </a:p>
        </p:txBody>
      </p:sp>
      <p:cxnSp>
        <p:nvCxnSpPr>
          <p:cNvPr id="7" name="Connector 6"/>
          <p:cNvCxnSpPr/>
          <p:nvPr/>
        </p:nvCxnSpPr>
        <p:spPr>
          <a:xfrm>
            <a:off x="548640" y="2139696"/>
            <a:ext cx="3566160" cy="0"/>
          </a:xfrm>
          <a:prstGeom prst="line">
            <a:avLst/>
          </a:prstGeom>
          <a:ln w="25400">
            <a:solidFill>
              <a:srgbClr val="548235"/>
            </a:solidFill>
          </a:ln>
        </p:spPr>
      </p:cxnSp>
      <p:sp>
        <p:nvSpPr>
          <p:cNvPr id="8" name="Rounded Rectangle 7">
            <a:hlinkClick r:id="rId3" action="ppaction://hlinksldjump"/>
          </p:cNvPr>
          <p:cNvSpPr/>
          <p:nvPr/>
        </p:nvSpPr>
        <p:spPr>
          <a:xfrm>
            <a:off x="548640" y="228600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Oversubscription on a real GPU</a:t>
            </a:r>
            <a:endParaRPr lang="en-US" sz="1500" dirty="0"/>
          </a:p>
        </p:txBody>
      </p:sp>
      <p:sp>
        <p:nvSpPr>
          <p:cNvPr id="9" name="Rounded Rectangle 8">
            <a:hlinkClick r:id="rId3" action="ppaction://hlinksldjump"/>
          </p:cNvPr>
          <p:cNvSpPr/>
          <p:nvPr/>
        </p:nvSpPr>
        <p:spPr>
          <a:xfrm>
            <a:off x="621792" y="235915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21</a:t>
            </a:r>
            <a:endParaRPr lang="en-US" sz="1400" dirty="0"/>
          </a:p>
        </p:txBody>
      </p:sp>
      <p:sp>
        <p:nvSpPr>
          <p:cNvPr id="10" name="Rounded Rectangle 9">
            <a:hlinkClick r:id="rId4" action="ppaction://hlinksldjump"/>
          </p:cNvPr>
          <p:cNvSpPr/>
          <p:nvPr/>
        </p:nvSpPr>
        <p:spPr>
          <a:xfrm>
            <a:off x="548640" y="283464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GPU memory compressibility</a:t>
            </a:r>
            <a:endParaRPr lang="en-US" sz="1500" dirty="0"/>
          </a:p>
        </p:txBody>
      </p:sp>
      <p:sp>
        <p:nvSpPr>
          <p:cNvPr id="11" name="Rounded Rectangle 10">
            <a:hlinkClick r:id="rId4" action="ppaction://hlinksldjump"/>
          </p:cNvPr>
          <p:cNvSpPr/>
          <p:nvPr/>
        </p:nvSpPr>
        <p:spPr>
          <a:xfrm>
            <a:off x="621792" y="290779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22</a:t>
            </a:r>
            <a:endParaRPr lang="en-US" sz="1400" dirty="0"/>
          </a:p>
        </p:txBody>
      </p:sp>
      <p:sp>
        <p:nvSpPr>
          <p:cNvPr id="12" name="TextBox 11"/>
          <p:cNvSpPr txBox="1"/>
          <p:nvPr/>
        </p:nvSpPr>
        <p:spPr>
          <a:xfrm>
            <a:off x="4306824" y="1792224"/>
            <a:ext cx="3566160" cy="310896"/>
          </a:xfrm>
          <a:prstGeom prst="rect">
            <a:avLst/>
          </a:prstGeom>
          <a:noFill/>
        </p:spPr>
        <p:txBody>
          <a:bodyPr wrap="square" lIns="0" tIns="0" rIns="0" bIns="0" rtlCol="0" anchor="ctr">
            <a:noAutofit/>
          </a:bodyPr>
          <a:lstStyle/>
          <a:p>
            <a:pPr marL="0" indent="0" algn="l">
              <a:buNone/>
            </a:pPr>
            <a:r>
              <a:rPr lang="en-US" sz="1700" b="1" dirty="0">
                <a:solidFill>
                  <a:srgbClr val="152B43"/>
                </a:solidFill>
              </a:rPr>
              <a:t>Design details</a:t>
            </a:r>
            <a:endParaRPr lang="en-US" sz="1700" dirty="0"/>
          </a:p>
        </p:txBody>
      </p:sp>
      <p:cxnSp>
        <p:nvCxnSpPr>
          <p:cNvPr id="13" name="Connector 12"/>
          <p:cNvCxnSpPr/>
          <p:nvPr/>
        </p:nvCxnSpPr>
        <p:spPr>
          <a:xfrm>
            <a:off x="4306824" y="2139696"/>
            <a:ext cx="3566160" cy="0"/>
          </a:xfrm>
          <a:prstGeom prst="line">
            <a:avLst/>
          </a:prstGeom>
          <a:ln w="25400">
            <a:solidFill>
              <a:srgbClr val="548235"/>
            </a:solidFill>
          </a:ln>
        </p:spPr>
      </p:cxnSp>
      <p:sp>
        <p:nvSpPr>
          <p:cNvPr id="14" name="Rounded Rectangle 13">
            <a:hlinkClick r:id="rId5" action="ppaction://hlinksldjump"/>
          </p:cNvPr>
          <p:cNvSpPr/>
          <p:nvPr/>
        </p:nvSpPr>
        <p:spPr>
          <a:xfrm>
            <a:off x="4306824" y="228600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Overall architecture</a:t>
            </a:r>
            <a:endParaRPr lang="en-US" sz="1500" dirty="0"/>
          </a:p>
        </p:txBody>
      </p:sp>
      <p:sp>
        <p:nvSpPr>
          <p:cNvPr id="15" name="Rounded Rectangle 14">
            <a:hlinkClick r:id="rId5" action="ppaction://hlinksldjump"/>
          </p:cNvPr>
          <p:cNvSpPr/>
          <p:nvPr/>
        </p:nvSpPr>
        <p:spPr>
          <a:xfrm>
            <a:off x="4379976" y="235915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23</a:t>
            </a:r>
            <a:endParaRPr lang="en-US" sz="1400" dirty="0"/>
          </a:p>
        </p:txBody>
      </p:sp>
      <p:sp>
        <p:nvSpPr>
          <p:cNvPr id="16" name="Rounded Rectangle 15">
            <a:hlinkClick r:id="rId6" action="ppaction://hlinksldjump"/>
          </p:cNvPr>
          <p:cNvSpPr/>
          <p:nvPr/>
        </p:nvSpPr>
        <p:spPr>
          <a:xfrm>
            <a:off x="4306824" y="283464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Zswap-out: compress &amp; pack</a:t>
            </a:r>
            <a:endParaRPr lang="en-US" sz="1500" dirty="0"/>
          </a:p>
        </p:txBody>
      </p:sp>
      <p:sp>
        <p:nvSpPr>
          <p:cNvPr id="17" name="Rounded Rectangle 16">
            <a:hlinkClick r:id="rId6" action="ppaction://hlinksldjump"/>
          </p:cNvPr>
          <p:cNvSpPr/>
          <p:nvPr/>
        </p:nvSpPr>
        <p:spPr>
          <a:xfrm>
            <a:off x="4379976" y="290779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24</a:t>
            </a:r>
            <a:endParaRPr lang="en-US" sz="1400" dirty="0"/>
          </a:p>
        </p:txBody>
      </p:sp>
      <p:sp>
        <p:nvSpPr>
          <p:cNvPr id="18" name="Rounded Rectangle 17">
            <a:hlinkClick r:id="rId7" action="ppaction://hlinksldjump"/>
          </p:cNvPr>
          <p:cNvSpPr/>
          <p:nvPr/>
        </p:nvSpPr>
        <p:spPr>
          <a:xfrm>
            <a:off x="4306824" y="338328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Packing vs. fixed slots</a:t>
            </a:r>
            <a:endParaRPr lang="en-US" sz="1500" dirty="0"/>
          </a:p>
        </p:txBody>
      </p:sp>
      <p:sp>
        <p:nvSpPr>
          <p:cNvPr id="19" name="Rounded Rectangle 18">
            <a:hlinkClick r:id="rId7" action="ppaction://hlinksldjump"/>
          </p:cNvPr>
          <p:cNvSpPr/>
          <p:nvPr/>
        </p:nvSpPr>
        <p:spPr>
          <a:xfrm>
            <a:off x="4379976" y="345643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25</a:t>
            </a:r>
            <a:endParaRPr lang="en-US" sz="1400" dirty="0"/>
          </a:p>
        </p:txBody>
      </p:sp>
      <p:sp>
        <p:nvSpPr>
          <p:cNvPr id="20" name="Rounded Rectangle 19">
            <a:hlinkClick r:id="rId8" action="ppaction://hlinksldjump"/>
          </p:cNvPr>
          <p:cNvSpPr/>
          <p:nvPr/>
        </p:nvSpPr>
        <p:spPr>
          <a:xfrm>
            <a:off x="4306824" y="393192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Chunk size for lengths</a:t>
            </a:r>
            <a:endParaRPr lang="en-US" sz="1500" dirty="0"/>
          </a:p>
        </p:txBody>
      </p:sp>
      <p:sp>
        <p:nvSpPr>
          <p:cNvPr id="21" name="Rounded Rectangle 20">
            <a:hlinkClick r:id="rId8" action="ppaction://hlinksldjump"/>
          </p:cNvPr>
          <p:cNvSpPr/>
          <p:nvPr/>
        </p:nvSpPr>
        <p:spPr>
          <a:xfrm>
            <a:off x="4379976" y="400507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26</a:t>
            </a:r>
            <a:endParaRPr lang="en-US" sz="1400" dirty="0"/>
          </a:p>
        </p:txBody>
      </p:sp>
      <p:sp>
        <p:nvSpPr>
          <p:cNvPr id="22" name="Rounded Rectangle 21">
            <a:hlinkClick r:id="rId9" action="ppaction://hlinksldjump"/>
          </p:cNvPr>
          <p:cNvSpPr/>
          <p:nvPr/>
        </p:nvSpPr>
        <p:spPr>
          <a:xfrm>
            <a:off x="4306824" y="448056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Zswap-in: fault on the GPU</a:t>
            </a:r>
            <a:endParaRPr lang="en-US" sz="1500" dirty="0"/>
          </a:p>
        </p:txBody>
      </p:sp>
      <p:sp>
        <p:nvSpPr>
          <p:cNvPr id="23" name="Rounded Rectangle 22">
            <a:hlinkClick r:id="rId9" action="ppaction://hlinksldjump"/>
          </p:cNvPr>
          <p:cNvSpPr/>
          <p:nvPr/>
        </p:nvSpPr>
        <p:spPr>
          <a:xfrm>
            <a:off x="4379976" y="455371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27</a:t>
            </a:r>
            <a:endParaRPr lang="en-US" sz="1400" dirty="0"/>
          </a:p>
        </p:txBody>
      </p:sp>
      <p:sp>
        <p:nvSpPr>
          <p:cNvPr id="24" name="Rounded Rectangle 23">
            <a:hlinkClick r:id="rId10" action="ppaction://hlinksldjump"/>
          </p:cNvPr>
          <p:cNvSpPr/>
          <p:nvPr/>
        </p:nvSpPr>
        <p:spPr>
          <a:xfrm>
            <a:off x="4306824" y="502920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Zswap-in: restore with the ZDE</a:t>
            </a:r>
            <a:endParaRPr lang="en-US" sz="1500" dirty="0"/>
          </a:p>
        </p:txBody>
      </p:sp>
      <p:sp>
        <p:nvSpPr>
          <p:cNvPr id="25" name="Rounded Rectangle 24">
            <a:hlinkClick r:id="rId10" action="ppaction://hlinksldjump"/>
          </p:cNvPr>
          <p:cNvSpPr/>
          <p:nvPr/>
        </p:nvSpPr>
        <p:spPr>
          <a:xfrm>
            <a:off x="4379976" y="510235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28</a:t>
            </a:r>
            <a:endParaRPr lang="en-US" sz="1400" dirty="0"/>
          </a:p>
        </p:txBody>
      </p:sp>
      <p:sp>
        <p:nvSpPr>
          <p:cNvPr id="26" name="TextBox 25"/>
          <p:cNvSpPr txBox="1"/>
          <p:nvPr/>
        </p:nvSpPr>
        <p:spPr>
          <a:xfrm>
            <a:off x="8065008" y="1792224"/>
            <a:ext cx="3566160" cy="310896"/>
          </a:xfrm>
          <a:prstGeom prst="rect">
            <a:avLst/>
          </a:prstGeom>
          <a:noFill/>
        </p:spPr>
        <p:txBody>
          <a:bodyPr wrap="square" lIns="0" tIns="0" rIns="0" bIns="0" rtlCol="0" anchor="ctr">
            <a:noAutofit/>
          </a:bodyPr>
          <a:lstStyle/>
          <a:p>
            <a:pPr marL="0" indent="0" algn="l">
              <a:buNone/>
            </a:pPr>
            <a:r>
              <a:rPr lang="en-US" sz="1700" b="1" dirty="0">
                <a:solidFill>
                  <a:srgbClr val="152B43"/>
                </a:solidFill>
              </a:rPr>
              <a:t>Evaluation</a:t>
            </a:r>
            <a:endParaRPr lang="en-US" sz="1700" dirty="0"/>
          </a:p>
        </p:txBody>
      </p:sp>
      <p:cxnSp>
        <p:nvCxnSpPr>
          <p:cNvPr id="27" name="Connector 26"/>
          <p:cNvCxnSpPr/>
          <p:nvPr/>
        </p:nvCxnSpPr>
        <p:spPr>
          <a:xfrm>
            <a:off x="8065008" y="2139696"/>
            <a:ext cx="3566160" cy="0"/>
          </a:xfrm>
          <a:prstGeom prst="line">
            <a:avLst/>
          </a:prstGeom>
          <a:ln w="25400">
            <a:solidFill>
              <a:srgbClr val="548235"/>
            </a:solidFill>
          </a:ln>
        </p:spPr>
      </p:cxnSp>
      <p:sp>
        <p:nvSpPr>
          <p:cNvPr id="28" name="Rounded Rectangle 27">
            <a:hlinkClick r:id="rId11" action="ppaction://hlinksldjump"/>
          </p:cNvPr>
          <p:cNvSpPr/>
          <p:nvPr/>
        </p:nvSpPr>
        <p:spPr>
          <a:xfrm>
            <a:off x="8065008" y="228600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Evaluation setup (details)</a:t>
            </a:r>
            <a:endParaRPr lang="en-US" sz="1500" dirty="0"/>
          </a:p>
        </p:txBody>
      </p:sp>
      <p:sp>
        <p:nvSpPr>
          <p:cNvPr id="29" name="Rounded Rectangle 28">
            <a:hlinkClick r:id="rId11" action="ppaction://hlinksldjump"/>
          </p:cNvPr>
          <p:cNvSpPr/>
          <p:nvPr/>
        </p:nvSpPr>
        <p:spPr>
          <a:xfrm>
            <a:off x="8138160" y="235915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29</a:t>
            </a:r>
            <a:endParaRPr lang="en-US" sz="1400" dirty="0"/>
          </a:p>
        </p:txBody>
      </p:sp>
      <p:sp>
        <p:nvSpPr>
          <p:cNvPr id="30" name="Rounded Rectangle 29">
            <a:hlinkClick r:id="rId12" action="ppaction://hlinksldjump"/>
          </p:cNvPr>
          <p:cNvSpPr/>
          <p:nvPr/>
        </p:nvSpPr>
        <p:spPr>
          <a:xfrm>
            <a:off x="8065008" y="283464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IPC per workload</a:t>
            </a:r>
            <a:endParaRPr lang="en-US" sz="1500" dirty="0"/>
          </a:p>
        </p:txBody>
      </p:sp>
      <p:sp>
        <p:nvSpPr>
          <p:cNvPr id="31" name="Rounded Rectangle 30">
            <a:hlinkClick r:id="rId12" action="ppaction://hlinksldjump"/>
          </p:cNvPr>
          <p:cNvSpPr/>
          <p:nvPr/>
        </p:nvSpPr>
        <p:spPr>
          <a:xfrm>
            <a:off x="8138160" y="290779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30</a:t>
            </a:r>
            <a:endParaRPr lang="en-US" sz="1400" dirty="0"/>
          </a:p>
        </p:txBody>
      </p:sp>
      <p:sp>
        <p:nvSpPr>
          <p:cNvPr id="32" name="Rounded Rectangle 31">
            <a:hlinkClick r:id="rId13" action="ppaction://hlinksldjump"/>
          </p:cNvPr>
          <p:cNvSpPr/>
          <p:nvPr/>
        </p:nvSpPr>
        <p:spPr>
          <a:xfrm>
            <a:off x="8065008" y="338328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I/O &amp; energy per workload</a:t>
            </a:r>
            <a:endParaRPr lang="en-US" sz="1500" dirty="0"/>
          </a:p>
        </p:txBody>
      </p:sp>
      <p:sp>
        <p:nvSpPr>
          <p:cNvPr id="33" name="Rounded Rectangle 32">
            <a:hlinkClick r:id="rId13" action="ppaction://hlinksldjump"/>
          </p:cNvPr>
          <p:cNvSpPr/>
          <p:nvPr/>
        </p:nvSpPr>
        <p:spPr>
          <a:xfrm>
            <a:off x="8138160" y="345643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31</a:t>
            </a:r>
            <a:endParaRPr lang="en-US" sz="1400" dirty="0"/>
          </a:p>
        </p:txBody>
      </p:sp>
      <p:sp>
        <p:nvSpPr>
          <p:cNvPr id="34" name="Rounded Rectangle 33">
            <a:hlinkClick r:id="rId14" action="ppaction://hlinksldjump"/>
          </p:cNvPr>
          <p:cNvSpPr/>
          <p:nvPr/>
        </p:nvSpPr>
        <p:spPr>
          <a:xfrm>
            <a:off x="8065008" y="3931920"/>
            <a:ext cx="3566160" cy="457200"/>
          </a:xfrm>
          <a:prstGeom prst="roundRect">
            <a:avLst>
              <a:gd name="adj" fmla="val 12000"/>
            </a:avLst>
          </a:prstGeom>
          <a:solidFill>
            <a:srgbClr val="EEF0F3"/>
          </a:solidFill>
          <a:ln w="12700">
            <a:noFill/>
          </a:ln>
        </p:spPr>
        <p:txBody>
          <a:bodyPr wrap="square" lIns="566928" tIns="0" rIns="73152" bIns="0" rtlCol="0" anchor="ctr">
            <a:noAutofit/>
          </a:bodyPr>
          <a:lstStyle/>
          <a:p>
            <a:pPr marL="0" indent="0" algn="l">
              <a:buNone/>
            </a:pPr>
            <a:r>
              <a:rPr lang="en-US" sz="1500" b="0" dirty="0">
                <a:solidFill>
                  <a:srgbClr val="152B43"/>
                </a:solidFill>
              </a:rPr>
              <a:t>Zpool size heat map</a:t>
            </a:r>
            <a:endParaRPr lang="en-US" sz="1500" dirty="0"/>
          </a:p>
        </p:txBody>
      </p:sp>
      <p:sp>
        <p:nvSpPr>
          <p:cNvPr id="35" name="Rounded Rectangle 34">
            <a:hlinkClick r:id="rId14" action="ppaction://hlinksldjump"/>
          </p:cNvPr>
          <p:cNvSpPr/>
          <p:nvPr/>
        </p:nvSpPr>
        <p:spPr>
          <a:xfrm>
            <a:off x="8138160" y="4005072"/>
            <a:ext cx="402336" cy="310896"/>
          </a:xfrm>
          <a:prstGeom prst="roundRect">
            <a:avLst>
              <a:gd name="adj" fmla="val 20000"/>
            </a:avLst>
          </a:prstGeom>
          <a:solidFill>
            <a:srgbClr val="152B43"/>
          </a:solidFill>
          <a:ln w="12700">
            <a:noFill/>
          </a:ln>
        </p:spPr>
        <p:txBody>
          <a:bodyPr wrap="square" lIns="0" tIns="0" rIns="0" bIns="0" rtlCol="0" anchor="ctr">
            <a:noAutofit/>
          </a:bodyPr>
          <a:lstStyle/>
          <a:p>
            <a:pPr marL="0" indent="0" algn="ctr">
              <a:buNone/>
            </a:pPr>
            <a:r>
              <a:rPr lang="en-US" sz="1400" b="1" dirty="0">
                <a:solidFill>
                  <a:srgbClr val="FFFFFF"/>
                </a:solidFill>
              </a:rPr>
              <a:t>32</a:t>
            </a:r>
            <a:endParaRPr lang="en-US" sz="1400" dirty="0"/>
          </a:p>
        </p:txBody>
      </p:sp>
      <p:sp>
        <p:nvSpPr>
          <p:cNvPr id="36" name="TextBox 35"/>
          <p:cNvSpPr txBox="1"/>
          <p:nvPr/>
        </p:nvSpPr>
        <p:spPr>
          <a:xfrm>
            <a:off x="548640" y="5943600"/>
            <a:ext cx="11082528" cy="274320"/>
          </a:xfrm>
          <a:prstGeom prst="rect">
            <a:avLst/>
          </a:prstGeom>
          <a:noFill/>
        </p:spPr>
        <p:txBody>
          <a:bodyPr wrap="square" lIns="0" tIns="0" rIns="0" bIns="0" rtlCol="0" anchor="ctr">
            <a:noAutofit/>
          </a:bodyPr>
          <a:lstStyle/>
          <a:p>
            <a:pPr marL="0" indent="0" algn="l">
              <a:buNone/>
            </a:pPr>
            <a:r>
              <a:rPr lang="en-US" sz="1200" b="0" i="1" dirty="0">
                <a:solidFill>
                  <a:srgbClr val="586B7D"/>
                </a:solidFill>
              </a:rPr>
              <a:t>Click a row to open that slide  ·  click the green label at the top of a backup slide to come back here</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MOTIVATION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Where oversubscription time goes (real GPU)</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RTX 3090 + EPYC 7313 over PCIe 4.0 ×16, UVMBench  ·  R = GPU memory / footprint</a:t>
            </a:r>
            <a:endParaRPr lang="en-US" sz="1800"/>
          </a:p>
        </p:txBody>
      </p:sp>
      <p:pic>
        <p:nvPicPr>
          <p:cNvPr id="5" name="Image 0" descr="Normalized IPC and I/O traffic as GPU memory shrinks (paper Fig. 4a)"/>
          <p:cNvPicPr>
            <a:picLocks noChangeAspect="1"/>
          </p:cNvPicPr>
          <p:nvPr/>
        </p:nvPicPr>
        <p:blipFill>
          <a:blip r:embed="rId4"/>
          <a:stretch>
            <a:fillRect/>
          </a:stretch>
        </p:blipFill>
        <p:spPr>
          <a:xfrm>
            <a:off x="548640" y="1691640"/>
            <a:ext cx="8229600" cy="1267267"/>
          </a:xfrm>
          <a:prstGeom prst="rect">
            <a:avLst/>
          </a:prstGeom>
        </p:spPr>
      </p:pic>
      <p:pic>
        <p:nvPicPr>
          <p:cNvPr id="6" name="Image 1" descr="Execution time breakdown (paper Fig. 4b)"/>
          <p:cNvPicPr>
            <a:picLocks noChangeAspect="1"/>
          </p:cNvPicPr>
          <p:nvPr/>
        </p:nvPicPr>
        <p:blipFill>
          <a:blip r:embed="rId5"/>
          <a:stretch>
            <a:fillRect/>
          </a:stretch>
        </p:blipFill>
        <p:spPr>
          <a:xfrm>
            <a:off x="548640" y="3081528"/>
            <a:ext cx="8229600" cy="1414958"/>
          </a:xfrm>
          <a:prstGeom prst="rect">
            <a:avLst/>
          </a:prstGeom>
        </p:spPr>
      </p:pic>
      <p:pic>
        <p:nvPicPr>
          <p:cNvPr id="7" name="Image 2" descr="Normalized GPU DRAM bandwidth utilization (paper Fig. 4c)"/>
          <p:cNvPicPr>
            <a:picLocks noChangeAspect="1"/>
          </p:cNvPicPr>
          <p:nvPr/>
        </p:nvPicPr>
        <p:blipFill>
          <a:blip r:embed="rId6"/>
          <a:stretch>
            <a:fillRect/>
          </a:stretch>
        </p:blipFill>
        <p:spPr>
          <a:xfrm>
            <a:off x="548640" y="4608576"/>
            <a:ext cx="8229600" cy="1411786"/>
          </a:xfrm>
          <a:prstGeom prst="rect">
            <a:avLst/>
          </a:prstGeom>
        </p:spPr>
      </p:pic>
      <p:sp>
        <p:nvSpPr>
          <p:cNvPr id="8" name="Text 3"/>
          <p:cNvSpPr/>
          <p:nvPr/>
        </p:nvSpPr>
        <p:spPr>
          <a:xfrm>
            <a:off x="9006840" y="1847088"/>
            <a:ext cx="347472" cy="347472"/>
          </a:xfrm>
          <a:prstGeom prst="ellipse">
            <a:avLst/>
          </a:prstGeom>
          <a:solidFill>
            <a:srgbClr val="CF4548"/>
          </a:solidFill>
          <a:ln/>
        </p:spPr>
        <p:txBody>
          <a:bodyPr wrap="square" lIns="0" tIns="0" rIns="0" bIns="0" rtlCol="0" anchor="ctr"/>
          <a:lstStyle/>
          <a:p>
            <a:pPr marL="0" indent="0" algn="ctr">
              <a:buNone/>
            </a:pPr>
            <a:r>
              <a:rPr lang="en-US" sz="1500" b="1">
                <a:solidFill>
                  <a:schemeClr val="bg1"/>
                </a:solidFill>
              </a:rPr>
              <a:t>1</a:t>
            </a:r>
            <a:endParaRPr lang="en-US" sz="1500"/>
          </a:p>
        </p:txBody>
      </p:sp>
      <p:sp>
        <p:nvSpPr>
          <p:cNvPr id="9" name="Text 4"/>
          <p:cNvSpPr txBox="1"/>
          <p:nvPr/>
        </p:nvSpPr>
        <p:spPr>
          <a:xfrm>
            <a:off x="9445752" y="1828800"/>
            <a:ext cx="2194560" cy="329184"/>
          </a:xfrm>
          <a:prstGeom prst="rect">
            <a:avLst/>
          </a:prstGeom>
          <a:noFill/>
          <a:ln/>
        </p:spPr>
        <p:txBody>
          <a:bodyPr wrap="square" lIns="0" tIns="0" rIns="0" bIns="0" rtlCol="0" anchor="t"/>
          <a:lstStyle/>
          <a:p>
            <a:pPr marL="0" indent="0">
              <a:buNone/>
            </a:pPr>
            <a:r>
              <a:rPr lang="en-US" sz="1600" b="1">
                <a:solidFill>
                  <a:schemeClr val="accent5"/>
                </a:solidFill>
              </a:rPr>
              <a:t>IPC collapses</a:t>
            </a:r>
            <a:endParaRPr lang="en-US" sz="1600"/>
          </a:p>
        </p:txBody>
      </p:sp>
      <p:sp>
        <p:nvSpPr>
          <p:cNvPr id="10" name="Text 5"/>
          <p:cNvSpPr txBox="1"/>
          <p:nvPr/>
        </p:nvSpPr>
        <p:spPr>
          <a:xfrm>
            <a:off x="9445752" y="2176272"/>
            <a:ext cx="2194560" cy="594360"/>
          </a:xfrm>
          <a:prstGeom prst="rect">
            <a:avLst/>
          </a:prstGeom>
          <a:noFill/>
          <a:ln/>
        </p:spPr>
        <p:txBody>
          <a:bodyPr wrap="square" lIns="0" tIns="0" rIns="0" bIns="0" rtlCol="0" anchor="t"/>
          <a:lstStyle/>
          <a:p>
            <a:pPr marL="0" indent="0">
              <a:buNone/>
            </a:pPr>
            <a:r>
              <a:rPr lang="en-US" sz="1500">
                <a:solidFill>
                  <a:schemeClr val="tx1"/>
                </a:solidFill>
              </a:rPr>
              <a:t>I/O traffic surges past a workload-specific R</a:t>
            </a:r>
            <a:endParaRPr lang="en-US" sz="1500"/>
          </a:p>
        </p:txBody>
      </p:sp>
      <p:sp>
        <p:nvSpPr>
          <p:cNvPr id="11" name="Text 6"/>
          <p:cNvSpPr/>
          <p:nvPr/>
        </p:nvSpPr>
        <p:spPr>
          <a:xfrm>
            <a:off x="9006840" y="3310128"/>
            <a:ext cx="347472" cy="347472"/>
          </a:xfrm>
          <a:prstGeom prst="ellipse">
            <a:avLst/>
          </a:prstGeom>
          <a:solidFill>
            <a:srgbClr val="CF4548"/>
          </a:solidFill>
          <a:ln/>
        </p:spPr>
        <p:txBody>
          <a:bodyPr wrap="square" lIns="0" tIns="0" rIns="0" bIns="0" rtlCol="0" anchor="ctr"/>
          <a:lstStyle/>
          <a:p>
            <a:pPr marL="0" indent="0" algn="ctr">
              <a:buNone/>
            </a:pPr>
            <a:r>
              <a:rPr lang="en-US" sz="1500" b="1">
                <a:solidFill>
                  <a:schemeClr val="bg1"/>
                </a:solidFill>
              </a:rPr>
              <a:t>2</a:t>
            </a:r>
            <a:endParaRPr lang="en-US" sz="1500"/>
          </a:p>
        </p:txBody>
      </p:sp>
      <p:sp>
        <p:nvSpPr>
          <p:cNvPr id="12" name="Text 7"/>
          <p:cNvSpPr txBox="1"/>
          <p:nvPr/>
        </p:nvSpPr>
        <p:spPr>
          <a:xfrm>
            <a:off x="9445752" y="3291840"/>
            <a:ext cx="2194560" cy="329184"/>
          </a:xfrm>
          <a:prstGeom prst="rect">
            <a:avLst/>
          </a:prstGeom>
          <a:noFill/>
          <a:ln/>
        </p:spPr>
        <p:txBody>
          <a:bodyPr wrap="square" lIns="0" tIns="0" rIns="0" bIns="0" rtlCol="0" anchor="t"/>
          <a:lstStyle/>
          <a:p>
            <a:pPr marL="0" indent="0">
              <a:buNone/>
            </a:pPr>
            <a:r>
              <a:rPr lang="en-US" sz="1600" b="1">
                <a:solidFill>
                  <a:schemeClr val="accent5"/>
                </a:solidFill>
              </a:rPr>
              <a:t>Fault handling + I/O</a:t>
            </a:r>
            <a:endParaRPr lang="en-US" sz="1600"/>
          </a:p>
        </p:txBody>
      </p:sp>
      <p:sp>
        <p:nvSpPr>
          <p:cNvPr id="13" name="Text 8"/>
          <p:cNvSpPr txBox="1"/>
          <p:nvPr/>
        </p:nvSpPr>
        <p:spPr>
          <a:xfrm>
            <a:off x="9445752" y="3639312"/>
            <a:ext cx="2194560" cy="594360"/>
          </a:xfrm>
          <a:prstGeom prst="rect">
            <a:avLst/>
          </a:prstGeom>
          <a:noFill/>
          <a:ln/>
        </p:spPr>
        <p:txBody>
          <a:bodyPr wrap="square" lIns="0" tIns="0" rIns="0" bIns="0" rtlCol="0" anchor="t"/>
          <a:lstStyle/>
          <a:p>
            <a:pPr marL="0" indent="0">
              <a:buNone/>
            </a:pPr>
            <a:r>
              <a:rPr lang="en-US" sz="1500">
                <a:solidFill>
                  <a:schemeClr val="tx1"/>
                </a:solidFill>
              </a:rPr>
              <a:t>dominate time as pressure grows</a:t>
            </a:r>
            <a:endParaRPr lang="en-US" sz="1500"/>
          </a:p>
        </p:txBody>
      </p:sp>
      <p:sp>
        <p:nvSpPr>
          <p:cNvPr id="14" name="Text 9"/>
          <p:cNvSpPr/>
          <p:nvPr/>
        </p:nvSpPr>
        <p:spPr>
          <a:xfrm>
            <a:off x="9006840" y="4837176"/>
            <a:ext cx="347472" cy="347472"/>
          </a:xfrm>
          <a:prstGeom prst="ellipse">
            <a:avLst/>
          </a:prstGeom>
          <a:solidFill>
            <a:srgbClr val="548235"/>
          </a:solidFill>
          <a:ln/>
        </p:spPr>
        <p:txBody>
          <a:bodyPr wrap="square" lIns="0" tIns="0" rIns="0" bIns="0" rtlCol="0" anchor="ctr"/>
          <a:lstStyle/>
          <a:p>
            <a:pPr marL="0" indent="0" algn="ctr">
              <a:buNone/>
            </a:pPr>
            <a:r>
              <a:rPr lang="en-US" sz="1500" b="1">
                <a:solidFill>
                  <a:schemeClr val="bg1"/>
                </a:solidFill>
              </a:rPr>
              <a:t>3</a:t>
            </a:r>
            <a:endParaRPr lang="en-US" sz="1500"/>
          </a:p>
        </p:txBody>
      </p:sp>
      <p:sp>
        <p:nvSpPr>
          <p:cNvPr id="15" name="Text 10"/>
          <p:cNvSpPr txBox="1"/>
          <p:nvPr/>
        </p:nvSpPr>
        <p:spPr>
          <a:xfrm>
            <a:off x="9445752" y="4818888"/>
            <a:ext cx="2331720" cy="329184"/>
          </a:xfrm>
          <a:prstGeom prst="rect">
            <a:avLst/>
          </a:prstGeom>
          <a:noFill/>
          <a:ln/>
        </p:spPr>
        <p:txBody>
          <a:bodyPr wrap="square" lIns="0" tIns="0" rIns="0" bIns="0" rtlCol="0" anchor="t"/>
          <a:lstStyle/>
          <a:p>
            <a:pPr marL="0" indent="0">
              <a:buNone/>
            </a:pPr>
            <a:r>
              <a:rPr lang="en-US" sz="1600" b="1">
                <a:solidFill>
                  <a:schemeClr val="accent1"/>
                </a:solidFill>
              </a:rPr>
              <a:t>DRAM bandwidth idles</a:t>
            </a:r>
            <a:endParaRPr lang="en-US" sz="1600"/>
          </a:p>
        </p:txBody>
      </p:sp>
      <p:sp>
        <p:nvSpPr>
          <p:cNvPr id="16" name="Text 11"/>
          <p:cNvSpPr txBox="1"/>
          <p:nvPr/>
        </p:nvSpPr>
        <p:spPr>
          <a:xfrm>
            <a:off x="9445752" y="5166360"/>
            <a:ext cx="2194560" cy="594360"/>
          </a:xfrm>
          <a:prstGeom prst="rect">
            <a:avLst/>
          </a:prstGeom>
          <a:noFill/>
          <a:ln/>
        </p:spPr>
        <p:txBody>
          <a:bodyPr wrap="square" lIns="0" tIns="0" rIns="0" bIns="0" rtlCol="0" anchor="t"/>
          <a:lstStyle/>
          <a:p>
            <a:pPr marL="0" indent="0">
              <a:buNone/>
            </a:pPr>
            <a:r>
              <a:rPr lang="en-US" sz="1500">
                <a:solidFill>
                  <a:schemeClr val="tx1"/>
                </a:solidFill>
              </a:rPr>
              <a:t>GPU waits on the link</a:t>
            </a:r>
            <a:endParaRPr lang="en-US" sz="15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MOTIVATION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GPU memory compressibility by suite</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57 workloads × 10 snapshots via NVBit memory dumps  ·  all-zero pages excluded</a:t>
            </a:r>
            <a:endParaRPr lang="en-US" sz="1800"/>
          </a:p>
        </p:txBody>
      </p:sp>
      <p:pic>
        <p:nvPicPr>
          <p:cNvPr id="5" name="Image 0" descr="Compression ratio of GPU memory snapshots per suite for eight schemes (paper Fig. 3)"/>
          <p:cNvPicPr>
            <a:picLocks noChangeAspect="1"/>
          </p:cNvPicPr>
          <p:nvPr/>
        </p:nvPicPr>
        <p:blipFill>
          <a:blip r:embed="rId4"/>
          <a:stretch>
            <a:fillRect/>
          </a:stretch>
        </p:blipFill>
        <p:spPr>
          <a:xfrm>
            <a:off x="548640" y="2157984"/>
            <a:ext cx="7315200" cy="2771218"/>
          </a:xfrm>
          <a:prstGeom prst="rect">
            <a:avLst/>
          </a:prstGeom>
        </p:spPr>
      </p:pic>
      <p:sp>
        <p:nvSpPr>
          <p:cNvPr id="6" name="Text 3"/>
          <p:cNvSpPr txBox="1"/>
          <p:nvPr/>
        </p:nvSpPr>
        <p:spPr>
          <a:xfrm>
            <a:off x="8229600" y="1828800"/>
            <a:ext cx="3383280" cy="329184"/>
          </a:xfrm>
          <a:prstGeom prst="rect">
            <a:avLst/>
          </a:prstGeom>
          <a:noFill/>
          <a:ln/>
        </p:spPr>
        <p:txBody>
          <a:bodyPr wrap="square" lIns="0" tIns="0" rIns="0" bIns="0" rtlCol="0" anchor="t"/>
          <a:lstStyle/>
          <a:p>
            <a:pPr marL="0" indent="0">
              <a:buNone/>
            </a:pPr>
            <a:r>
              <a:rPr lang="en-US" sz="1700" b="1">
                <a:solidFill>
                  <a:schemeClr val="tx1"/>
                </a:solidFill>
              </a:rPr>
              <a:t>Cacheline schemes</a:t>
            </a:r>
            <a:endParaRPr lang="en-US" sz="1700"/>
          </a:p>
        </p:txBody>
      </p:sp>
      <p:sp>
        <p:nvSpPr>
          <p:cNvPr id="7" name="Text 4"/>
          <p:cNvSpPr txBox="1"/>
          <p:nvPr/>
        </p:nvSpPr>
        <p:spPr>
          <a:xfrm>
            <a:off x="8229600" y="2157984"/>
            <a:ext cx="3383280" cy="566928"/>
          </a:xfrm>
          <a:prstGeom prst="rect">
            <a:avLst/>
          </a:prstGeom>
          <a:noFill/>
          <a:ln/>
        </p:spPr>
        <p:txBody>
          <a:bodyPr wrap="square" lIns="0" tIns="0" rIns="0" bIns="0" rtlCol="0" anchor="t"/>
          <a:lstStyle/>
          <a:p>
            <a:pPr marL="0" indent="0">
              <a:buNone/>
            </a:pPr>
            <a:r>
              <a:rPr lang="en-US" sz="1500">
                <a:solidFill>
                  <a:schemeClr val="tx1"/>
                </a:solidFill>
              </a:rPr>
              <a:t>FPC, CPack, BDI, SC2, GBDI: 1–2.5×</a:t>
            </a:r>
            <a:endParaRPr lang="en-US" sz="1500"/>
          </a:p>
        </p:txBody>
      </p:sp>
      <p:sp>
        <p:nvSpPr>
          <p:cNvPr id="8" name="Text 5"/>
          <p:cNvSpPr txBox="1"/>
          <p:nvPr/>
        </p:nvSpPr>
        <p:spPr>
          <a:xfrm>
            <a:off x="8229600" y="2788920"/>
            <a:ext cx="3383280" cy="329184"/>
          </a:xfrm>
          <a:prstGeom prst="rect">
            <a:avLst/>
          </a:prstGeom>
          <a:noFill/>
          <a:ln/>
        </p:spPr>
        <p:txBody>
          <a:bodyPr wrap="square" lIns="0" tIns="0" rIns="0" bIns="0" rtlCol="0" anchor="t"/>
          <a:lstStyle/>
          <a:p>
            <a:pPr marL="0" indent="0">
              <a:buNone/>
            </a:pPr>
            <a:r>
              <a:rPr lang="en-US" sz="1700" b="1">
                <a:solidFill>
                  <a:schemeClr val="tx1"/>
                </a:solidFill>
              </a:rPr>
              <a:t>BPC</a:t>
            </a:r>
            <a:endParaRPr lang="en-US" sz="1700"/>
          </a:p>
        </p:txBody>
      </p:sp>
      <p:sp>
        <p:nvSpPr>
          <p:cNvPr id="9" name="Text 6"/>
          <p:cNvSpPr txBox="1"/>
          <p:nvPr/>
        </p:nvSpPr>
        <p:spPr>
          <a:xfrm>
            <a:off x="8229600" y="3118104"/>
            <a:ext cx="3383280" cy="566928"/>
          </a:xfrm>
          <a:prstGeom prst="rect">
            <a:avLst/>
          </a:prstGeom>
          <a:noFill/>
          <a:ln/>
        </p:spPr>
        <p:txBody>
          <a:bodyPr wrap="square" lIns="0" tIns="0" rIns="0" bIns="0" rtlCol="0" anchor="t"/>
          <a:lstStyle/>
          <a:p>
            <a:pPr marL="0" indent="0">
              <a:buNone/>
            </a:pPr>
            <a:r>
              <a:rPr lang="en-US" sz="1500">
                <a:solidFill>
                  <a:schemeClr val="tx1"/>
                </a:solidFill>
              </a:rPr>
              <a:t>3.98×: bit-planes fit GPU structure-of-arrays data</a:t>
            </a:r>
            <a:endParaRPr lang="en-US" sz="1500"/>
          </a:p>
        </p:txBody>
      </p:sp>
      <p:sp>
        <p:nvSpPr>
          <p:cNvPr id="10" name="Text 7"/>
          <p:cNvSpPr txBox="1"/>
          <p:nvPr/>
        </p:nvSpPr>
        <p:spPr>
          <a:xfrm>
            <a:off x="8229600" y="3749040"/>
            <a:ext cx="3383280" cy="329184"/>
          </a:xfrm>
          <a:prstGeom prst="rect">
            <a:avLst/>
          </a:prstGeom>
          <a:noFill/>
          <a:ln/>
        </p:spPr>
        <p:txBody>
          <a:bodyPr wrap="square" lIns="0" tIns="0" rIns="0" bIns="0" rtlCol="0" anchor="t"/>
          <a:lstStyle/>
          <a:p>
            <a:pPr marL="0" indent="0">
              <a:buNone/>
            </a:pPr>
            <a:r>
              <a:rPr lang="en-US" sz="1700" b="1">
                <a:solidFill>
                  <a:schemeClr val="tx1"/>
                </a:solidFill>
              </a:rPr>
              <a:t>Deflate (page)</a:t>
            </a:r>
            <a:endParaRPr lang="en-US" sz="1700"/>
          </a:p>
        </p:txBody>
      </p:sp>
      <p:sp>
        <p:nvSpPr>
          <p:cNvPr id="11" name="Text 8"/>
          <p:cNvSpPr txBox="1"/>
          <p:nvPr/>
        </p:nvSpPr>
        <p:spPr>
          <a:xfrm>
            <a:off x="8229600" y="4078224"/>
            <a:ext cx="3383280" cy="566928"/>
          </a:xfrm>
          <a:prstGeom prst="rect">
            <a:avLst/>
          </a:prstGeom>
          <a:noFill/>
          <a:ln/>
        </p:spPr>
        <p:txBody>
          <a:bodyPr wrap="square" lIns="0" tIns="0" rIns="0" bIns="0" rtlCol="0" anchor="t"/>
          <a:lstStyle/>
          <a:p>
            <a:pPr marL="0" indent="0">
              <a:buNone/>
            </a:pPr>
            <a:r>
              <a:rPr lang="en-US" sz="1500">
                <a:solidFill>
                  <a:schemeClr val="tx1"/>
                </a:solidFill>
              </a:rPr>
              <a:t>4.07×: larger window</a:t>
            </a:r>
            <a:endParaRPr lang="en-US" sz="1500"/>
          </a:p>
        </p:txBody>
      </p:sp>
      <p:sp>
        <p:nvSpPr>
          <p:cNvPr id="12" name="Text 9"/>
          <p:cNvSpPr txBox="1"/>
          <p:nvPr/>
        </p:nvSpPr>
        <p:spPr>
          <a:xfrm>
            <a:off x="8229600" y="4709160"/>
            <a:ext cx="3383280" cy="329184"/>
          </a:xfrm>
          <a:prstGeom prst="rect">
            <a:avLst/>
          </a:prstGeom>
          <a:noFill/>
          <a:ln/>
        </p:spPr>
        <p:txBody>
          <a:bodyPr wrap="square" lIns="0" tIns="0" rIns="0" bIns="0" rtlCol="0" anchor="t"/>
          <a:lstStyle/>
          <a:p>
            <a:pPr marL="0" indent="0">
              <a:buNone/>
            </a:pPr>
            <a:r>
              <a:rPr lang="en-US" sz="1700" b="1">
                <a:solidFill>
                  <a:schemeClr val="accent1"/>
                </a:solidFill>
              </a:rPr>
              <a:t>BPC + Deflate</a:t>
            </a:r>
            <a:endParaRPr lang="en-US" sz="1700"/>
          </a:p>
        </p:txBody>
      </p:sp>
      <p:sp>
        <p:nvSpPr>
          <p:cNvPr id="13" name="Text 10"/>
          <p:cNvSpPr txBox="1"/>
          <p:nvPr/>
        </p:nvSpPr>
        <p:spPr>
          <a:xfrm>
            <a:off x="8229600" y="5038344"/>
            <a:ext cx="3383280" cy="566928"/>
          </a:xfrm>
          <a:prstGeom prst="rect">
            <a:avLst/>
          </a:prstGeom>
          <a:noFill/>
          <a:ln/>
        </p:spPr>
        <p:txBody>
          <a:bodyPr wrap="square" lIns="0" tIns="0" rIns="0" bIns="0" rtlCol="0" anchor="t"/>
          <a:lstStyle/>
          <a:p>
            <a:pPr marL="0" indent="0">
              <a:buNone/>
            </a:pPr>
            <a:r>
              <a:rPr lang="en-US" sz="1500">
                <a:solidFill>
                  <a:schemeClr val="tx1"/>
                </a:solidFill>
              </a:rPr>
              <a:t>6.45×: pick the smaller per page</a:t>
            </a:r>
            <a:endParaRPr lang="en-US" sz="15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BACKUP · DESIGN DETAILS</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GZswap</a:t>
            </a:r>
            <a:r>
              <a:rPr lang="en-US"/>
              <a:t> Overall Architecture</a:t>
            </a:r>
            <a:endParaRPr lang="en-US" sz="3000"/>
          </a:p>
        </p:txBody>
      </p:sp>
      <p:sp>
        <p:nvSpPr>
          <p:cNvPr id="4" name="Text 2"/>
          <p:cNvSpPr txBox="1"/>
          <p:nvPr/>
        </p:nvSpPr>
        <p:spPr>
          <a:xfrm>
            <a:off x="548640" y="1170432"/>
            <a:ext cx="8874252" cy="384048"/>
          </a:xfrm>
          <a:prstGeom prst="rect">
            <a:avLst/>
          </a:prstGeom>
          <a:noFill/>
          <a:ln/>
        </p:spPr>
        <p:txBody>
          <a:bodyPr wrap="square" lIns="0" tIns="0" rIns="0" bIns="0" rtlCol="0" anchor="ctr"/>
          <a:lstStyle/>
          <a:p>
            <a:pPr marL="0" indent="0">
              <a:buNone/>
            </a:pPr>
            <a:r>
              <a:rPr lang="en-US" sz="1800" b="1">
                <a:solidFill>
                  <a:srgbClr val="7760A8"/>
                </a:solidFill>
              </a:rPr>
              <a:t>① Zswap-out</a:t>
            </a:r>
            <a:r>
              <a:rPr lang="en-US" sz="1800">
                <a:solidFill>
                  <a:schemeClr val="tx1"/>
                </a:solidFill>
              </a:rPr>
              <a:t>: compress     </a:t>
            </a:r>
            <a:r>
              <a:rPr lang="en-US" sz="1800" b="1">
                <a:solidFill>
                  <a:srgbClr val="D77628"/>
                </a:solidFill>
              </a:rPr>
              <a:t>② Zswap-in</a:t>
            </a:r>
            <a:r>
              <a:rPr lang="en-US" sz="1800">
                <a:solidFill>
                  <a:schemeClr val="tx1"/>
                </a:solidFill>
              </a:rPr>
              <a:t>: decompress     </a:t>
            </a:r>
            <a:r>
              <a:rPr lang="en-US" sz="1800" b="1">
                <a:solidFill>
                  <a:srgbClr val="C00000"/>
                </a:solidFill>
              </a:rPr>
              <a:t>③ Preparation</a:t>
            </a:r>
            <a:r>
              <a:rPr lang="en-US" sz="1800">
                <a:solidFill>
                  <a:schemeClr val="tx1"/>
                </a:solidFill>
              </a:rPr>
              <a:t>: free space</a:t>
            </a:r>
            <a:endParaRPr lang="en-US" sz="1800"/>
          </a:p>
        </p:txBody>
      </p:sp>
      <p:sp>
        <p:nvSpPr>
          <p:cNvPr id="5" name="Shape 3"/>
          <p:cNvSpPr/>
          <p:nvPr/>
        </p:nvSpPr>
        <p:spPr>
          <a:xfrm>
            <a:off x="9582912" y="1271016"/>
            <a:ext cx="274320" cy="201168"/>
          </a:xfrm>
          <a:prstGeom prst="rect">
            <a:avLst/>
          </a:prstGeom>
          <a:solidFill>
            <a:srgbClr val="152B43"/>
          </a:solidFill>
          <a:ln/>
        </p:spPr>
        <p:txBody>
          <a:bodyPr/>
          <a:lstStyle/>
          <a:p>
            <a:endParaRPr lang="ko-KR" altLang="en-US"/>
          </a:p>
        </p:txBody>
      </p:sp>
      <p:sp>
        <p:nvSpPr>
          <p:cNvPr id="6" name="Text 4"/>
          <p:cNvSpPr txBox="1"/>
          <p:nvPr/>
        </p:nvSpPr>
        <p:spPr>
          <a:xfrm>
            <a:off x="9921240" y="1170432"/>
            <a:ext cx="2112264" cy="384048"/>
          </a:xfrm>
          <a:prstGeom prst="rect">
            <a:avLst/>
          </a:prstGeom>
          <a:noFill/>
          <a:ln/>
        </p:spPr>
        <p:txBody>
          <a:bodyPr wrap="square" lIns="0" tIns="0" rIns="0" bIns="0" rtlCol="0" anchor="ctr"/>
          <a:lstStyle/>
          <a:p>
            <a:pPr marL="0" indent="0">
              <a:buNone/>
            </a:pPr>
            <a:r>
              <a:rPr lang="en-US" sz="1600" b="1">
                <a:solidFill>
                  <a:schemeClr val="tx1"/>
                </a:solidFill>
              </a:rPr>
              <a:t>added by GZswap</a:t>
            </a:r>
            <a:endParaRPr lang="en-US" sz="1600"/>
          </a:p>
        </p:txBody>
      </p:sp>
      <p:sp>
        <p:nvSpPr>
          <p:cNvPr id="7" name="Text 5"/>
          <p:cNvSpPr/>
          <p:nvPr/>
        </p:nvSpPr>
        <p:spPr>
          <a:xfrm>
            <a:off x="548640" y="1691640"/>
            <a:ext cx="8394192" cy="2103120"/>
          </a:xfrm>
          <a:prstGeom prst="roundRect">
            <a:avLst>
              <a:gd name="adj" fmla="val 2609"/>
            </a:avLst>
          </a:prstGeom>
          <a:solidFill>
            <a:schemeClr val="tx1">
              <a:alpha val="3000"/>
            </a:schemeClr>
          </a:solidFill>
          <a:ln w="15875">
            <a:solidFill>
              <a:srgbClr val="586B7D"/>
            </a:solidFill>
          </a:ln>
        </p:spPr>
        <p:txBody>
          <a:bodyPr wrap="square" lIns="508" tIns="508" rIns="508" bIns="508" rtlCol="0" anchor="ctr"/>
          <a:lstStyle/>
          <a:p>
            <a:pPr marL="0" indent="0" algn="ctr">
              <a:buNone/>
            </a:pPr>
            <a:endParaRPr lang="en-US" sz="1600"/>
          </a:p>
        </p:txBody>
      </p:sp>
      <p:sp>
        <p:nvSpPr>
          <p:cNvPr id="8" name="Text 6"/>
          <p:cNvSpPr txBox="1"/>
          <p:nvPr/>
        </p:nvSpPr>
        <p:spPr>
          <a:xfrm>
            <a:off x="685800" y="1737360"/>
            <a:ext cx="731520" cy="274320"/>
          </a:xfrm>
          <a:prstGeom prst="rect">
            <a:avLst/>
          </a:prstGeom>
          <a:noFill/>
          <a:ln/>
        </p:spPr>
        <p:txBody>
          <a:bodyPr wrap="square" lIns="0" tIns="0" rIns="0" bIns="0" rtlCol="0" anchor="t"/>
          <a:lstStyle/>
          <a:p>
            <a:pPr marL="0" indent="0">
              <a:buNone/>
            </a:pPr>
            <a:r>
              <a:rPr lang="en-US" sz="1400" b="1">
                <a:solidFill>
                  <a:schemeClr val="tx2"/>
                </a:solidFill>
              </a:rPr>
              <a:t>GPU</a:t>
            </a:r>
            <a:endParaRPr lang="en-US" sz="1400"/>
          </a:p>
        </p:txBody>
      </p:sp>
      <p:sp>
        <p:nvSpPr>
          <p:cNvPr id="9" name="Text 7"/>
          <p:cNvSpPr/>
          <p:nvPr/>
        </p:nvSpPr>
        <p:spPr>
          <a:xfrm>
            <a:off x="731520" y="2103120"/>
            <a:ext cx="1234440" cy="548640"/>
          </a:xfrm>
          <a:prstGeom prst="roundRect">
            <a:avLst>
              <a:gd name="adj" fmla="val 6667"/>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600" b="1">
                <a:solidFill>
                  <a:schemeClr val="tx1"/>
                </a:solidFill>
              </a:rPr>
              <a:t>SMs</a:t>
            </a:r>
            <a:endParaRPr lang="en-US" sz="1600"/>
          </a:p>
        </p:txBody>
      </p:sp>
      <p:sp>
        <p:nvSpPr>
          <p:cNvPr id="10" name="Text 8"/>
          <p:cNvSpPr/>
          <p:nvPr/>
        </p:nvSpPr>
        <p:spPr>
          <a:xfrm>
            <a:off x="731520" y="3063240"/>
            <a:ext cx="1234440" cy="548640"/>
          </a:xfrm>
          <a:prstGeom prst="roundRect">
            <a:avLst>
              <a:gd name="adj" fmla="val 6667"/>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600" b="1">
                <a:solidFill>
                  <a:schemeClr val="tx1"/>
                </a:solidFill>
              </a:rPr>
              <a:t>TLBs</a:t>
            </a:r>
            <a:endParaRPr lang="en-US" sz="1600"/>
          </a:p>
        </p:txBody>
      </p:sp>
      <p:sp>
        <p:nvSpPr>
          <p:cNvPr id="11" name="Text 9"/>
          <p:cNvSpPr/>
          <p:nvPr/>
        </p:nvSpPr>
        <p:spPr>
          <a:xfrm>
            <a:off x="2148840" y="2011680"/>
            <a:ext cx="4434840" cy="1664208"/>
          </a:xfrm>
          <a:prstGeom prst="roundRect">
            <a:avLst>
              <a:gd name="adj" fmla="val 2747"/>
            </a:avLst>
          </a:prstGeom>
          <a:solidFill>
            <a:srgbClr val="FFFFFF"/>
          </a:solidFill>
          <a:ln w="15875">
            <a:solidFill>
              <a:srgbClr val="586B7D"/>
            </a:solidFill>
            <a:prstDash val="dash"/>
          </a:ln>
        </p:spPr>
        <p:txBody>
          <a:bodyPr wrap="square" lIns="508" tIns="508" rIns="508" bIns="508" rtlCol="0" anchor="ctr"/>
          <a:lstStyle/>
          <a:p>
            <a:pPr marL="0" indent="0" algn="ctr">
              <a:buNone/>
            </a:pPr>
            <a:endParaRPr lang="en-US" sz="1600"/>
          </a:p>
        </p:txBody>
      </p:sp>
      <p:sp>
        <p:nvSpPr>
          <p:cNvPr id="12" name="Text 10"/>
          <p:cNvSpPr txBox="1"/>
          <p:nvPr/>
        </p:nvSpPr>
        <p:spPr>
          <a:xfrm>
            <a:off x="2258568" y="2039112"/>
            <a:ext cx="822960" cy="274320"/>
          </a:xfrm>
          <a:prstGeom prst="rect">
            <a:avLst/>
          </a:prstGeom>
          <a:noFill/>
          <a:ln/>
        </p:spPr>
        <p:txBody>
          <a:bodyPr wrap="square" lIns="0" tIns="0" rIns="0" bIns="0" rtlCol="0" anchor="t"/>
          <a:lstStyle/>
          <a:p>
            <a:pPr marL="0" indent="0">
              <a:buNone/>
            </a:pPr>
            <a:r>
              <a:rPr lang="en-US" sz="1400" b="1">
                <a:solidFill>
                  <a:schemeClr val="tx2"/>
                </a:solidFill>
              </a:rPr>
              <a:t>GMMU</a:t>
            </a:r>
            <a:endParaRPr lang="en-US" sz="1400"/>
          </a:p>
        </p:txBody>
      </p:sp>
      <p:sp>
        <p:nvSpPr>
          <p:cNvPr id="13" name="Text 11"/>
          <p:cNvSpPr/>
          <p:nvPr/>
        </p:nvSpPr>
        <p:spPr>
          <a:xfrm>
            <a:off x="2267712" y="2395728"/>
            <a:ext cx="1188720" cy="1143000"/>
          </a:xfrm>
          <a:prstGeom prst="roundRect">
            <a:avLst>
              <a:gd name="adj" fmla="val 3200"/>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400" b="1">
                <a:solidFill>
                  <a:schemeClr val="tx1"/>
                </a:solidFill>
              </a:rPr>
              <a:t>Page-table</a:t>
            </a:r>
            <a:endParaRPr lang="en-US" sz="1400"/>
          </a:p>
          <a:p>
            <a:pPr marL="0" indent="0" algn="ctr">
              <a:buNone/>
            </a:pPr>
            <a:r>
              <a:rPr lang="en-US" sz="1400" b="1">
                <a:solidFill>
                  <a:schemeClr val="tx1"/>
                </a:solidFill>
              </a:rPr>
              <a:t>walker</a:t>
            </a:r>
            <a:endParaRPr lang="en-US" sz="1400"/>
          </a:p>
        </p:txBody>
      </p:sp>
      <p:sp>
        <p:nvSpPr>
          <p:cNvPr id="14" name="Text 12"/>
          <p:cNvSpPr/>
          <p:nvPr/>
        </p:nvSpPr>
        <p:spPr>
          <a:xfrm>
            <a:off x="3749040" y="2103120"/>
            <a:ext cx="2724912" cy="1481328"/>
          </a:xfrm>
          <a:prstGeom prst="roundRect">
            <a:avLst>
              <a:gd name="adj" fmla="val 3086"/>
            </a:avLst>
          </a:prstGeom>
          <a:solidFill>
            <a:srgbClr val="152B43"/>
          </a:solidFill>
          <a:ln/>
        </p:spPr>
        <p:txBody>
          <a:bodyPr wrap="square" lIns="508" tIns="508" rIns="508" bIns="508" rtlCol="0" anchor="ctr"/>
          <a:lstStyle/>
          <a:p>
            <a:pPr marL="0" indent="0" algn="ctr">
              <a:buNone/>
            </a:pPr>
            <a:endParaRPr lang="en-US" sz="1600"/>
          </a:p>
        </p:txBody>
      </p:sp>
      <p:sp>
        <p:nvSpPr>
          <p:cNvPr id="15" name="Text 13"/>
          <p:cNvSpPr txBox="1"/>
          <p:nvPr/>
        </p:nvSpPr>
        <p:spPr>
          <a:xfrm>
            <a:off x="3840480" y="2130552"/>
            <a:ext cx="1280160" cy="274320"/>
          </a:xfrm>
          <a:prstGeom prst="rect">
            <a:avLst/>
          </a:prstGeom>
          <a:noFill/>
          <a:ln/>
        </p:spPr>
        <p:txBody>
          <a:bodyPr wrap="square" lIns="0" tIns="0" rIns="0" bIns="0" rtlCol="0" anchor="t"/>
          <a:lstStyle/>
          <a:p>
            <a:pPr marL="0" indent="0">
              <a:buNone/>
            </a:pPr>
            <a:r>
              <a:rPr lang="en-US" sz="1500" b="1">
                <a:solidFill>
                  <a:schemeClr val="bg1"/>
                </a:solidFill>
              </a:rPr>
              <a:t>GZMU</a:t>
            </a:r>
            <a:endParaRPr lang="en-US" sz="1500"/>
          </a:p>
        </p:txBody>
      </p:sp>
      <p:sp>
        <p:nvSpPr>
          <p:cNvPr id="16" name="Text 14"/>
          <p:cNvSpPr/>
          <p:nvPr/>
        </p:nvSpPr>
        <p:spPr>
          <a:xfrm>
            <a:off x="3858768" y="2450592"/>
            <a:ext cx="1188720" cy="457200"/>
          </a:xfrm>
          <a:prstGeom prst="roundRect">
            <a:avLst>
              <a:gd name="adj" fmla="val 8000"/>
            </a:avLst>
          </a:prstGeom>
          <a:solidFill>
            <a:srgbClr val="34506F"/>
          </a:solidFill>
          <a:ln/>
        </p:spPr>
        <p:txBody>
          <a:bodyPr wrap="square" lIns="508" tIns="508" rIns="508" bIns="508" rtlCol="0" anchor="ctr"/>
          <a:lstStyle/>
          <a:p>
            <a:pPr marL="0" indent="0" algn="ctr">
              <a:buNone/>
            </a:pPr>
            <a:r>
              <a:rPr lang="en-US" sz="1500" b="1">
                <a:solidFill>
                  <a:schemeClr val="bg1"/>
                </a:solidFill>
              </a:rPr>
              <a:t>FMU</a:t>
            </a:r>
            <a:endParaRPr lang="en-US" sz="1500"/>
          </a:p>
        </p:txBody>
      </p:sp>
      <p:sp>
        <p:nvSpPr>
          <p:cNvPr id="17" name="Text 15"/>
          <p:cNvSpPr/>
          <p:nvPr/>
        </p:nvSpPr>
        <p:spPr>
          <a:xfrm>
            <a:off x="5175504" y="2450592"/>
            <a:ext cx="1188720" cy="457200"/>
          </a:xfrm>
          <a:prstGeom prst="roundRect">
            <a:avLst>
              <a:gd name="adj" fmla="val 8000"/>
            </a:avLst>
          </a:prstGeom>
          <a:solidFill>
            <a:srgbClr val="34506F"/>
          </a:solidFill>
          <a:ln/>
        </p:spPr>
        <p:txBody>
          <a:bodyPr wrap="square" lIns="508" tIns="508" rIns="508" bIns="508" rtlCol="0" anchor="ctr"/>
          <a:lstStyle/>
          <a:p>
            <a:pPr marL="0" indent="0" algn="ctr">
              <a:buNone/>
            </a:pPr>
            <a:r>
              <a:rPr lang="en-US" sz="1500" b="1">
                <a:solidFill>
                  <a:schemeClr val="bg1"/>
                </a:solidFill>
              </a:rPr>
              <a:t>ARM</a:t>
            </a:r>
            <a:endParaRPr lang="en-US" sz="1500"/>
          </a:p>
        </p:txBody>
      </p:sp>
      <p:sp>
        <p:nvSpPr>
          <p:cNvPr id="18" name="Text 16"/>
          <p:cNvSpPr txBox="1"/>
          <p:nvPr/>
        </p:nvSpPr>
        <p:spPr>
          <a:xfrm>
            <a:off x="3858768" y="3072384"/>
            <a:ext cx="566928" cy="310896"/>
          </a:xfrm>
          <a:prstGeom prst="rect">
            <a:avLst/>
          </a:prstGeom>
          <a:noFill/>
          <a:ln/>
        </p:spPr>
        <p:txBody>
          <a:bodyPr wrap="square" lIns="0" tIns="0" rIns="0" bIns="0" rtlCol="0" anchor="ctr"/>
          <a:lstStyle/>
          <a:p>
            <a:pPr marL="0" indent="0">
              <a:buNone/>
            </a:pPr>
            <a:r>
              <a:rPr lang="en-US" sz="1400" b="1">
                <a:solidFill>
                  <a:schemeClr val="bg1"/>
                </a:solidFill>
              </a:rPr>
              <a:t>PgCQ</a:t>
            </a:r>
            <a:endParaRPr lang="en-US" sz="1400"/>
          </a:p>
        </p:txBody>
      </p:sp>
      <p:sp>
        <p:nvSpPr>
          <p:cNvPr id="19" name="Shape 17"/>
          <p:cNvSpPr/>
          <p:nvPr/>
        </p:nvSpPr>
        <p:spPr>
          <a:xfrm>
            <a:off x="4425696" y="3090672"/>
            <a:ext cx="621792" cy="274320"/>
          </a:xfrm>
          <a:prstGeom prst="rect">
            <a:avLst/>
          </a:prstGeom>
          <a:ln w="15875">
            <a:solidFill>
              <a:srgbClr val="FFFFFF"/>
            </a:solidFill>
            <a:prstDash val="solid"/>
          </a:ln>
        </p:spPr>
        <p:txBody>
          <a:bodyPr/>
          <a:lstStyle/>
          <a:p>
            <a:endParaRPr lang="ko-KR" altLang="en-US"/>
          </a:p>
        </p:txBody>
      </p:sp>
      <p:sp>
        <p:nvSpPr>
          <p:cNvPr id="20" name="Shape 18"/>
          <p:cNvSpPr/>
          <p:nvPr/>
        </p:nvSpPr>
        <p:spPr>
          <a:xfrm>
            <a:off x="4462272" y="3118104"/>
            <a:ext cx="164592" cy="219456"/>
          </a:xfrm>
          <a:prstGeom prst="rect">
            <a:avLst/>
          </a:prstGeom>
          <a:solidFill>
            <a:srgbClr val="548235"/>
          </a:solidFill>
          <a:ln/>
        </p:spPr>
        <p:txBody>
          <a:bodyPr/>
          <a:lstStyle/>
          <a:p>
            <a:endParaRPr lang="ko-KR" altLang="en-US"/>
          </a:p>
        </p:txBody>
      </p:sp>
      <p:sp>
        <p:nvSpPr>
          <p:cNvPr id="21" name="Shape 19"/>
          <p:cNvSpPr/>
          <p:nvPr/>
        </p:nvSpPr>
        <p:spPr>
          <a:xfrm>
            <a:off x="4654296" y="3118104"/>
            <a:ext cx="164592" cy="219456"/>
          </a:xfrm>
          <a:prstGeom prst="rect">
            <a:avLst/>
          </a:prstGeom>
          <a:solidFill>
            <a:srgbClr val="548235"/>
          </a:solidFill>
          <a:ln/>
        </p:spPr>
        <p:txBody>
          <a:bodyPr/>
          <a:lstStyle/>
          <a:p>
            <a:endParaRPr lang="ko-KR" altLang="en-US"/>
          </a:p>
        </p:txBody>
      </p:sp>
      <p:sp>
        <p:nvSpPr>
          <p:cNvPr id="22" name="Shape 20"/>
          <p:cNvSpPr/>
          <p:nvPr/>
        </p:nvSpPr>
        <p:spPr>
          <a:xfrm>
            <a:off x="4846320" y="3118104"/>
            <a:ext cx="164592" cy="219456"/>
          </a:xfrm>
          <a:prstGeom prst="rect">
            <a:avLst/>
          </a:prstGeom>
          <a:solidFill>
            <a:srgbClr val="548235"/>
          </a:solidFill>
          <a:ln/>
        </p:spPr>
        <p:txBody>
          <a:bodyPr/>
          <a:lstStyle/>
          <a:p>
            <a:endParaRPr lang="ko-KR" altLang="en-US"/>
          </a:p>
        </p:txBody>
      </p:sp>
      <p:sp>
        <p:nvSpPr>
          <p:cNvPr id="23" name="Text 21"/>
          <p:cNvSpPr txBox="1"/>
          <p:nvPr/>
        </p:nvSpPr>
        <p:spPr>
          <a:xfrm>
            <a:off x="5175504" y="3072384"/>
            <a:ext cx="566928" cy="310896"/>
          </a:xfrm>
          <a:prstGeom prst="rect">
            <a:avLst/>
          </a:prstGeom>
          <a:noFill/>
          <a:ln/>
        </p:spPr>
        <p:txBody>
          <a:bodyPr wrap="square" lIns="0" tIns="0" rIns="0" bIns="0" rtlCol="0" anchor="ctr"/>
          <a:lstStyle/>
          <a:p>
            <a:pPr marL="0" indent="0">
              <a:buNone/>
            </a:pPr>
            <a:r>
              <a:rPr lang="en-US" sz="1400" b="1">
                <a:solidFill>
                  <a:schemeClr val="bg1"/>
                </a:solidFill>
              </a:rPr>
              <a:t>ZCQ</a:t>
            </a:r>
            <a:endParaRPr lang="en-US" sz="1400"/>
          </a:p>
        </p:txBody>
      </p:sp>
      <p:sp>
        <p:nvSpPr>
          <p:cNvPr id="24" name="Shape 22"/>
          <p:cNvSpPr/>
          <p:nvPr/>
        </p:nvSpPr>
        <p:spPr>
          <a:xfrm>
            <a:off x="5742432" y="3090672"/>
            <a:ext cx="621792" cy="274320"/>
          </a:xfrm>
          <a:prstGeom prst="rect">
            <a:avLst/>
          </a:prstGeom>
          <a:ln w="15875">
            <a:solidFill>
              <a:srgbClr val="FFFFFF"/>
            </a:solidFill>
            <a:prstDash val="solid"/>
          </a:ln>
        </p:spPr>
        <p:txBody>
          <a:bodyPr/>
          <a:lstStyle/>
          <a:p>
            <a:endParaRPr lang="ko-KR" altLang="en-US"/>
          </a:p>
        </p:txBody>
      </p:sp>
      <p:sp>
        <p:nvSpPr>
          <p:cNvPr id="25" name="Shape 23"/>
          <p:cNvSpPr/>
          <p:nvPr/>
        </p:nvSpPr>
        <p:spPr>
          <a:xfrm>
            <a:off x="5779008" y="3118104"/>
            <a:ext cx="164592" cy="219456"/>
          </a:xfrm>
          <a:prstGeom prst="rect">
            <a:avLst/>
          </a:prstGeom>
          <a:solidFill>
            <a:srgbClr val="9C88C9"/>
          </a:solidFill>
          <a:ln/>
        </p:spPr>
        <p:txBody>
          <a:bodyPr/>
          <a:lstStyle/>
          <a:p>
            <a:endParaRPr lang="ko-KR" altLang="en-US"/>
          </a:p>
        </p:txBody>
      </p:sp>
      <p:sp>
        <p:nvSpPr>
          <p:cNvPr id="26" name="Shape 24"/>
          <p:cNvSpPr/>
          <p:nvPr/>
        </p:nvSpPr>
        <p:spPr>
          <a:xfrm>
            <a:off x="5971032" y="3118104"/>
            <a:ext cx="164592" cy="219456"/>
          </a:xfrm>
          <a:prstGeom prst="rect">
            <a:avLst/>
          </a:prstGeom>
          <a:solidFill>
            <a:srgbClr val="9C88C9"/>
          </a:solidFill>
          <a:ln/>
        </p:spPr>
        <p:txBody>
          <a:bodyPr/>
          <a:lstStyle/>
          <a:p>
            <a:endParaRPr lang="ko-KR" altLang="en-US"/>
          </a:p>
        </p:txBody>
      </p:sp>
      <p:sp>
        <p:nvSpPr>
          <p:cNvPr id="27" name="Shape 25"/>
          <p:cNvSpPr/>
          <p:nvPr/>
        </p:nvSpPr>
        <p:spPr>
          <a:xfrm>
            <a:off x="6163056" y="3118104"/>
            <a:ext cx="164592" cy="219456"/>
          </a:xfrm>
          <a:prstGeom prst="rect">
            <a:avLst/>
          </a:prstGeom>
          <a:solidFill>
            <a:srgbClr val="9C88C9"/>
          </a:solidFill>
          <a:ln/>
        </p:spPr>
        <p:txBody>
          <a:bodyPr/>
          <a:lstStyle/>
          <a:p>
            <a:endParaRPr lang="ko-KR" altLang="en-US"/>
          </a:p>
        </p:txBody>
      </p:sp>
      <p:sp>
        <p:nvSpPr>
          <p:cNvPr id="28" name="Text 26"/>
          <p:cNvSpPr/>
          <p:nvPr/>
        </p:nvSpPr>
        <p:spPr>
          <a:xfrm>
            <a:off x="6720840" y="2011680"/>
            <a:ext cx="1005840" cy="1664208"/>
          </a:xfrm>
          <a:prstGeom prst="roundRect">
            <a:avLst>
              <a:gd name="adj" fmla="val 3636"/>
            </a:avLst>
          </a:prstGeom>
          <a:solidFill>
            <a:srgbClr val="152B43"/>
          </a:solidFill>
          <a:ln/>
        </p:spPr>
        <p:txBody>
          <a:bodyPr wrap="square" lIns="508" tIns="508" rIns="508" bIns="508" rtlCol="0" anchor="ctr"/>
          <a:lstStyle/>
          <a:p>
            <a:pPr marL="0" indent="0" algn="ctr">
              <a:buNone/>
            </a:pPr>
            <a:r>
              <a:rPr lang="en-US" sz="1700" b="1">
                <a:solidFill>
                  <a:schemeClr val="bg1"/>
                </a:solidFill>
              </a:rPr>
              <a:t>CDE</a:t>
            </a:r>
            <a:endParaRPr lang="en-US" sz="1600"/>
          </a:p>
          <a:p>
            <a:pPr marL="0" indent="0" algn="ctr">
              <a:buNone/>
            </a:pPr>
            <a:r>
              <a:rPr lang="en-US" sz="1400">
                <a:solidFill>
                  <a:schemeClr val="bg1"/>
                </a:solidFill>
              </a:rPr>
              <a:t>comp. /</a:t>
            </a:r>
            <a:endParaRPr lang="en-US" sz="1600"/>
          </a:p>
          <a:p>
            <a:pPr marL="0" indent="0" algn="ctr">
              <a:buNone/>
            </a:pPr>
            <a:r>
              <a:rPr lang="en-US" sz="1400">
                <a:solidFill>
                  <a:schemeClr val="bg1"/>
                </a:solidFill>
              </a:rPr>
              <a:t>decomp.</a:t>
            </a:r>
            <a:endParaRPr lang="en-US" sz="1600"/>
          </a:p>
        </p:txBody>
      </p:sp>
      <p:sp>
        <p:nvSpPr>
          <p:cNvPr id="29" name="Text 27"/>
          <p:cNvSpPr/>
          <p:nvPr/>
        </p:nvSpPr>
        <p:spPr>
          <a:xfrm>
            <a:off x="7863840" y="2011680"/>
            <a:ext cx="1005840" cy="1664208"/>
          </a:xfrm>
          <a:prstGeom prst="roundRect">
            <a:avLst>
              <a:gd name="adj" fmla="val 3636"/>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700" b="1">
                <a:solidFill>
                  <a:schemeClr val="tx1"/>
                </a:solidFill>
              </a:rPr>
              <a:t>PME</a:t>
            </a:r>
            <a:endParaRPr lang="en-US" sz="1600"/>
          </a:p>
          <a:p>
            <a:pPr marL="0" indent="0" algn="ctr">
              <a:buNone/>
            </a:pPr>
            <a:r>
              <a:rPr lang="en-US" sz="1400">
                <a:solidFill>
                  <a:schemeClr val="tx1"/>
                </a:solidFill>
              </a:rPr>
              <a:t>page</a:t>
            </a:r>
            <a:endParaRPr lang="en-US" sz="1600"/>
          </a:p>
          <a:p>
            <a:pPr marL="0" indent="0" algn="ctr">
              <a:buNone/>
            </a:pPr>
            <a:r>
              <a:rPr lang="en-US" sz="1400">
                <a:solidFill>
                  <a:schemeClr val="tx1"/>
                </a:solidFill>
              </a:rPr>
              <a:t>migration</a:t>
            </a:r>
            <a:endParaRPr lang="en-US" sz="1600"/>
          </a:p>
        </p:txBody>
      </p:sp>
      <p:sp>
        <p:nvSpPr>
          <p:cNvPr id="30" name="Text 28"/>
          <p:cNvSpPr/>
          <p:nvPr/>
        </p:nvSpPr>
        <p:spPr>
          <a:xfrm>
            <a:off x="548640" y="4023360"/>
            <a:ext cx="8412480" cy="2286000"/>
          </a:xfrm>
          <a:prstGeom prst="roundRect">
            <a:avLst>
              <a:gd name="adj" fmla="val 2400"/>
            </a:avLst>
          </a:prstGeom>
          <a:solidFill>
            <a:schemeClr val="tx1">
              <a:alpha val="3000"/>
            </a:schemeClr>
          </a:solidFill>
          <a:ln w="15875">
            <a:solidFill>
              <a:srgbClr val="586B7D"/>
            </a:solidFill>
          </a:ln>
        </p:spPr>
        <p:txBody>
          <a:bodyPr wrap="square" lIns="508" tIns="508" rIns="508" bIns="508" rtlCol="0" anchor="ctr"/>
          <a:lstStyle/>
          <a:p>
            <a:pPr marL="0" indent="0" algn="ctr">
              <a:buNone/>
            </a:pPr>
            <a:endParaRPr lang="en-US" sz="1600"/>
          </a:p>
        </p:txBody>
      </p:sp>
      <p:sp>
        <p:nvSpPr>
          <p:cNvPr id="31" name="Text 29"/>
          <p:cNvSpPr txBox="1"/>
          <p:nvPr/>
        </p:nvSpPr>
        <p:spPr>
          <a:xfrm>
            <a:off x="685800" y="4069080"/>
            <a:ext cx="2377440" cy="274320"/>
          </a:xfrm>
          <a:prstGeom prst="rect">
            <a:avLst/>
          </a:prstGeom>
          <a:noFill/>
          <a:ln/>
        </p:spPr>
        <p:txBody>
          <a:bodyPr wrap="square" lIns="0" tIns="0" rIns="0" bIns="0" rtlCol="0" anchor="t"/>
          <a:lstStyle/>
          <a:p>
            <a:pPr marL="0" indent="0">
              <a:buNone/>
            </a:pPr>
            <a:r>
              <a:rPr lang="en-US" sz="1400" b="1">
                <a:solidFill>
                  <a:schemeClr val="tx2"/>
                </a:solidFill>
              </a:rPr>
              <a:t>GPU memory (HBM)</a:t>
            </a:r>
            <a:endParaRPr lang="en-US" sz="1400"/>
          </a:p>
        </p:txBody>
      </p:sp>
      <p:sp>
        <p:nvSpPr>
          <p:cNvPr id="32" name="Text 30"/>
          <p:cNvSpPr/>
          <p:nvPr/>
        </p:nvSpPr>
        <p:spPr>
          <a:xfrm>
            <a:off x="2148840" y="4370832"/>
            <a:ext cx="1828800" cy="502920"/>
          </a:xfrm>
          <a:prstGeom prst="roundRect">
            <a:avLst>
              <a:gd name="adj" fmla="val 7273"/>
            </a:avLst>
          </a:prstGeom>
          <a:solidFill>
            <a:schemeClr val="tx1">
              <a:alpha val="12000"/>
            </a:schemeClr>
          </a:solidFill>
          <a:ln w="15875">
            <a:solidFill>
              <a:srgbClr val="586B7D"/>
            </a:solidFill>
          </a:ln>
        </p:spPr>
        <p:txBody>
          <a:bodyPr wrap="square" lIns="508" tIns="508" rIns="508" bIns="508" rtlCol="0" anchor="ctr"/>
          <a:lstStyle/>
          <a:p>
            <a:pPr marL="0" indent="0" algn="ctr">
              <a:buNone/>
            </a:pPr>
            <a:endParaRPr lang="en-US" sz="1600"/>
          </a:p>
        </p:txBody>
      </p:sp>
      <p:sp>
        <p:nvSpPr>
          <p:cNvPr id="33" name="Text 31"/>
          <p:cNvSpPr txBox="1"/>
          <p:nvPr/>
        </p:nvSpPr>
        <p:spPr>
          <a:xfrm>
            <a:off x="2203704" y="4370832"/>
            <a:ext cx="1005840" cy="502920"/>
          </a:xfrm>
          <a:prstGeom prst="rect">
            <a:avLst/>
          </a:prstGeom>
          <a:noFill/>
          <a:ln/>
        </p:spPr>
        <p:txBody>
          <a:bodyPr wrap="square" lIns="0" tIns="0" rIns="0" bIns="0" rtlCol="0" anchor="ctr"/>
          <a:lstStyle/>
          <a:p>
            <a:pPr marL="0" indent="0">
              <a:buNone/>
            </a:pPr>
            <a:r>
              <a:rPr lang="en-US" sz="1400" b="1">
                <a:solidFill>
                  <a:schemeClr val="tx1"/>
                </a:solidFill>
              </a:rPr>
              <a:t>Page table</a:t>
            </a:r>
            <a:endParaRPr lang="en-US" sz="1400"/>
          </a:p>
        </p:txBody>
      </p:sp>
      <p:sp>
        <p:nvSpPr>
          <p:cNvPr id="34" name="Text 32"/>
          <p:cNvSpPr/>
          <p:nvPr/>
        </p:nvSpPr>
        <p:spPr>
          <a:xfrm>
            <a:off x="3172968" y="4448556"/>
            <a:ext cx="256032" cy="347472"/>
          </a:xfrm>
          <a:prstGeom prst="rect">
            <a:avLst/>
          </a:prstGeom>
          <a:solidFill>
            <a:srgbClr val="FFFFFF"/>
          </a:solidFill>
          <a:ln w="9525">
            <a:solidFill>
              <a:srgbClr val="586B7D"/>
            </a:solidFill>
          </a:ln>
        </p:spPr>
        <p:txBody>
          <a:bodyPr wrap="square" lIns="0" tIns="0" rIns="0" bIns="0" rtlCol="0" anchor="ctr"/>
          <a:lstStyle/>
          <a:p>
            <a:pPr marL="0" indent="0" algn="ctr">
              <a:buNone/>
            </a:pPr>
            <a:r>
              <a:rPr lang="en-US" sz="1400" b="1">
                <a:solidFill>
                  <a:schemeClr val="tx1"/>
                </a:solidFill>
              </a:rPr>
              <a:t>V</a:t>
            </a:r>
            <a:endParaRPr lang="en-US" sz="1400"/>
          </a:p>
        </p:txBody>
      </p:sp>
      <p:sp>
        <p:nvSpPr>
          <p:cNvPr id="35" name="Text 33"/>
          <p:cNvSpPr/>
          <p:nvPr/>
        </p:nvSpPr>
        <p:spPr>
          <a:xfrm>
            <a:off x="3429000" y="4448556"/>
            <a:ext cx="256032" cy="347472"/>
          </a:xfrm>
          <a:prstGeom prst="rect">
            <a:avLst/>
          </a:prstGeom>
          <a:solidFill>
            <a:srgbClr val="FFFFFF"/>
          </a:solidFill>
          <a:ln w="9525">
            <a:solidFill>
              <a:srgbClr val="586B7D"/>
            </a:solidFill>
          </a:ln>
        </p:spPr>
        <p:txBody>
          <a:bodyPr wrap="square" lIns="0" tIns="0" rIns="0" bIns="0" rtlCol="0" anchor="ctr"/>
          <a:lstStyle/>
          <a:p>
            <a:pPr marL="0" indent="0" algn="ctr">
              <a:buNone/>
            </a:pPr>
            <a:r>
              <a:rPr lang="en-US" sz="1400" b="1">
                <a:solidFill>
                  <a:schemeClr val="tx1"/>
                </a:solidFill>
              </a:rPr>
              <a:t>A</a:t>
            </a:r>
            <a:endParaRPr lang="en-US" sz="1400"/>
          </a:p>
        </p:txBody>
      </p:sp>
      <p:sp>
        <p:nvSpPr>
          <p:cNvPr id="36" name="Text 34"/>
          <p:cNvSpPr/>
          <p:nvPr/>
        </p:nvSpPr>
        <p:spPr>
          <a:xfrm>
            <a:off x="3685032" y="4448556"/>
            <a:ext cx="256032" cy="347472"/>
          </a:xfrm>
          <a:prstGeom prst="rect">
            <a:avLst/>
          </a:prstGeom>
          <a:solidFill>
            <a:srgbClr val="152B43"/>
          </a:solidFill>
          <a:ln w="9525">
            <a:solidFill>
              <a:srgbClr val="586B7D"/>
            </a:solidFill>
          </a:ln>
        </p:spPr>
        <p:txBody>
          <a:bodyPr wrap="square" lIns="0" tIns="0" rIns="0" bIns="0" rtlCol="0" anchor="ctr"/>
          <a:lstStyle/>
          <a:p>
            <a:pPr marL="0" indent="0" algn="ctr">
              <a:buNone/>
            </a:pPr>
            <a:r>
              <a:rPr lang="en-US" sz="1400" b="1">
                <a:solidFill>
                  <a:schemeClr val="bg1"/>
                </a:solidFill>
              </a:rPr>
              <a:t>C</a:t>
            </a:r>
            <a:endParaRPr lang="en-US" sz="1400"/>
          </a:p>
        </p:txBody>
      </p:sp>
      <p:sp>
        <p:nvSpPr>
          <p:cNvPr id="37" name="Text 35"/>
          <p:cNvSpPr/>
          <p:nvPr/>
        </p:nvSpPr>
        <p:spPr>
          <a:xfrm>
            <a:off x="4114800" y="4370832"/>
            <a:ext cx="685800" cy="502920"/>
          </a:xfrm>
          <a:prstGeom prst="roundRect">
            <a:avLst>
              <a:gd name="adj" fmla="val 7273"/>
            </a:avLst>
          </a:prstGeom>
          <a:solidFill>
            <a:srgbClr val="152B43"/>
          </a:solidFill>
          <a:ln/>
        </p:spPr>
        <p:txBody>
          <a:bodyPr wrap="square" lIns="508" tIns="508" rIns="508" bIns="508" rtlCol="0" anchor="ctr"/>
          <a:lstStyle/>
          <a:p>
            <a:pPr marL="0" indent="0" algn="ctr">
              <a:buNone/>
            </a:pPr>
            <a:r>
              <a:rPr lang="en-US" sz="1400" b="1">
                <a:solidFill>
                  <a:schemeClr val="bg1"/>
                </a:solidFill>
              </a:rPr>
              <a:t>ZDT</a:t>
            </a:r>
            <a:endParaRPr lang="en-US" sz="1400"/>
          </a:p>
        </p:txBody>
      </p:sp>
      <p:sp>
        <p:nvSpPr>
          <p:cNvPr id="38" name="Text 36"/>
          <p:cNvSpPr/>
          <p:nvPr/>
        </p:nvSpPr>
        <p:spPr>
          <a:xfrm>
            <a:off x="4864608" y="4370832"/>
            <a:ext cx="731520" cy="502920"/>
          </a:xfrm>
          <a:prstGeom prst="roundRect">
            <a:avLst>
              <a:gd name="adj" fmla="val 7273"/>
            </a:avLst>
          </a:prstGeom>
          <a:solidFill>
            <a:srgbClr val="152B43"/>
          </a:solidFill>
          <a:ln/>
        </p:spPr>
        <p:txBody>
          <a:bodyPr wrap="square" lIns="508" tIns="508" rIns="508" bIns="508" rtlCol="0" anchor="ctr"/>
          <a:lstStyle/>
          <a:p>
            <a:pPr marL="0" indent="0" algn="ctr">
              <a:buNone/>
            </a:pPr>
            <a:r>
              <a:rPr lang="en-US" sz="1400" b="1">
                <a:solidFill>
                  <a:schemeClr val="bg1"/>
                </a:solidFill>
              </a:rPr>
              <a:t>IPgT</a:t>
            </a:r>
            <a:endParaRPr lang="en-US" sz="1400"/>
          </a:p>
        </p:txBody>
      </p:sp>
      <p:sp>
        <p:nvSpPr>
          <p:cNvPr id="39" name="Text 37"/>
          <p:cNvSpPr/>
          <p:nvPr/>
        </p:nvSpPr>
        <p:spPr>
          <a:xfrm>
            <a:off x="5660136" y="4370832"/>
            <a:ext cx="640080" cy="502920"/>
          </a:xfrm>
          <a:prstGeom prst="roundRect">
            <a:avLst>
              <a:gd name="adj" fmla="val 7273"/>
            </a:avLst>
          </a:prstGeom>
          <a:solidFill>
            <a:srgbClr val="152B43"/>
          </a:solidFill>
          <a:ln/>
        </p:spPr>
        <p:txBody>
          <a:bodyPr wrap="square" lIns="508" tIns="508" rIns="508" bIns="508" rtlCol="0" anchor="ctr"/>
          <a:lstStyle/>
          <a:p>
            <a:pPr marL="0" indent="0" algn="ctr">
              <a:buNone/>
            </a:pPr>
            <a:r>
              <a:rPr lang="en-US" sz="1400" b="1">
                <a:solidFill>
                  <a:schemeClr val="bg1"/>
                </a:solidFill>
              </a:rPr>
              <a:t>IZT</a:t>
            </a:r>
            <a:endParaRPr lang="en-US" sz="1400"/>
          </a:p>
        </p:txBody>
      </p:sp>
      <p:sp>
        <p:nvSpPr>
          <p:cNvPr id="40" name="Text 38"/>
          <p:cNvSpPr/>
          <p:nvPr/>
        </p:nvSpPr>
        <p:spPr>
          <a:xfrm>
            <a:off x="731520" y="4983480"/>
            <a:ext cx="4206240" cy="1207008"/>
          </a:xfrm>
          <a:prstGeom prst="roundRect">
            <a:avLst>
              <a:gd name="adj" fmla="val 3788"/>
            </a:avLst>
          </a:prstGeom>
          <a:solidFill>
            <a:schemeClr val="accent1">
              <a:alpha val="16000"/>
            </a:schemeClr>
          </a:solidFill>
          <a:ln w="19050">
            <a:solidFill>
              <a:srgbClr val="548235"/>
            </a:solidFill>
          </a:ln>
        </p:spPr>
        <p:txBody>
          <a:bodyPr wrap="square" lIns="508" tIns="508" rIns="508" bIns="508" rtlCol="0" anchor="ctr"/>
          <a:lstStyle/>
          <a:p>
            <a:pPr marL="0" indent="0" algn="ctr">
              <a:buNone/>
            </a:pPr>
            <a:endParaRPr lang="en-US" sz="1600"/>
          </a:p>
        </p:txBody>
      </p:sp>
      <p:sp>
        <p:nvSpPr>
          <p:cNvPr id="41" name="Text 39"/>
          <p:cNvSpPr txBox="1"/>
          <p:nvPr/>
        </p:nvSpPr>
        <p:spPr>
          <a:xfrm>
            <a:off x="868680" y="5010912"/>
            <a:ext cx="2011680" cy="329184"/>
          </a:xfrm>
          <a:prstGeom prst="rect">
            <a:avLst/>
          </a:prstGeom>
          <a:noFill/>
          <a:ln/>
        </p:spPr>
        <p:txBody>
          <a:bodyPr wrap="square" lIns="0" tIns="0" rIns="0" bIns="0" rtlCol="0" anchor="t"/>
          <a:lstStyle/>
          <a:p>
            <a:pPr marL="0" indent="0">
              <a:buNone/>
            </a:pPr>
            <a:r>
              <a:rPr lang="en-US" sz="1600" b="1">
                <a:solidFill>
                  <a:schemeClr val="accent1"/>
                </a:solidFill>
              </a:rPr>
              <a:t>Local-UM</a:t>
            </a:r>
            <a:endParaRPr lang="en-US" sz="1600"/>
          </a:p>
        </p:txBody>
      </p:sp>
      <p:sp>
        <p:nvSpPr>
          <p:cNvPr id="42" name="Shape 40"/>
          <p:cNvSpPr/>
          <p:nvPr/>
        </p:nvSpPr>
        <p:spPr>
          <a:xfrm>
            <a:off x="896112" y="5358384"/>
            <a:ext cx="384048" cy="310896"/>
          </a:xfrm>
          <a:prstGeom prst="roundRect">
            <a:avLst>
              <a:gd name="adj" fmla="val 8824"/>
            </a:avLst>
          </a:prstGeom>
          <a:solidFill>
            <a:srgbClr val="548235"/>
          </a:solidFill>
          <a:ln/>
        </p:spPr>
        <p:txBody>
          <a:bodyPr/>
          <a:lstStyle/>
          <a:p>
            <a:endParaRPr lang="ko-KR" altLang="en-US"/>
          </a:p>
        </p:txBody>
      </p:sp>
      <p:sp>
        <p:nvSpPr>
          <p:cNvPr id="43" name="Shape 41"/>
          <p:cNvSpPr/>
          <p:nvPr/>
        </p:nvSpPr>
        <p:spPr>
          <a:xfrm>
            <a:off x="1389888" y="5358384"/>
            <a:ext cx="384048" cy="310896"/>
          </a:xfrm>
          <a:prstGeom prst="roundRect">
            <a:avLst>
              <a:gd name="adj" fmla="val 8824"/>
            </a:avLst>
          </a:prstGeom>
          <a:solidFill>
            <a:srgbClr val="548235"/>
          </a:solidFill>
          <a:ln/>
        </p:spPr>
        <p:txBody>
          <a:bodyPr/>
          <a:lstStyle/>
          <a:p>
            <a:endParaRPr lang="ko-KR" altLang="en-US"/>
          </a:p>
        </p:txBody>
      </p:sp>
      <p:sp>
        <p:nvSpPr>
          <p:cNvPr id="44" name="Shape 42"/>
          <p:cNvSpPr/>
          <p:nvPr/>
        </p:nvSpPr>
        <p:spPr>
          <a:xfrm>
            <a:off x="1883664" y="5358384"/>
            <a:ext cx="384048" cy="310896"/>
          </a:xfrm>
          <a:prstGeom prst="roundRect">
            <a:avLst>
              <a:gd name="adj" fmla="val 8824"/>
            </a:avLst>
          </a:prstGeom>
          <a:solidFill>
            <a:srgbClr val="548235"/>
          </a:solidFill>
          <a:ln/>
        </p:spPr>
        <p:txBody>
          <a:bodyPr/>
          <a:lstStyle/>
          <a:p>
            <a:endParaRPr lang="ko-KR" altLang="en-US"/>
          </a:p>
        </p:txBody>
      </p:sp>
      <p:sp>
        <p:nvSpPr>
          <p:cNvPr id="45" name="Shape 43"/>
          <p:cNvSpPr/>
          <p:nvPr/>
        </p:nvSpPr>
        <p:spPr>
          <a:xfrm>
            <a:off x="2377440" y="5358384"/>
            <a:ext cx="384048" cy="310896"/>
          </a:xfrm>
          <a:prstGeom prst="roundRect">
            <a:avLst>
              <a:gd name="adj" fmla="val 8824"/>
            </a:avLst>
          </a:prstGeom>
          <a:solidFill>
            <a:srgbClr val="548235"/>
          </a:solidFill>
          <a:ln/>
        </p:spPr>
        <p:txBody>
          <a:bodyPr/>
          <a:lstStyle/>
          <a:p>
            <a:endParaRPr lang="ko-KR" altLang="en-US"/>
          </a:p>
        </p:txBody>
      </p:sp>
      <p:sp>
        <p:nvSpPr>
          <p:cNvPr id="46" name="Shape 44"/>
          <p:cNvSpPr/>
          <p:nvPr/>
        </p:nvSpPr>
        <p:spPr>
          <a:xfrm>
            <a:off x="2871216" y="5358384"/>
            <a:ext cx="384048" cy="310896"/>
          </a:xfrm>
          <a:prstGeom prst="roundRect">
            <a:avLst>
              <a:gd name="adj" fmla="val 8824"/>
            </a:avLst>
          </a:prstGeom>
          <a:solidFill>
            <a:srgbClr val="548235"/>
          </a:solidFill>
          <a:ln/>
        </p:spPr>
        <p:txBody>
          <a:bodyPr/>
          <a:lstStyle/>
          <a:p>
            <a:endParaRPr lang="ko-KR" altLang="en-US"/>
          </a:p>
        </p:txBody>
      </p:sp>
      <p:sp>
        <p:nvSpPr>
          <p:cNvPr id="47" name="Shape 45"/>
          <p:cNvSpPr/>
          <p:nvPr/>
        </p:nvSpPr>
        <p:spPr>
          <a:xfrm>
            <a:off x="3364992" y="5358384"/>
            <a:ext cx="384048" cy="310896"/>
          </a:xfrm>
          <a:prstGeom prst="roundRect">
            <a:avLst>
              <a:gd name="adj" fmla="val 8824"/>
            </a:avLst>
          </a:prstGeom>
          <a:solidFill>
            <a:srgbClr val="548235"/>
          </a:solidFill>
          <a:ln/>
        </p:spPr>
        <p:txBody>
          <a:bodyPr/>
          <a:lstStyle/>
          <a:p>
            <a:endParaRPr lang="ko-KR" altLang="en-US"/>
          </a:p>
        </p:txBody>
      </p:sp>
      <p:sp>
        <p:nvSpPr>
          <p:cNvPr id="48" name="Shape 46"/>
          <p:cNvSpPr/>
          <p:nvPr/>
        </p:nvSpPr>
        <p:spPr>
          <a:xfrm>
            <a:off x="3858768" y="5358384"/>
            <a:ext cx="384048" cy="310896"/>
          </a:xfrm>
          <a:prstGeom prst="roundRect">
            <a:avLst>
              <a:gd name="adj" fmla="val 8824"/>
            </a:avLst>
          </a:prstGeom>
          <a:solidFill>
            <a:srgbClr val="548235"/>
          </a:solidFill>
          <a:ln/>
        </p:spPr>
        <p:txBody>
          <a:bodyPr/>
          <a:lstStyle/>
          <a:p>
            <a:endParaRPr lang="ko-KR" altLang="en-US"/>
          </a:p>
        </p:txBody>
      </p:sp>
      <p:sp>
        <p:nvSpPr>
          <p:cNvPr id="49" name="Shape 47"/>
          <p:cNvSpPr/>
          <p:nvPr/>
        </p:nvSpPr>
        <p:spPr>
          <a:xfrm>
            <a:off x="4352544" y="5358384"/>
            <a:ext cx="384048" cy="310896"/>
          </a:xfrm>
          <a:prstGeom prst="roundRect">
            <a:avLst>
              <a:gd name="adj" fmla="val 8824"/>
            </a:avLst>
          </a:prstGeom>
          <a:solidFill>
            <a:srgbClr val="548235"/>
          </a:solidFill>
          <a:ln/>
        </p:spPr>
        <p:txBody>
          <a:bodyPr/>
          <a:lstStyle/>
          <a:p>
            <a:endParaRPr lang="ko-KR" altLang="en-US"/>
          </a:p>
        </p:txBody>
      </p:sp>
      <p:sp>
        <p:nvSpPr>
          <p:cNvPr id="50" name="Shape 48"/>
          <p:cNvSpPr/>
          <p:nvPr/>
        </p:nvSpPr>
        <p:spPr>
          <a:xfrm>
            <a:off x="896112" y="5760720"/>
            <a:ext cx="384048" cy="310896"/>
          </a:xfrm>
          <a:prstGeom prst="roundRect">
            <a:avLst>
              <a:gd name="adj" fmla="val 8824"/>
            </a:avLst>
          </a:prstGeom>
          <a:solidFill>
            <a:srgbClr val="548235"/>
          </a:solidFill>
          <a:ln/>
        </p:spPr>
        <p:txBody>
          <a:bodyPr/>
          <a:lstStyle/>
          <a:p>
            <a:endParaRPr lang="ko-KR" altLang="en-US"/>
          </a:p>
        </p:txBody>
      </p:sp>
      <p:sp>
        <p:nvSpPr>
          <p:cNvPr id="51" name="Shape 49"/>
          <p:cNvSpPr/>
          <p:nvPr/>
        </p:nvSpPr>
        <p:spPr>
          <a:xfrm>
            <a:off x="1389888" y="5760720"/>
            <a:ext cx="384048" cy="310896"/>
          </a:xfrm>
          <a:prstGeom prst="roundRect">
            <a:avLst>
              <a:gd name="adj" fmla="val 8824"/>
            </a:avLst>
          </a:prstGeom>
          <a:solidFill>
            <a:srgbClr val="548235"/>
          </a:solidFill>
          <a:ln/>
        </p:spPr>
        <p:txBody>
          <a:bodyPr/>
          <a:lstStyle/>
          <a:p>
            <a:endParaRPr lang="ko-KR" altLang="en-US"/>
          </a:p>
        </p:txBody>
      </p:sp>
      <p:sp>
        <p:nvSpPr>
          <p:cNvPr id="52" name="Shape 50"/>
          <p:cNvSpPr/>
          <p:nvPr/>
        </p:nvSpPr>
        <p:spPr>
          <a:xfrm>
            <a:off x="1883664" y="5760720"/>
            <a:ext cx="384048" cy="310896"/>
          </a:xfrm>
          <a:prstGeom prst="roundRect">
            <a:avLst>
              <a:gd name="adj" fmla="val 8824"/>
            </a:avLst>
          </a:prstGeom>
          <a:solidFill>
            <a:srgbClr val="548235"/>
          </a:solidFill>
          <a:ln/>
        </p:spPr>
        <p:txBody>
          <a:bodyPr/>
          <a:lstStyle/>
          <a:p>
            <a:endParaRPr lang="ko-KR" altLang="en-US"/>
          </a:p>
        </p:txBody>
      </p:sp>
      <p:sp>
        <p:nvSpPr>
          <p:cNvPr id="53" name="Shape 51"/>
          <p:cNvSpPr/>
          <p:nvPr/>
        </p:nvSpPr>
        <p:spPr>
          <a:xfrm>
            <a:off x="2377440" y="5760720"/>
            <a:ext cx="384048" cy="310896"/>
          </a:xfrm>
          <a:prstGeom prst="roundRect">
            <a:avLst>
              <a:gd name="adj" fmla="val 8824"/>
            </a:avLst>
          </a:prstGeom>
          <a:solidFill>
            <a:srgbClr val="548235"/>
          </a:solidFill>
          <a:ln/>
        </p:spPr>
        <p:txBody>
          <a:bodyPr/>
          <a:lstStyle/>
          <a:p>
            <a:endParaRPr lang="ko-KR" altLang="en-US"/>
          </a:p>
        </p:txBody>
      </p:sp>
      <p:sp>
        <p:nvSpPr>
          <p:cNvPr id="54" name="Shape 52"/>
          <p:cNvSpPr/>
          <p:nvPr/>
        </p:nvSpPr>
        <p:spPr>
          <a:xfrm>
            <a:off x="2871216" y="5760720"/>
            <a:ext cx="384048" cy="310896"/>
          </a:xfrm>
          <a:prstGeom prst="roundRect">
            <a:avLst>
              <a:gd name="adj" fmla="val 8824"/>
            </a:avLst>
          </a:prstGeom>
          <a:solidFill>
            <a:srgbClr val="548235"/>
          </a:solidFill>
          <a:ln/>
        </p:spPr>
        <p:txBody>
          <a:bodyPr/>
          <a:lstStyle/>
          <a:p>
            <a:endParaRPr lang="ko-KR" altLang="en-US"/>
          </a:p>
        </p:txBody>
      </p:sp>
      <p:sp>
        <p:nvSpPr>
          <p:cNvPr id="55" name="Shape 53"/>
          <p:cNvSpPr/>
          <p:nvPr/>
        </p:nvSpPr>
        <p:spPr>
          <a:xfrm>
            <a:off x="3364992" y="5760720"/>
            <a:ext cx="384048" cy="310896"/>
          </a:xfrm>
          <a:prstGeom prst="roundRect">
            <a:avLst>
              <a:gd name="adj" fmla="val 8824"/>
            </a:avLst>
          </a:prstGeom>
          <a:solidFill>
            <a:srgbClr val="548235"/>
          </a:solidFill>
          <a:ln/>
        </p:spPr>
        <p:txBody>
          <a:bodyPr/>
          <a:lstStyle/>
          <a:p>
            <a:endParaRPr lang="ko-KR" altLang="en-US"/>
          </a:p>
        </p:txBody>
      </p:sp>
      <p:sp>
        <p:nvSpPr>
          <p:cNvPr id="56" name="Shape 54"/>
          <p:cNvSpPr/>
          <p:nvPr/>
        </p:nvSpPr>
        <p:spPr>
          <a:xfrm>
            <a:off x="3858768" y="5760720"/>
            <a:ext cx="384048" cy="310896"/>
          </a:xfrm>
          <a:prstGeom prst="roundRect">
            <a:avLst>
              <a:gd name="adj" fmla="val 8824"/>
            </a:avLst>
          </a:prstGeom>
          <a:solidFill>
            <a:srgbClr val="548235"/>
          </a:solidFill>
          <a:ln/>
        </p:spPr>
        <p:txBody>
          <a:bodyPr/>
          <a:lstStyle/>
          <a:p>
            <a:endParaRPr lang="ko-KR" altLang="en-US"/>
          </a:p>
        </p:txBody>
      </p:sp>
      <p:sp>
        <p:nvSpPr>
          <p:cNvPr id="57" name="Shape 55"/>
          <p:cNvSpPr/>
          <p:nvPr/>
        </p:nvSpPr>
        <p:spPr>
          <a:xfrm>
            <a:off x="4352544" y="5760720"/>
            <a:ext cx="384048" cy="310896"/>
          </a:xfrm>
          <a:prstGeom prst="roundRect">
            <a:avLst>
              <a:gd name="adj" fmla="val 8824"/>
            </a:avLst>
          </a:prstGeom>
          <a:solidFill>
            <a:srgbClr val="548235"/>
          </a:solidFill>
          <a:ln/>
        </p:spPr>
        <p:txBody>
          <a:bodyPr/>
          <a:lstStyle/>
          <a:p>
            <a:endParaRPr lang="ko-KR" altLang="en-US"/>
          </a:p>
        </p:txBody>
      </p:sp>
      <p:sp>
        <p:nvSpPr>
          <p:cNvPr id="58" name="Text 56"/>
          <p:cNvSpPr/>
          <p:nvPr/>
        </p:nvSpPr>
        <p:spPr>
          <a:xfrm>
            <a:off x="5669280" y="4983480"/>
            <a:ext cx="3154680" cy="1207008"/>
          </a:xfrm>
          <a:prstGeom prst="roundRect">
            <a:avLst>
              <a:gd name="adj" fmla="val 3788"/>
            </a:avLst>
          </a:prstGeom>
          <a:solidFill>
            <a:srgbClr val="152B43"/>
          </a:solidFill>
          <a:ln/>
        </p:spPr>
        <p:txBody>
          <a:bodyPr wrap="square" lIns="508" tIns="508" rIns="508" bIns="508" rtlCol="0" anchor="ctr"/>
          <a:lstStyle/>
          <a:p>
            <a:pPr marL="0" indent="0" algn="ctr">
              <a:buNone/>
            </a:pPr>
            <a:endParaRPr lang="en-US" sz="1600"/>
          </a:p>
        </p:txBody>
      </p:sp>
      <p:sp>
        <p:nvSpPr>
          <p:cNvPr id="59" name="Text 57"/>
          <p:cNvSpPr txBox="1"/>
          <p:nvPr/>
        </p:nvSpPr>
        <p:spPr>
          <a:xfrm>
            <a:off x="5806440" y="5010912"/>
            <a:ext cx="1371600" cy="329184"/>
          </a:xfrm>
          <a:prstGeom prst="rect">
            <a:avLst/>
          </a:prstGeom>
          <a:noFill/>
          <a:ln/>
        </p:spPr>
        <p:txBody>
          <a:bodyPr wrap="square" lIns="0" tIns="0" rIns="0" bIns="0" rtlCol="0" anchor="t"/>
          <a:lstStyle/>
          <a:p>
            <a:pPr marL="0" indent="0">
              <a:buNone/>
            </a:pPr>
            <a:r>
              <a:rPr lang="en-US" sz="1600" b="1">
                <a:solidFill>
                  <a:schemeClr val="bg1"/>
                </a:solidFill>
              </a:rPr>
              <a:t>Zpool</a:t>
            </a:r>
            <a:endParaRPr lang="en-US" sz="1600"/>
          </a:p>
        </p:txBody>
      </p:sp>
      <p:sp>
        <p:nvSpPr>
          <p:cNvPr id="60" name="Shape 58"/>
          <p:cNvSpPr/>
          <p:nvPr/>
        </p:nvSpPr>
        <p:spPr>
          <a:xfrm>
            <a:off x="5833872" y="5376672"/>
            <a:ext cx="566928" cy="457200"/>
          </a:xfrm>
          <a:prstGeom prst="rect">
            <a:avLst/>
          </a:prstGeom>
          <a:solidFill>
            <a:srgbClr val="3A4F66"/>
          </a:solidFill>
          <a:ln/>
        </p:spPr>
        <p:txBody>
          <a:bodyPr/>
          <a:lstStyle/>
          <a:p>
            <a:endParaRPr lang="ko-KR" altLang="en-US"/>
          </a:p>
        </p:txBody>
      </p:sp>
      <p:sp>
        <p:nvSpPr>
          <p:cNvPr id="61" name="Shape 59"/>
          <p:cNvSpPr/>
          <p:nvPr/>
        </p:nvSpPr>
        <p:spPr>
          <a:xfrm>
            <a:off x="6400800" y="5376672"/>
            <a:ext cx="566928" cy="457200"/>
          </a:xfrm>
          <a:prstGeom prst="rect">
            <a:avLst/>
          </a:prstGeom>
          <a:solidFill>
            <a:srgbClr val="3A4F66"/>
          </a:solidFill>
          <a:ln/>
        </p:spPr>
        <p:txBody>
          <a:bodyPr/>
          <a:lstStyle/>
          <a:p>
            <a:endParaRPr lang="ko-KR" altLang="en-US"/>
          </a:p>
        </p:txBody>
      </p:sp>
      <p:sp>
        <p:nvSpPr>
          <p:cNvPr id="62" name="Shape 60"/>
          <p:cNvSpPr/>
          <p:nvPr/>
        </p:nvSpPr>
        <p:spPr>
          <a:xfrm>
            <a:off x="6967728" y="5376672"/>
            <a:ext cx="566928" cy="457200"/>
          </a:xfrm>
          <a:prstGeom prst="rect">
            <a:avLst/>
          </a:prstGeom>
          <a:solidFill>
            <a:srgbClr val="3A4F66"/>
          </a:solidFill>
          <a:ln/>
        </p:spPr>
        <p:txBody>
          <a:bodyPr/>
          <a:lstStyle/>
          <a:p>
            <a:endParaRPr lang="ko-KR" altLang="en-US"/>
          </a:p>
        </p:txBody>
      </p:sp>
      <p:sp>
        <p:nvSpPr>
          <p:cNvPr id="63" name="Shape 61"/>
          <p:cNvSpPr/>
          <p:nvPr/>
        </p:nvSpPr>
        <p:spPr>
          <a:xfrm>
            <a:off x="7534656" y="5376672"/>
            <a:ext cx="566928" cy="457200"/>
          </a:xfrm>
          <a:prstGeom prst="rect">
            <a:avLst/>
          </a:prstGeom>
          <a:solidFill>
            <a:srgbClr val="3A4F66"/>
          </a:solidFill>
          <a:ln/>
        </p:spPr>
        <p:txBody>
          <a:bodyPr/>
          <a:lstStyle/>
          <a:p>
            <a:endParaRPr lang="ko-KR" altLang="en-US"/>
          </a:p>
        </p:txBody>
      </p:sp>
      <p:sp>
        <p:nvSpPr>
          <p:cNvPr id="64" name="Shape 62"/>
          <p:cNvSpPr/>
          <p:nvPr/>
        </p:nvSpPr>
        <p:spPr>
          <a:xfrm>
            <a:off x="8101584" y="5376672"/>
            <a:ext cx="566928" cy="457200"/>
          </a:xfrm>
          <a:prstGeom prst="rect">
            <a:avLst/>
          </a:prstGeom>
          <a:solidFill>
            <a:srgbClr val="3A4F66"/>
          </a:solidFill>
          <a:ln/>
        </p:spPr>
        <p:txBody>
          <a:bodyPr/>
          <a:lstStyle/>
          <a:p>
            <a:endParaRPr lang="ko-KR" altLang="en-US"/>
          </a:p>
        </p:txBody>
      </p:sp>
      <p:sp>
        <p:nvSpPr>
          <p:cNvPr id="65" name="Shape 63"/>
          <p:cNvSpPr/>
          <p:nvPr/>
        </p:nvSpPr>
        <p:spPr>
          <a:xfrm>
            <a:off x="5833872" y="5413248"/>
            <a:ext cx="354330" cy="384048"/>
          </a:xfrm>
          <a:prstGeom prst="rect">
            <a:avLst/>
          </a:prstGeom>
          <a:solidFill>
            <a:srgbClr val="7760A8"/>
          </a:solidFill>
          <a:ln/>
        </p:spPr>
        <p:txBody>
          <a:bodyPr/>
          <a:lstStyle/>
          <a:p>
            <a:endParaRPr lang="ko-KR" altLang="en-US"/>
          </a:p>
        </p:txBody>
      </p:sp>
      <p:sp>
        <p:nvSpPr>
          <p:cNvPr id="66" name="Shape 64"/>
          <p:cNvSpPr/>
          <p:nvPr/>
        </p:nvSpPr>
        <p:spPr>
          <a:xfrm>
            <a:off x="6188202" y="5413248"/>
            <a:ext cx="212598" cy="384048"/>
          </a:xfrm>
          <a:prstGeom prst="rect">
            <a:avLst/>
          </a:prstGeom>
          <a:solidFill>
            <a:srgbClr val="9C88C9"/>
          </a:solidFill>
          <a:ln/>
        </p:spPr>
        <p:txBody>
          <a:bodyPr/>
          <a:lstStyle/>
          <a:p>
            <a:endParaRPr lang="ko-KR" altLang="en-US"/>
          </a:p>
        </p:txBody>
      </p:sp>
      <p:sp>
        <p:nvSpPr>
          <p:cNvPr id="67" name="Shape 65"/>
          <p:cNvSpPr/>
          <p:nvPr/>
        </p:nvSpPr>
        <p:spPr>
          <a:xfrm>
            <a:off x="6400800" y="5413248"/>
            <a:ext cx="141732" cy="384048"/>
          </a:xfrm>
          <a:prstGeom prst="rect">
            <a:avLst/>
          </a:prstGeom>
          <a:solidFill>
            <a:srgbClr val="7760A8"/>
          </a:solidFill>
          <a:ln/>
        </p:spPr>
        <p:txBody>
          <a:bodyPr/>
          <a:lstStyle/>
          <a:p>
            <a:endParaRPr lang="ko-KR" altLang="en-US"/>
          </a:p>
        </p:txBody>
      </p:sp>
      <p:sp>
        <p:nvSpPr>
          <p:cNvPr id="68" name="Shape 66"/>
          <p:cNvSpPr/>
          <p:nvPr/>
        </p:nvSpPr>
        <p:spPr>
          <a:xfrm>
            <a:off x="6542532" y="5413248"/>
            <a:ext cx="212598" cy="384048"/>
          </a:xfrm>
          <a:prstGeom prst="rect">
            <a:avLst/>
          </a:prstGeom>
          <a:solidFill>
            <a:srgbClr val="9C88C9"/>
          </a:solidFill>
          <a:ln/>
        </p:spPr>
        <p:txBody>
          <a:bodyPr/>
          <a:lstStyle/>
          <a:p>
            <a:endParaRPr lang="ko-KR" altLang="en-US"/>
          </a:p>
        </p:txBody>
      </p:sp>
      <p:sp>
        <p:nvSpPr>
          <p:cNvPr id="69" name="Shape 67"/>
          <p:cNvSpPr/>
          <p:nvPr/>
        </p:nvSpPr>
        <p:spPr>
          <a:xfrm>
            <a:off x="6755130" y="5413248"/>
            <a:ext cx="212598" cy="384048"/>
          </a:xfrm>
          <a:prstGeom prst="rect">
            <a:avLst/>
          </a:prstGeom>
          <a:solidFill>
            <a:srgbClr val="7760A8"/>
          </a:solidFill>
          <a:ln/>
        </p:spPr>
        <p:txBody>
          <a:bodyPr/>
          <a:lstStyle/>
          <a:p>
            <a:endParaRPr lang="ko-KR" altLang="en-US"/>
          </a:p>
        </p:txBody>
      </p:sp>
      <p:sp>
        <p:nvSpPr>
          <p:cNvPr id="70" name="Shape 68"/>
          <p:cNvSpPr/>
          <p:nvPr/>
        </p:nvSpPr>
        <p:spPr>
          <a:xfrm>
            <a:off x="6967728" y="5413248"/>
            <a:ext cx="70866" cy="384048"/>
          </a:xfrm>
          <a:prstGeom prst="rect">
            <a:avLst/>
          </a:prstGeom>
          <a:solidFill>
            <a:srgbClr val="9C88C9"/>
          </a:solidFill>
          <a:ln/>
        </p:spPr>
        <p:txBody>
          <a:bodyPr/>
          <a:lstStyle/>
          <a:p>
            <a:endParaRPr lang="ko-KR" altLang="en-US"/>
          </a:p>
        </p:txBody>
      </p:sp>
      <p:sp>
        <p:nvSpPr>
          <p:cNvPr id="71" name="Shape 69"/>
          <p:cNvSpPr/>
          <p:nvPr/>
        </p:nvSpPr>
        <p:spPr>
          <a:xfrm>
            <a:off x="7038594" y="5413248"/>
            <a:ext cx="106299" cy="384048"/>
          </a:xfrm>
          <a:prstGeom prst="rect">
            <a:avLst/>
          </a:prstGeom>
          <a:solidFill>
            <a:srgbClr val="7760A8"/>
          </a:solidFill>
          <a:ln/>
        </p:spPr>
        <p:txBody>
          <a:bodyPr/>
          <a:lstStyle/>
          <a:p>
            <a:endParaRPr lang="ko-KR" altLang="en-US"/>
          </a:p>
        </p:txBody>
      </p:sp>
      <p:sp>
        <p:nvSpPr>
          <p:cNvPr id="72" name="Shape 70"/>
          <p:cNvSpPr/>
          <p:nvPr/>
        </p:nvSpPr>
        <p:spPr>
          <a:xfrm>
            <a:off x="7144893" y="5413248"/>
            <a:ext cx="106299" cy="384048"/>
          </a:xfrm>
          <a:prstGeom prst="rect">
            <a:avLst/>
          </a:prstGeom>
          <a:solidFill>
            <a:srgbClr val="9C88C9"/>
          </a:solidFill>
          <a:ln/>
        </p:spPr>
        <p:txBody>
          <a:bodyPr/>
          <a:lstStyle/>
          <a:p>
            <a:endParaRPr lang="ko-KR" altLang="en-US"/>
          </a:p>
        </p:txBody>
      </p:sp>
      <p:sp>
        <p:nvSpPr>
          <p:cNvPr id="73" name="Shape 71"/>
          <p:cNvSpPr/>
          <p:nvPr/>
        </p:nvSpPr>
        <p:spPr>
          <a:xfrm>
            <a:off x="7251192" y="5413248"/>
            <a:ext cx="141732" cy="384048"/>
          </a:xfrm>
          <a:prstGeom prst="rect">
            <a:avLst/>
          </a:prstGeom>
          <a:solidFill>
            <a:srgbClr val="7760A8"/>
          </a:solidFill>
          <a:ln/>
        </p:spPr>
        <p:txBody>
          <a:bodyPr/>
          <a:lstStyle/>
          <a:p>
            <a:endParaRPr lang="ko-KR" altLang="en-US"/>
          </a:p>
        </p:txBody>
      </p:sp>
      <p:sp>
        <p:nvSpPr>
          <p:cNvPr id="74" name="Shape 72"/>
          <p:cNvSpPr/>
          <p:nvPr/>
        </p:nvSpPr>
        <p:spPr>
          <a:xfrm>
            <a:off x="7392924" y="5413248"/>
            <a:ext cx="141732" cy="384048"/>
          </a:xfrm>
          <a:prstGeom prst="rect">
            <a:avLst/>
          </a:prstGeom>
          <a:solidFill>
            <a:srgbClr val="9C88C9"/>
          </a:solidFill>
          <a:ln/>
        </p:spPr>
        <p:txBody>
          <a:bodyPr/>
          <a:lstStyle/>
          <a:p>
            <a:endParaRPr lang="ko-KR" altLang="en-US"/>
          </a:p>
        </p:txBody>
      </p:sp>
      <p:sp>
        <p:nvSpPr>
          <p:cNvPr id="75" name="Shape 73"/>
          <p:cNvSpPr/>
          <p:nvPr/>
        </p:nvSpPr>
        <p:spPr>
          <a:xfrm>
            <a:off x="7534656" y="5413248"/>
            <a:ext cx="70866" cy="384048"/>
          </a:xfrm>
          <a:prstGeom prst="rect">
            <a:avLst/>
          </a:prstGeom>
          <a:solidFill>
            <a:srgbClr val="7760A8"/>
          </a:solidFill>
          <a:ln/>
        </p:spPr>
        <p:txBody>
          <a:bodyPr/>
          <a:lstStyle/>
          <a:p>
            <a:endParaRPr lang="ko-KR" altLang="en-US"/>
          </a:p>
        </p:txBody>
      </p:sp>
      <p:sp>
        <p:nvSpPr>
          <p:cNvPr id="76" name="Shape 74"/>
          <p:cNvSpPr/>
          <p:nvPr/>
        </p:nvSpPr>
        <p:spPr>
          <a:xfrm>
            <a:off x="7605522" y="5413248"/>
            <a:ext cx="70866" cy="384048"/>
          </a:xfrm>
          <a:prstGeom prst="rect">
            <a:avLst/>
          </a:prstGeom>
          <a:solidFill>
            <a:srgbClr val="9C88C9"/>
          </a:solidFill>
          <a:ln/>
        </p:spPr>
        <p:txBody>
          <a:bodyPr/>
          <a:lstStyle/>
          <a:p>
            <a:endParaRPr lang="ko-KR" altLang="en-US"/>
          </a:p>
        </p:txBody>
      </p:sp>
      <p:sp>
        <p:nvSpPr>
          <p:cNvPr id="77" name="Shape 75"/>
          <p:cNvSpPr/>
          <p:nvPr/>
        </p:nvSpPr>
        <p:spPr>
          <a:xfrm>
            <a:off x="7676388" y="5413248"/>
            <a:ext cx="70866" cy="384048"/>
          </a:xfrm>
          <a:prstGeom prst="rect">
            <a:avLst/>
          </a:prstGeom>
          <a:solidFill>
            <a:srgbClr val="7760A8"/>
          </a:solidFill>
          <a:ln/>
        </p:spPr>
        <p:txBody>
          <a:bodyPr/>
          <a:lstStyle/>
          <a:p>
            <a:endParaRPr lang="ko-KR" altLang="en-US"/>
          </a:p>
        </p:txBody>
      </p:sp>
      <p:sp>
        <p:nvSpPr>
          <p:cNvPr id="78" name="Shape 76"/>
          <p:cNvSpPr/>
          <p:nvPr/>
        </p:nvSpPr>
        <p:spPr>
          <a:xfrm>
            <a:off x="7747254" y="5413248"/>
            <a:ext cx="106299" cy="384048"/>
          </a:xfrm>
          <a:prstGeom prst="rect">
            <a:avLst/>
          </a:prstGeom>
          <a:solidFill>
            <a:srgbClr val="9C88C9"/>
          </a:solidFill>
          <a:ln/>
        </p:spPr>
        <p:txBody>
          <a:bodyPr/>
          <a:lstStyle/>
          <a:p>
            <a:endParaRPr lang="ko-KR" altLang="en-US"/>
          </a:p>
        </p:txBody>
      </p:sp>
      <p:sp>
        <p:nvSpPr>
          <p:cNvPr id="79" name="Shape 77"/>
          <p:cNvSpPr/>
          <p:nvPr/>
        </p:nvSpPr>
        <p:spPr>
          <a:xfrm>
            <a:off x="7853553" y="5413248"/>
            <a:ext cx="106299" cy="384048"/>
          </a:xfrm>
          <a:prstGeom prst="rect">
            <a:avLst/>
          </a:prstGeom>
          <a:solidFill>
            <a:srgbClr val="7760A8"/>
          </a:solidFill>
          <a:ln/>
        </p:spPr>
        <p:txBody>
          <a:bodyPr/>
          <a:lstStyle/>
          <a:p>
            <a:endParaRPr lang="ko-KR" altLang="en-US"/>
          </a:p>
        </p:txBody>
      </p:sp>
      <p:sp>
        <p:nvSpPr>
          <p:cNvPr id="80" name="Shape 78"/>
          <p:cNvSpPr/>
          <p:nvPr/>
        </p:nvSpPr>
        <p:spPr>
          <a:xfrm>
            <a:off x="7959852" y="5413248"/>
            <a:ext cx="106299" cy="384048"/>
          </a:xfrm>
          <a:prstGeom prst="rect">
            <a:avLst/>
          </a:prstGeom>
          <a:solidFill>
            <a:srgbClr val="9C88C9"/>
          </a:solidFill>
          <a:ln/>
        </p:spPr>
        <p:txBody>
          <a:bodyPr/>
          <a:lstStyle/>
          <a:p>
            <a:endParaRPr lang="ko-KR" altLang="en-US"/>
          </a:p>
        </p:txBody>
      </p:sp>
      <p:sp>
        <p:nvSpPr>
          <p:cNvPr id="81" name="Shape 79"/>
          <p:cNvSpPr/>
          <p:nvPr/>
        </p:nvSpPr>
        <p:spPr>
          <a:xfrm>
            <a:off x="8066151" y="5413248"/>
            <a:ext cx="248031" cy="384048"/>
          </a:xfrm>
          <a:prstGeom prst="rect">
            <a:avLst/>
          </a:prstGeom>
          <a:solidFill>
            <a:srgbClr val="7760A8"/>
          </a:solidFill>
          <a:ln/>
        </p:spPr>
        <p:txBody>
          <a:bodyPr/>
          <a:lstStyle/>
          <a:p>
            <a:endParaRPr lang="ko-KR" altLang="en-US"/>
          </a:p>
        </p:txBody>
      </p:sp>
      <p:sp>
        <p:nvSpPr>
          <p:cNvPr id="82" name="Shape 80"/>
          <p:cNvSpPr/>
          <p:nvPr/>
        </p:nvSpPr>
        <p:spPr>
          <a:xfrm>
            <a:off x="8314182" y="5413248"/>
            <a:ext cx="177165" cy="384048"/>
          </a:xfrm>
          <a:prstGeom prst="rect">
            <a:avLst/>
          </a:prstGeom>
          <a:solidFill>
            <a:srgbClr val="9C88C9"/>
          </a:solidFill>
          <a:ln/>
        </p:spPr>
        <p:txBody>
          <a:bodyPr/>
          <a:lstStyle/>
          <a:p>
            <a:endParaRPr lang="ko-KR" altLang="en-US"/>
          </a:p>
        </p:txBody>
      </p:sp>
      <p:sp>
        <p:nvSpPr>
          <p:cNvPr id="83" name="Shape 81"/>
          <p:cNvSpPr/>
          <p:nvPr/>
        </p:nvSpPr>
        <p:spPr>
          <a:xfrm>
            <a:off x="6400800" y="5340096"/>
            <a:ext cx="0" cy="530352"/>
          </a:xfrm>
          <a:prstGeom prst="line">
            <a:avLst/>
          </a:prstGeom>
          <a:noFill/>
          <a:ln w="19050">
            <a:solidFill>
              <a:srgbClr val="FFFFFF"/>
            </a:solidFill>
            <a:prstDash val="solid"/>
          </a:ln>
        </p:spPr>
        <p:txBody>
          <a:bodyPr/>
          <a:lstStyle/>
          <a:p>
            <a:endParaRPr lang="ko-KR" altLang="en-US"/>
          </a:p>
        </p:txBody>
      </p:sp>
      <p:sp>
        <p:nvSpPr>
          <p:cNvPr id="84" name="Shape 82"/>
          <p:cNvSpPr/>
          <p:nvPr/>
        </p:nvSpPr>
        <p:spPr>
          <a:xfrm>
            <a:off x="6967728" y="5340096"/>
            <a:ext cx="0" cy="530352"/>
          </a:xfrm>
          <a:prstGeom prst="line">
            <a:avLst/>
          </a:prstGeom>
          <a:noFill/>
          <a:ln w="19050">
            <a:solidFill>
              <a:srgbClr val="FFFFFF"/>
            </a:solidFill>
            <a:prstDash val="solid"/>
          </a:ln>
        </p:spPr>
        <p:txBody>
          <a:bodyPr/>
          <a:lstStyle/>
          <a:p>
            <a:endParaRPr lang="ko-KR" altLang="en-US"/>
          </a:p>
        </p:txBody>
      </p:sp>
      <p:sp>
        <p:nvSpPr>
          <p:cNvPr id="85" name="Shape 83"/>
          <p:cNvSpPr/>
          <p:nvPr/>
        </p:nvSpPr>
        <p:spPr>
          <a:xfrm>
            <a:off x="7534656" y="5340096"/>
            <a:ext cx="0" cy="530352"/>
          </a:xfrm>
          <a:prstGeom prst="line">
            <a:avLst/>
          </a:prstGeom>
          <a:noFill/>
          <a:ln w="19050">
            <a:solidFill>
              <a:srgbClr val="FFFFFF"/>
            </a:solidFill>
            <a:prstDash val="solid"/>
          </a:ln>
        </p:spPr>
        <p:txBody>
          <a:bodyPr/>
          <a:lstStyle/>
          <a:p>
            <a:endParaRPr lang="ko-KR" altLang="en-US"/>
          </a:p>
        </p:txBody>
      </p:sp>
      <p:sp>
        <p:nvSpPr>
          <p:cNvPr id="86" name="Shape 84"/>
          <p:cNvSpPr/>
          <p:nvPr/>
        </p:nvSpPr>
        <p:spPr>
          <a:xfrm>
            <a:off x="8101584" y="5340096"/>
            <a:ext cx="0" cy="530352"/>
          </a:xfrm>
          <a:prstGeom prst="line">
            <a:avLst/>
          </a:prstGeom>
          <a:noFill/>
          <a:ln w="19050">
            <a:solidFill>
              <a:srgbClr val="FFFFFF"/>
            </a:solidFill>
            <a:prstDash val="solid"/>
          </a:ln>
        </p:spPr>
        <p:txBody>
          <a:bodyPr/>
          <a:lstStyle/>
          <a:p>
            <a:endParaRPr lang="ko-KR" altLang="en-US"/>
          </a:p>
        </p:txBody>
      </p:sp>
      <p:sp>
        <p:nvSpPr>
          <p:cNvPr id="87" name="Text 85"/>
          <p:cNvSpPr txBox="1"/>
          <p:nvPr/>
        </p:nvSpPr>
        <p:spPr>
          <a:xfrm>
            <a:off x="5806440" y="5870448"/>
            <a:ext cx="2926080" cy="274320"/>
          </a:xfrm>
          <a:prstGeom prst="rect">
            <a:avLst/>
          </a:prstGeom>
          <a:noFill/>
          <a:ln/>
        </p:spPr>
        <p:txBody>
          <a:bodyPr wrap="square" lIns="0" tIns="0" rIns="0" bIns="0" rtlCol="0" anchor="t"/>
          <a:lstStyle/>
          <a:p>
            <a:pPr marL="0" indent="0">
              <a:buNone/>
            </a:pPr>
            <a:r>
              <a:rPr lang="en-US" sz="1400" b="1">
                <a:solidFill>
                  <a:srgbClr val="D8E0E7"/>
                </a:solidFill>
              </a:rPr>
              <a:t>packed 4 KB zpages</a:t>
            </a:r>
            <a:endParaRPr lang="en-US" sz="1400" b="1"/>
          </a:p>
        </p:txBody>
      </p:sp>
      <p:sp>
        <p:nvSpPr>
          <p:cNvPr id="88" name="Shape 86"/>
          <p:cNvSpPr/>
          <p:nvPr/>
        </p:nvSpPr>
        <p:spPr>
          <a:xfrm>
            <a:off x="1348740" y="2650998"/>
            <a:ext cx="0" cy="412242"/>
          </a:xfrm>
          <a:prstGeom prst="line">
            <a:avLst/>
          </a:prstGeom>
          <a:noFill/>
          <a:ln w="34925">
            <a:solidFill>
              <a:srgbClr val="586B7D"/>
            </a:solidFill>
            <a:prstDash val="solid"/>
            <a:tailEnd type="triangle"/>
          </a:ln>
        </p:spPr>
        <p:txBody>
          <a:bodyPr/>
          <a:lstStyle/>
          <a:p>
            <a:endParaRPr lang="ko-KR" altLang="en-US"/>
          </a:p>
        </p:txBody>
      </p:sp>
      <p:sp>
        <p:nvSpPr>
          <p:cNvPr id="89" name="Shape 87"/>
          <p:cNvSpPr/>
          <p:nvPr/>
        </p:nvSpPr>
        <p:spPr>
          <a:xfrm>
            <a:off x="1969008" y="3337560"/>
            <a:ext cx="298704" cy="0"/>
          </a:xfrm>
          <a:prstGeom prst="line">
            <a:avLst/>
          </a:prstGeom>
          <a:noFill/>
          <a:ln w="34925">
            <a:solidFill>
              <a:srgbClr val="586B7D"/>
            </a:solidFill>
            <a:prstDash val="solid"/>
            <a:tailEnd type="triangle"/>
          </a:ln>
        </p:spPr>
        <p:txBody>
          <a:bodyPr/>
          <a:lstStyle/>
          <a:p>
            <a:endParaRPr lang="ko-KR" altLang="en-US"/>
          </a:p>
        </p:txBody>
      </p:sp>
      <p:sp>
        <p:nvSpPr>
          <p:cNvPr id="90" name="Shape 88"/>
          <p:cNvSpPr/>
          <p:nvPr/>
        </p:nvSpPr>
        <p:spPr>
          <a:xfrm>
            <a:off x="3456432" y="2971800"/>
            <a:ext cx="292608" cy="0"/>
          </a:xfrm>
          <a:prstGeom prst="line">
            <a:avLst/>
          </a:prstGeom>
          <a:noFill/>
          <a:ln w="34925">
            <a:solidFill>
              <a:srgbClr val="586B7D"/>
            </a:solidFill>
            <a:prstDash val="solid"/>
            <a:tailEnd type="triangle"/>
          </a:ln>
        </p:spPr>
        <p:txBody>
          <a:bodyPr/>
          <a:lstStyle/>
          <a:p>
            <a:endParaRPr lang="ko-KR" altLang="en-US"/>
          </a:p>
        </p:txBody>
      </p:sp>
      <p:sp>
        <p:nvSpPr>
          <p:cNvPr id="91" name="Shape 89"/>
          <p:cNvSpPr/>
          <p:nvPr/>
        </p:nvSpPr>
        <p:spPr>
          <a:xfrm>
            <a:off x="2862072" y="3538728"/>
            <a:ext cx="0" cy="832104"/>
          </a:xfrm>
          <a:prstGeom prst="line">
            <a:avLst/>
          </a:prstGeom>
          <a:noFill/>
          <a:ln w="34925">
            <a:solidFill>
              <a:srgbClr val="586B7D"/>
            </a:solidFill>
            <a:prstDash val="solid"/>
            <a:headEnd type="triangle"/>
            <a:tailEnd type="triangle"/>
          </a:ln>
        </p:spPr>
        <p:txBody>
          <a:bodyPr/>
          <a:lstStyle/>
          <a:p>
            <a:endParaRPr lang="ko-KR" altLang="en-US"/>
          </a:p>
        </p:txBody>
      </p:sp>
      <p:sp>
        <p:nvSpPr>
          <p:cNvPr id="92" name="Shape 90"/>
          <p:cNvSpPr/>
          <p:nvPr/>
        </p:nvSpPr>
        <p:spPr>
          <a:xfrm>
            <a:off x="5230368" y="3584448"/>
            <a:ext cx="0" cy="786384"/>
          </a:xfrm>
          <a:prstGeom prst="line">
            <a:avLst/>
          </a:prstGeom>
          <a:noFill/>
          <a:ln w="34925">
            <a:solidFill>
              <a:schemeClr val="accent5"/>
            </a:solidFill>
            <a:prstDash val="solid"/>
            <a:headEnd type="triangle"/>
            <a:tailEnd type="triangle"/>
          </a:ln>
        </p:spPr>
        <p:txBody>
          <a:bodyPr/>
          <a:lstStyle/>
          <a:p>
            <a:endParaRPr lang="ko-KR" altLang="en-US"/>
          </a:p>
        </p:txBody>
      </p:sp>
      <p:sp>
        <p:nvSpPr>
          <p:cNvPr id="93" name="Shape 91"/>
          <p:cNvSpPr/>
          <p:nvPr/>
        </p:nvSpPr>
        <p:spPr>
          <a:xfrm>
            <a:off x="7223760" y="3647440"/>
            <a:ext cx="0" cy="1353312"/>
          </a:xfrm>
          <a:prstGeom prst="line">
            <a:avLst/>
          </a:prstGeom>
          <a:noFill/>
          <a:ln w="34925">
            <a:solidFill>
              <a:srgbClr val="586B7D"/>
            </a:solidFill>
            <a:prstDash val="solid"/>
            <a:headEnd type="triangle"/>
            <a:tailEnd type="triangle"/>
          </a:ln>
        </p:spPr>
        <p:txBody>
          <a:bodyPr/>
          <a:lstStyle/>
          <a:p>
            <a:endParaRPr lang="ko-KR" altLang="en-US"/>
          </a:p>
        </p:txBody>
      </p:sp>
      <p:sp>
        <p:nvSpPr>
          <p:cNvPr id="94" name="Text 92"/>
          <p:cNvSpPr/>
          <p:nvPr/>
        </p:nvSpPr>
        <p:spPr>
          <a:xfrm>
            <a:off x="9098280" y="1691640"/>
            <a:ext cx="329184" cy="4617720"/>
          </a:xfrm>
          <a:prstGeom prst="roundRect">
            <a:avLst>
              <a:gd name="adj" fmla="val 11111"/>
            </a:avLst>
          </a:prstGeom>
          <a:solidFill>
            <a:schemeClr val="tx2">
              <a:alpha val="18000"/>
            </a:schemeClr>
          </a:solidFill>
          <a:ln/>
        </p:spPr>
        <p:txBody>
          <a:bodyPr vert="vert270" wrap="square" lIns="508" tIns="508" rIns="508" bIns="508" rtlCol="0" anchor="ctr"/>
          <a:lstStyle/>
          <a:p>
            <a:pPr marL="0" indent="0" algn="ctr">
              <a:buNone/>
            </a:pPr>
            <a:r>
              <a:rPr lang="en-US" sz="1400" b="1">
                <a:solidFill>
                  <a:schemeClr val="tx1"/>
                </a:solidFill>
              </a:rPr>
              <a:t>PCIe</a:t>
            </a:r>
            <a:endParaRPr lang="en-US" sz="1400"/>
          </a:p>
        </p:txBody>
      </p:sp>
      <p:sp>
        <p:nvSpPr>
          <p:cNvPr id="95" name="Text 93"/>
          <p:cNvSpPr/>
          <p:nvPr/>
        </p:nvSpPr>
        <p:spPr>
          <a:xfrm>
            <a:off x="9555480" y="1691640"/>
            <a:ext cx="2084832" cy="4617720"/>
          </a:xfrm>
          <a:prstGeom prst="roundRect">
            <a:avLst>
              <a:gd name="adj" fmla="val 2632"/>
            </a:avLst>
          </a:prstGeom>
          <a:solidFill>
            <a:schemeClr val="accent2">
              <a:alpha val="7000"/>
            </a:schemeClr>
          </a:solidFill>
          <a:ln w="15875">
            <a:solidFill>
              <a:srgbClr val="2469C7"/>
            </a:solidFill>
          </a:ln>
        </p:spPr>
        <p:txBody>
          <a:bodyPr wrap="square" lIns="508" tIns="508" rIns="508" bIns="508" rtlCol="0" anchor="ctr"/>
          <a:lstStyle/>
          <a:p>
            <a:pPr marL="0" indent="0" algn="ctr">
              <a:buNone/>
            </a:pPr>
            <a:endParaRPr lang="en-US" sz="1600"/>
          </a:p>
        </p:txBody>
      </p:sp>
      <p:sp>
        <p:nvSpPr>
          <p:cNvPr id="96" name="Text 94"/>
          <p:cNvSpPr txBox="1"/>
          <p:nvPr/>
        </p:nvSpPr>
        <p:spPr>
          <a:xfrm>
            <a:off x="9674352" y="1737360"/>
            <a:ext cx="1920240" cy="274320"/>
          </a:xfrm>
          <a:prstGeom prst="rect">
            <a:avLst/>
          </a:prstGeom>
          <a:noFill/>
          <a:ln/>
        </p:spPr>
        <p:txBody>
          <a:bodyPr wrap="square" lIns="0" tIns="0" rIns="0" bIns="0" rtlCol="0" anchor="t"/>
          <a:lstStyle/>
          <a:p>
            <a:pPr marL="0" indent="0">
              <a:buNone/>
            </a:pPr>
            <a:r>
              <a:rPr lang="en-US" sz="1400" b="1">
                <a:solidFill>
                  <a:schemeClr val="tx2"/>
                </a:solidFill>
              </a:rPr>
              <a:t>Host memory</a:t>
            </a:r>
            <a:endParaRPr lang="en-US" sz="1400"/>
          </a:p>
        </p:txBody>
      </p:sp>
      <p:sp>
        <p:nvSpPr>
          <p:cNvPr id="97" name="Text 95"/>
          <p:cNvSpPr/>
          <p:nvPr/>
        </p:nvSpPr>
        <p:spPr>
          <a:xfrm>
            <a:off x="9692640" y="2103120"/>
            <a:ext cx="1810512" cy="4069080"/>
          </a:xfrm>
          <a:prstGeom prst="roundRect">
            <a:avLst>
              <a:gd name="adj" fmla="val 2525"/>
            </a:avLst>
          </a:prstGeom>
          <a:solidFill>
            <a:schemeClr val="accent2">
              <a:alpha val="20000"/>
            </a:schemeClr>
          </a:solidFill>
          <a:ln w="19050">
            <a:solidFill>
              <a:srgbClr val="2469C7"/>
            </a:solidFill>
          </a:ln>
        </p:spPr>
        <p:txBody>
          <a:bodyPr wrap="square" lIns="508" tIns="508" rIns="508" bIns="508" rtlCol="0" anchor="ctr"/>
          <a:lstStyle/>
          <a:p>
            <a:pPr marL="0" indent="0" algn="ctr">
              <a:buNone/>
            </a:pPr>
            <a:endParaRPr lang="en-US" sz="1600"/>
          </a:p>
        </p:txBody>
      </p:sp>
      <p:sp>
        <p:nvSpPr>
          <p:cNvPr id="98" name="Text 96"/>
          <p:cNvSpPr txBox="1"/>
          <p:nvPr/>
        </p:nvSpPr>
        <p:spPr>
          <a:xfrm>
            <a:off x="9692640" y="2157984"/>
            <a:ext cx="1810512" cy="329184"/>
          </a:xfrm>
          <a:prstGeom prst="rect">
            <a:avLst/>
          </a:prstGeom>
          <a:noFill/>
          <a:ln/>
        </p:spPr>
        <p:txBody>
          <a:bodyPr wrap="square" lIns="0" tIns="0" rIns="0" bIns="0" rtlCol="0" anchor="t"/>
          <a:lstStyle/>
          <a:p>
            <a:pPr marL="0" indent="0" algn="ctr">
              <a:buNone/>
            </a:pPr>
            <a:r>
              <a:rPr lang="en-US" sz="1600" b="1">
                <a:solidFill>
                  <a:schemeClr val="accent2"/>
                </a:solidFill>
              </a:rPr>
              <a:t>Remote-UM</a:t>
            </a:r>
            <a:endParaRPr lang="en-US" sz="1600"/>
          </a:p>
        </p:txBody>
      </p:sp>
      <p:sp>
        <p:nvSpPr>
          <p:cNvPr id="99" name="Shape 97"/>
          <p:cNvSpPr/>
          <p:nvPr/>
        </p:nvSpPr>
        <p:spPr>
          <a:xfrm>
            <a:off x="9866376" y="2606040"/>
            <a:ext cx="384048" cy="329184"/>
          </a:xfrm>
          <a:prstGeom prst="roundRect">
            <a:avLst>
              <a:gd name="adj" fmla="val 8333"/>
            </a:avLst>
          </a:prstGeom>
          <a:solidFill>
            <a:srgbClr val="2469C7"/>
          </a:solidFill>
          <a:ln/>
        </p:spPr>
        <p:txBody>
          <a:bodyPr/>
          <a:lstStyle/>
          <a:p>
            <a:endParaRPr lang="ko-KR" altLang="en-US"/>
          </a:p>
        </p:txBody>
      </p:sp>
      <p:sp>
        <p:nvSpPr>
          <p:cNvPr id="100" name="Shape 98"/>
          <p:cNvSpPr/>
          <p:nvPr/>
        </p:nvSpPr>
        <p:spPr>
          <a:xfrm>
            <a:off x="10369296" y="2606040"/>
            <a:ext cx="384048" cy="329184"/>
          </a:xfrm>
          <a:prstGeom prst="roundRect">
            <a:avLst>
              <a:gd name="adj" fmla="val 8333"/>
            </a:avLst>
          </a:prstGeom>
          <a:solidFill>
            <a:srgbClr val="2469C7"/>
          </a:solidFill>
          <a:ln/>
        </p:spPr>
        <p:txBody>
          <a:bodyPr/>
          <a:lstStyle/>
          <a:p>
            <a:endParaRPr lang="ko-KR" altLang="en-US"/>
          </a:p>
        </p:txBody>
      </p:sp>
      <p:sp>
        <p:nvSpPr>
          <p:cNvPr id="101" name="Shape 99"/>
          <p:cNvSpPr/>
          <p:nvPr/>
        </p:nvSpPr>
        <p:spPr>
          <a:xfrm>
            <a:off x="10872216" y="2606040"/>
            <a:ext cx="384048" cy="329184"/>
          </a:xfrm>
          <a:prstGeom prst="roundRect">
            <a:avLst>
              <a:gd name="adj" fmla="val 8333"/>
            </a:avLst>
          </a:prstGeom>
          <a:solidFill>
            <a:srgbClr val="2469C7"/>
          </a:solidFill>
          <a:ln/>
        </p:spPr>
        <p:txBody>
          <a:bodyPr/>
          <a:lstStyle/>
          <a:p>
            <a:endParaRPr lang="ko-KR" altLang="en-US"/>
          </a:p>
        </p:txBody>
      </p:sp>
      <p:sp>
        <p:nvSpPr>
          <p:cNvPr id="102" name="Shape 100"/>
          <p:cNvSpPr/>
          <p:nvPr/>
        </p:nvSpPr>
        <p:spPr>
          <a:xfrm>
            <a:off x="9866376" y="3044952"/>
            <a:ext cx="384048" cy="329184"/>
          </a:xfrm>
          <a:prstGeom prst="roundRect">
            <a:avLst>
              <a:gd name="adj" fmla="val 8333"/>
            </a:avLst>
          </a:prstGeom>
          <a:solidFill>
            <a:srgbClr val="2469C7"/>
          </a:solidFill>
          <a:ln/>
        </p:spPr>
        <p:txBody>
          <a:bodyPr/>
          <a:lstStyle/>
          <a:p>
            <a:endParaRPr lang="ko-KR" altLang="en-US"/>
          </a:p>
        </p:txBody>
      </p:sp>
      <p:sp>
        <p:nvSpPr>
          <p:cNvPr id="103" name="Shape 101"/>
          <p:cNvSpPr/>
          <p:nvPr/>
        </p:nvSpPr>
        <p:spPr>
          <a:xfrm>
            <a:off x="10369296" y="3044952"/>
            <a:ext cx="384048" cy="329184"/>
          </a:xfrm>
          <a:prstGeom prst="roundRect">
            <a:avLst>
              <a:gd name="adj" fmla="val 8333"/>
            </a:avLst>
          </a:prstGeom>
          <a:solidFill>
            <a:srgbClr val="2469C7"/>
          </a:solidFill>
          <a:ln/>
        </p:spPr>
        <p:txBody>
          <a:bodyPr/>
          <a:lstStyle/>
          <a:p>
            <a:endParaRPr lang="ko-KR" altLang="en-US"/>
          </a:p>
        </p:txBody>
      </p:sp>
      <p:sp>
        <p:nvSpPr>
          <p:cNvPr id="104" name="Shape 102"/>
          <p:cNvSpPr/>
          <p:nvPr/>
        </p:nvSpPr>
        <p:spPr>
          <a:xfrm>
            <a:off x="10872216" y="3044952"/>
            <a:ext cx="384048" cy="329184"/>
          </a:xfrm>
          <a:prstGeom prst="roundRect">
            <a:avLst>
              <a:gd name="adj" fmla="val 8333"/>
            </a:avLst>
          </a:prstGeom>
          <a:solidFill>
            <a:srgbClr val="2469C7"/>
          </a:solidFill>
          <a:ln/>
        </p:spPr>
        <p:txBody>
          <a:bodyPr/>
          <a:lstStyle/>
          <a:p>
            <a:endParaRPr lang="ko-KR" altLang="en-US"/>
          </a:p>
        </p:txBody>
      </p:sp>
      <p:sp>
        <p:nvSpPr>
          <p:cNvPr id="105" name="Shape 103"/>
          <p:cNvSpPr/>
          <p:nvPr/>
        </p:nvSpPr>
        <p:spPr>
          <a:xfrm>
            <a:off x="9866376" y="3483864"/>
            <a:ext cx="384048" cy="329184"/>
          </a:xfrm>
          <a:prstGeom prst="roundRect">
            <a:avLst>
              <a:gd name="adj" fmla="val 8333"/>
            </a:avLst>
          </a:prstGeom>
          <a:solidFill>
            <a:srgbClr val="2469C7"/>
          </a:solidFill>
          <a:ln/>
        </p:spPr>
        <p:txBody>
          <a:bodyPr/>
          <a:lstStyle/>
          <a:p>
            <a:endParaRPr lang="ko-KR" altLang="en-US"/>
          </a:p>
        </p:txBody>
      </p:sp>
      <p:sp>
        <p:nvSpPr>
          <p:cNvPr id="106" name="Shape 104"/>
          <p:cNvSpPr/>
          <p:nvPr/>
        </p:nvSpPr>
        <p:spPr>
          <a:xfrm>
            <a:off x="10369296" y="3483864"/>
            <a:ext cx="384048" cy="329184"/>
          </a:xfrm>
          <a:prstGeom prst="roundRect">
            <a:avLst>
              <a:gd name="adj" fmla="val 8333"/>
            </a:avLst>
          </a:prstGeom>
          <a:solidFill>
            <a:srgbClr val="2469C7"/>
          </a:solidFill>
          <a:ln/>
        </p:spPr>
        <p:txBody>
          <a:bodyPr/>
          <a:lstStyle/>
          <a:p>
            <a:endParaRPr lang="ko-KR" altLang="en-US"/>
          </a:p>
        </p:txBody>
      </p:sp>
      <p:sp>
        <p:nvSpPr>
          <p:cNvPr id="107" name="Shape 105"/>
          <p:cNvSpPr/>
          <p:nvPr/>
        </p:nvSpPr>
        <p:spPr>
          <a:xfrm>
            <a:off x="10872216" y="3483864"/>
            <a:ext cx="384048" cy="329184"/>
          </a:xfrm>
          <a:prstGeom prst="roundRect">
            <a:avLst>
              <a:gd name="adj" fmla="val 8333"/>
            </a:avLst>
          </a:prstGeom>
          <a:solidFill>
            <a:srgbClr val="2469C7"/>
          </a:solidFill>
          <a:ln/>
        </p:spPr>
        <p:txBody>
          <a:bodyPr/>
          <a:lstStyle/>
          <a:p>
            <a:endParaRPr lang="ko-KR" altLang="en-US"/>
          </a:p>
        </p:txBody>
      </p:sp>
      <p:sp>
        <p:nvSpPr>
          <p:cNvPr id="108" name="Shape 106"/>
          <p:cNvSpPr/>
          <p:nvPr/>
        </p:nvSpPr>
        <p:spPr>
          <a:xfrm>
            <a:off x="9866376" y="3922776"/>
            <a:ext cx="384048" cy="329184"/>
          </a:xfrm>
          <a:prstGeom prst="roundRect">
            <a:avLst>
              <a:gd name="adj" fmla="val 8333"/>
            </a:avLst>
          </a:prstGeom>
          <a:solidFill>
            <a:srgbClr val="2469C7"/>
          </a:solidFill>
          <a:ln/>
        </p:spPr>
        <p:txBody>
          <a:bodyPr/>
          <a:lstStyle/>
          <a:p>
            <a:endParaRPr lang="ko-KR" altLang="en-US"/>
          </a:p>
        </p:txBody>
      </p:sp>
      <p:sp>
        <p:nvSpPr>
          <p:cNvPr id="109" name="Shape 107"/>
          <p:cNvSpPr/>
          <p:nvPr/>
        </p:nvSpPr>
        <p:spPr>
          <a:xfrm>
            <a:off x="10369296" y="3922776"/>
            <a:ext cx="384048" cy="329184"/>
          </a:xfrm>
          <a:prstGeom prst="roundRect">
            <a:avLst>
              <a:gd name="adj" fmla="val 8333"/>
            </a:avLst>
          </a:prstGeom>
          <a:solidFill>
            <a:srgbClr val="2469C7"/>
          </a:solidFill>
          <a:ln/>
        </p:spPr>
        <p:txBody>
          <a:bodyPr/>
          <a:lstStyle/>
          <a:p>
            <a:endParaRPr lang="ko-KR" altLang="en-US"/>
          </a:p>
        </p:txBody>
      </p:sp>
      <p:sp>
        <p:nvSpPr>
          <p:cNvPr id="110" name="Shape 108"/>
          <p:cNvSpPr/>
          <p:nvPr/>
        </p:nvSpPr>
        <p:spPr>
          <a:xfrm>
            <a:off x="10872216" y="3922776"/>
            <a:ext cx="384048" cy="329184"/>
          </a:xfrm>
          <a:prstGeom prst="roundRect">
            <a:avLst>
              <a:gd name="adj" fmla="val 8333"/>
            </a:avLst>
          </a:prstGeom>
          <a:solidFill>
            <a:srgbClr val="2469C7"/>
          </a:solidFill>
          <a:ln/>
        </p:spPr>
        <p:txBody>
          <a:bodyPr/>
          <a:lstStyle/>
          <a:p>
            <a:endParaRPr lang="ko-KR" altLang="en-US"/>
          </a:p>
        </p:txBody>
      </p:sp>
      <p:sp>
        <p:nvSpPr>
          <p:cNvPr id="111" name="Shape 109"/>
          <p:cNvSpPr/>
          <p:nvPr/>
        </p:nvSpPr>
        <p:spPr>
          <a:xfrm>
            <a:off x="9866376" y="4361688"/>
            <a:ext cx="384048" cy="329184"/>
          </a:xfrm>
          <a:prstGeom prst="roundRect">
            <a:avLst>
              <a:gd name="adj" fmla="val 8333"/>
            </a:avLst>
          </a:prstGeom>
          <a:solidFill>
            <a:srgbClr val="2469C7"/>
          </a:solidFill>
          <a:ln/>
        </p:spPr>
        <p:txBody>
          <a:bodyPr/>
          <a:lstStyle/>
          <a:p>
            <a:endParaRPr lang="ko-KR" altLang="en-US"/>
          </a:p>
        </p:txBody>
      </p:sp>
      <p:sp>
        <p:nvSpPr>
          <p:cNvPr id="112" name="Shape 110"/>
          <p:cNvSpPr/>
          <p:nvPr/>
        </p:nvSpPr>
        <p:spPr>
          <a:xfrm>
            <a:off x="10369296" y="4361688"/>
            <a:ext cx="384048" cy="329184"/>
          </a:xfrm>
          <a:prstGeom prst="roundRect">
            <a:avLst>
              <a:gd name="adj" fmla="val 8333"/>
            </a:avLst>
          </a:prstGeom>
          <a:solidFill>
            <a:srgbClr val="2469C7"/>
          </a:solidFill>
          <a:ln/>
        </p:spPr>
        <p:txBody>
          <a:bodyPr/>
          <a:lstStyle/>
          <a:p>
            <a:endParaRPr lang="ko-KR" altLang="en-US"/>
          </a:p>
        </p:txBody>
      </p:sp>
      <p:sp>
        <p:nvSpPr>
          <p:cNvPr id="113" name="Shape 111"/>
          <p:cNvSpPr/>
          <p:nvPr/>
        </p:nvSpPr>
        <p:spPr>
          <a:xfrm>
            <a:off x="10872216" y="4361688"/>
            <a:ext cx="384048" cy="329184"/>
          </a:xfrm>
          <a:prstGeom prst="roundRect">
            <a:avLst>
              <a:gd name="adj" fmla="val 8333"/>
            </a:avLst>
          </a:prstGeom>
          <a:solidFill>
            <a:srgbClr val="2469C7"/>
          </a:solidFill>
          <a:ln/>
        </p:spPr>
        <p:txBody>
          <a:bodyPr/>
          <a:lstStyle/>
          <a:p>
            <a:endParaRPr lang="ko-KR" altLang="en-US"/>
          </a:p>
        </p:txBody>
      </p:sp>
      <p:sp>
        <p:nvSpPr>
          <p:cNvPr id="114" name="Shape 112"/>
          <p:cNvSpPr/>
          <p:nvPr/>
        </p:nvSpPr>
        <p:spPr>
          <a:xfrm>
            <a:off x="9866376" y="4800600"/>
            <a:ext cx="384048" cy="329184"/>
          </a:xfrm>
          <a:prstGeom prst="roundRect">
            <a:avLst>
              <a:gd name="adj" fmla="val 8333"/>
            </a:avLst>
          </a:prstGeom>
          <a:solidFill>
            <a:srgbClr val="2469C7"/>
          </a:solidFill>
          <a:ln/>
        </p:spPr>
        <p:txBody>
          <a:bodyPr/>
          <a:lstStyle/>
          <a:p>
            <a:endParaRPr lang="ko-KR" altLang="en-US"/>
          </a:p>
        </p:txBody>
      </p:sp>
      <p:sp>
        <p:nvSpPr>
          <p:cNvPr id="115" name="Shape 113"/>
          <p:cNvSpPr/>
          <p:nvPr/>
        </p:nvSpPr>
        <p:spPr>
          <a:xfrm>
            <a:off x="10369296" y="4800600"/>
            <a:ext cx="384048" cy="329184"/>
          </a:xfrm>
          <a:prstGeom prst="roundRect">
            <a:avLst>
              <a:gd name="adj" fmla="val 8333"/>
            </a:avLst>
          </a:prstGeom>
          <a:solidFill>
            <a:srgbClr val="2469C7"/>
          </a:solidFill>
          <a:ln/>
        </p:spPr>
        <p:txBody>
          <a:bodyPr/>
          <a:lstStyle/>
          <a:p>
            <a:endParaRPr lang="ko-KR" altLang="en-US"/>
          </a:p>
        </p:txBody>
      </p:sp>
      <p:sp>
        <p:nvSpPr>
          <p:cNvPr id="116" name="Shape 114"/>
          <p:cNvSpPr/>
          <p:nvPr/>
        </p:nvSpPr>
        <p:spPr>
          <a:xfrm>
            <a:off x="10872216" y="4800600"/>
            <a:ext cx="384048" cy="329184"/>
          </a:xfrm>
          <a:prstGeom prst="roundRect">
            <a:avLst>
              <a:gd name="adj" fmla="val 8333"/>
            </a:avLst>
          </a:prstGeom>
          <a:solidFill>
            <a:srgbClr val="2469C7"/>
          </a:solidFill>
          <a:ln/>
        </p:spPr>
        <p:txBody>
          <a:bodyPr/>
          <a:lstStyle/>
          <a:p>
            <a:endParaRPr lang="ko-KR" altLang="en-US"/>
          </a:p>
        </p:txBody>
      </p:sp>
      <p:sp>
        <p:nvSpPr>
          <p:cNvPr id="117" name="Shape 115"/>
          <p:cNvSpPr/>
          <p:nvPr/>
        </p:nvSpPr>
        <p:spPr>
          <a:xfrm>
            <a:off x="9866376" y="5239512"/>
            <a:ext cx="384048" cy="329184"/>
          </a:xfrm>
          <a:prstGeom prst="roundRect">
            <a:avLst>
              <a:gd name="adj" fmla="val 8333"/>
            </a:avLst>
          </a:prstGeom>
          <a:solidFill>
            <a:srgbClr val="2469C7"/>
          </a:solidFill>
          <a:ln/>
        </p:spPr>
        <p:txBody>
          <a:bodyPr/>
          <a:lstStyle/>
          <a:p>
            <a:endParaRPr lang="ko-KR" altLang="en-US"/>
          </a:p>
        </p:txBody>
      </p:sp>
      <p:sp>
        <p:nvSpPr>
          <p:cNvPr id="118" name="Shape 116"/>
          <p:cNvSpPr/>
          <p:nvPr/>
        </p:nvSpPr>
        <p:spPr>
          <a:xfrm>
            <a:off x="10369296" y="5239512"/>
            <a:ext cx="384048" cy="329184"/>
          </a:xfrm>
          <a:prstGeom prst="roundRect">
            <a:avLst>
              <a:gd name="adj" fmla="val 8333"/>
            </a:avLst>
          </a:prstGeom>
          <a:solidFill>
            <a:srgbClr val="2469C7"/>
          </a:solidFill>
          <a:ln/>
        </p:spPr>
        <p:txBody>
          <a:bodyPr/>
          <a:lstStyle/>
          <a:p>
            <a:endParaRPr lang="ko-KR" altLang="en-US"/>
          </a:p>
        </p:txBody>
      </p:sp>
      <p:sp>
        <p:nvSpPr>
          <p:cNvPr id="119" name="Shape 117"/>
          <p:cNvSpPr/>
          <p:nvPr/>
        </p:nvSpPr>
        <p:spPr>
          <a:xfrm>
            <a:off x="10872216" y="5239512"/>
            <a:ext cx="384048" cy="329184"/>
          </a:xfrm>
          <a:prstGeom prst="roundRect">
            <a:avLst>
              <a:gd name="adj" fmla="val 8333"/>
            </a:avLst>
          </a:prstGeom>
          <a:solidFill>
            <a:srgbClr val="2469C7"/>
          </a:solidFill>
          <a:ln/>
        </p:spPr>
        <p:txBody>
          <a:bodyPr/>
          <a:lstStyle/>
          <a:p>
            <a:endParaRPr lang="ko-KR" altLang="en-US"/>
          </a:p>
        </p:txBody>
      </p:sp>
      <p:sp>
        <p:nvSpPr>
          <p:cNvPr id="120" name="Shape 118"/>
          <p:cNvSpPr/>
          <p:nvPr/>
        </p:nvSpPr>
        <p:spPr>
          <a:xfrm flipV="1">
            <a:off x="8869680" y="2839720"/>
            <a:ext cx="824992" cy="4064"/>
          </a:xfrm>
          <a:prstGeom prst="line">
            <a:avLst/>
          </a:prstGeom>
          <a:noFill/>
          <a:ln w="34925">
            <a:solidFill>
              <a:srgbClr val="586B7D"/>
            </a:solidFill>
            <a:prstDash val="solid"/>
            <a:headEnd type="triangle"/>
            <a:tailEnd type="triangle"/>
          </a:ln>
        </p:spPr>
        <p:txBody>
          <a:bodyPr/>
          <a:lstStyle/>
          <a:p>
            <a:endParaRPr lang="ko-KR" altLang="en-US"/>
          </a:p>
        </p:txBody>
      </p:sp>
      <p:sp>
        <p:nvSpPr>
          <p:cNvPr id="121" name="Shape 119"/>
          <p:cNvSpPr/>
          <p:nvPr/>
        </p:nvSpPr>
        <p:spPr>
          <a:xfrm>
            <a:off x="4943436" y="5413248"/>
            <a:ext cx="694944" cy="0"/>
          </a:xfrm>
          <a:prstGeom prst="line">
            <a:avLst/>
          </a:prstGeom>
          <a:noFill/>
          <a:ln w="47625">
            <a:solidFill>
              <a:srgbClr val="7760A8"/>
            </a:solidFill>
            <a:prstDash val="solid"/>
            <a:tailEnd type="triangle"/>
          </a:ln>
        </p:spPr>
        <p:txBody>
          <a:bodyPr/>
          <a:lstStyle/>
          <a:p>
            <a:endParaRPr lang="ko-KR" altLang="en-US"/>
          </a:p>
        </p:txBody>
      </p:sp>
      <p:sp>
        <p:nvSpPr>
          <p:cNvPr id="122" name="Text 120"/>
          <p:cNvSpPr/>
          <p:nvPr/>
        </p:nvSpPr>
        <p:spPr>
          <a:xfrm>
            <a:off x="5138928" y="5001768"/>
            <a:ext cx="329184" cy="329184"/>
          </a:xfrm>
          <a:prstGeom prst="ellipse">
            <a:avLst/>
          </a:prstGeom>
          <a:solidFill>
            <a:srgbClr val="7760A8"/>
          </a:solidFill>
          <a:ln/>
        </p:spPr>
        <p:txBody>
          <a:bodyPr wrap="square" lIns="0" tIns="0" rIns="0" bIns="0" rtlCol="0" anchor="ctr"/>
          <a:lstStyle/>
          <a:p>
            <a:pPr marL="0" indent="0" algn="ctr">
              <a:buNone/>
            </a:pPr>
            <a:r>
              <a:rPr lang="en-US" sz="1500" b="1">
                <a:solidFill>
                  <a:schemeClr val="bg1"/>
                </a:solidFill>
              </a:rPr>
              <a:t>1</a:t>
            </a:r>
            <a:endParaRPr lang="en-US" sz="1500"/>
          </a:p>
        </p:txBody>
      </p:sp>
      <p:sp>
        <p:nvSpPr>
          <p:cNvPr id="123" name="Shape 121"/>
          <p:cNvSpPr/>
          <p:nvPr/>
        </p:nvSpPr>
        <p:spPr>
          <a:xfrm flipH="1">
            <a:off x="4974966" y="5870448"/>
            <a:ext cx="694944" cy="0"/>
          </a:xfrm>
          <a:prstGeom prst="line">
            <a:avLst/>
          </a:prstGeom>
          <a:noFill/>
          <a:ln w="47625">
            <a:solidFill>
              <a:srgbClr val="D77628"/>
            </a:solidFill>
            <a:prstDash val="solid"/>
            <a:tailEnd type="triangle"/>
          </a:ln>
        </p:spPr>
        <p:txBody>
          <a:bodyPr/>
          <a:lstStyle/>
          <a:p>
            <a:endParaRPr lang="ko-KR" altLang="en-US"/>
          </a:p>
        </p:txBody>
      </p:sp>
      <p:sp>
        <p:nvSpPr>
          <p:cNvPr id="124" name="Text 122"/>
          <p:cNvSpPr/>
          <p:nvPr/>
        </p:nvSpPr>
        <p:spPr>
          <a:xfrm>
            <a:off x="5138928" y="5943600"/>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2</a:t>
            </a:r>
            <a:endParaRPr lang="en-US" sz="1500"/>
          </a:p>
        </p:txBody>
      </p:sp>
      <p:sp>
        <p:nvSpPr>
          <p:cNvPr id="125" name="Shape 123"/>
          <p:cNvSpPr/>
          <p:nvPr/>
        </p:nvSpPr>
        <p:spPr>
          <a:xfrm>
            <a:off x="8842248" y="5586984"/>
            <a:ext cx="852424" cy="0"/>
          </a:xfrm>
          <a:prstGeom prst="line">
            <a:avLst/>
          </a:prstGeom>
          <a:noFill/>
          <a:ln w="41275">
            <a:solidFill>
              <a:srgbClr val="586B7D"/>
            </a:solidFill>
            <a:prstDash val="sysDot"/>
            <a:tailEnd type="triangle"/>
          </a:ln>
        </p:spPr>
        <p:txBody>
          <a:bodyPr/>
          <a:lstStyle/>
          <a:p>
            <a:endParaRPr lang="ko-KR" altLang="en-US"/>
          </a:p>
        </p:txBody>
      </p:sp>
      <p:sp>
        <p:nvSpPr>
          <p:cNvPr id="126" name="Text 124"/>
          <p:cNvSpPr/>
          <p:nvPr/>
        </p:nvSpPr>
        <p:spPr>
          <a:xfrm>
            <a:off x="5445717" y="3822192"/>
            <a:ext cx="320040" cy="320040"/>
          </a:xfrm>
          <a:prstGeom prst="ellipse">
            <a:avLst/>
          </a:prstGeom>
          <a:solidFill>
            <a:srgbClr val="C00000"/>
          </a:solidFill>
          <a:ln/>
        </p:spPr>
        <p:txBody>
          <a:bodyPr wrap="square" lIns="0" tIns="0" rIns="0" bIns="0" rtlCol="0" anchor="ctr"/>
          <a:lstStyle/>
          <a:p>
            <a:pPr marL="0" indent="0" algn="ctr">
              <a:buNone/>
            </a:pPr>
            <a:r>
              <a:rPr lang="en-US" sz="1500" b="1">
                <a:solidFill>
                  <a:schemeClr val="bg1"/>
                </a:solidFill>
              </a:rPr>
              <a:t>3</a:t>
            </a:r>
            <a:endParaRPr lang="en-US" sz="1500"/>
          </a:p>
        </p:txBody>
      </p:sp>
      <p:sp>
        <p:nvSpPr>
          <p:cNvPr id="127"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23</a:t>
            </a:fld>
            <a:endParaRPr lang="en-US"/>
          </a:p>
        </p:txBody>
      </p:sp>
      <p:sp>
        <p:nvSpPr>
          <p:cNvPr id="128" name="Shape 90">
            <a:extLst>
              <a:ext uri="{FF2B5EF4-FFF2-40B4-BE49-F238E27FC236}">
                <a16:creationId xmlns:a16="http://schemas.microsoft.com/office/drawing/2014/main" id="{6EC09490-36BC-6E21-DB9F-8AAF530AEDFE}"/>
              </a:ext>
            </a:extLst>
          </p:cNvPr>
          <p:cNvSpPr/>
          <p:nvPr/>
        </p:nvSpPr>
        <p:spPr>
          <a:xfrm>
            <a:off x="5971032" y="3584448"/>
            <a:ext cx="0" cy="786384"/>
          </a:xfrm>
          <a:prstGeom prst="line">
            <a:avLst/>
          </a:prstGeom>
          <a:noFill/>
          <a:ln w="34925">
            <a:solidFill>
              <a:schemeClr val="accent5"/>
            </a:solidFill>
            <a:prstDash val="solid"/>
            <a:headEnd type="triangle"/>
            <a:tailEnd type="triangle"/>
          </a:ln>
        </p:spPr>
        <p:txBody>
          <a:bodyPr/>
          <a:lstStyle/>
          <a:p>
            <a:endParaRPr lang="ko-KR"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6A237-4986-38D1-ECA6-9CF288B4D23A}"/>
            </a:ext>
          </a:extLst>
        </p:cNvPr>
        <p:cNvGrpSpPr/>
        <p:nvPr/>
      </p:nvGrpSpPr>
      <p:grpSpPr>
        <a:xfrm>
          <a:off x="0" y="0"/>
          <a:ext cx="0" cy="0"/>
          <a:chOff x="0" y="0"/>
          <a:chExt cx="0" cy="0"/>
        </a:xfrm>
      </p:grpSpPr>
      <p:sp>
        <p:nvSpPr>
          <p:cNvPr id="2" name="Text 1">
            <a:hlinkClick r:id="rId3" action="ppaction://hlinksldjump"/>
            <a:extLst>
              <a:ext uri="{FF2B5EF4-FFF2-40B4-BE49-F238E27FC236}">
                <a16:creationId xmlns:a16="http://schemas.microsoft.com/office/drawing/2014/main" id="{879D91A6-6B87-CF7D-5DE1-34B0776DF965}"/>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BACKUP · DESIGN DETAILS</a:t>
            </a:r>
            <a:endParaRPr lang="en-US" altLang="ko-KR"/>
          </a:p>
        </p:txBody>
      </p:sp>
      <p:sp>
        <p:nvSpPr>
          <p:cNvPr id="3" name="Text 1">
            <a:extLst>
              <a:ext uri="{FF2B5EF4-FFF2-40B4-BE49-F238E27FC236}">
                <a16:creationId xmlns:a16="http://schemas.microsoft.com/office/drawing/2014/main" id="{82A86CFE-E08C-5DB2-653D-39A4364FB510}"/>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1. Zswap-out (Compression): compress and pack the pages</a:t>
            </a:r>
            <a:endParaRPr lang="en-US" sz="3000"/>
          </a:p>
        </p:txBody>
      </p:sp>
      <p:sp>
        <p:nvSpPr>
          <p:cNvPr id="4" name="Text 1">
            <a:extLst>
              <a:ext uri="{FF2B5EF4-FFF2-40B4-BE49-F238E27FC236}">
                <a16:creationId xmlns:a16="http://schemas.microsoft.com/office/drawing/2014/main" id="{264BE5E1-F07E-A8F4-8714-E60E2A6EE9E6}"/>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Pages move as 64 KB page-groups; each 4 KB page is compressed on its own</a:t>
            </a:r>
            <a:endParaRPr lang="en-US" sz="1800"/>
          </a:p>
        </p:txBody>
      </p:sp>
      <p:sp>
        <p:nvSpPr>
          <p:cNvPr id="5" name="Text 3">
            <a:extLst>
              <a:ext uri="{FF2B5EF4-FFF2-40B4-BE49-F238E27FC236}">
                <a16:creationId xmlns:a16="http://schemas.microsoft.com/office/drawing/2014/main" id="{C3E48195-35BD-9686-EFDF-3A6A5752EBF3}"/>
              </a:ext>
            </a:extLst>
          </p:cNvPr>
          <p:cNvSpPr txBox="1"/>
          <p:nvPr/>
        </p:nvSpPr>
        <p:spPr>
          <a:xfrm>
            <a:off x="548640" y="1792224"/>
            <a:ext cx="2286000" cy="347472"/>
          </a:xfrm>
          <a:prstGeom prst="rect">
            <a:avLst/>
          </a:prstGeom>
          <a:noFill/>
          <a:ln/>
        </p:spPr>
        <p:txBody>
          <a:bodyPr wrap="square" lIns="0" tIns="0" rIns="0" bIns="0" rtlCol="0" anchor="t"/>
          <a:lstStyle/>
          <a:p>
            <a:pPr marL="0" indent="0">
              <a:buNone/>
            </a:pPr>
            <a:r>
              <a:rPr lang="en-US" sz="1800" b="1">
                <a:solidFill>
                  <a:schemeClr val="accent1"/>
                </a:solidFill>
              </a:rPr>
              <a:t>Victim page-group</a:t>
            </a:r>
            <a:endParaRPr lang="en-US" sz="1800">
              <a:solidFill>
                <a:schemeClr val="accent1"/>
              </a:solidFill>
            </a:endParaRPr>
          </a:p>
        </p:txBody>
      </p:sp>
      <p:sp>
        <p:nvSpPr>
          <p:cNvPr id="6" name="Text 4">
            <a:extLst>
              <a:ext uri="{FF2B5EF4-FFF2-40B4-BE49-F238E27FC236}">
                <a16:creationId xmlns:a16="http://schemas.microsoft.com/office/drawing/2014/main" id="{077840BD-1137-213C-16CD-8CFB9AC8C309}"/>
              </a:ext>
            </a:extLst>
          </p:cNvPr>
          <p:cNvSpPr txBox="1"/>
          <p:nvPr/>
        </p:nvSpPr>
        <p:spPr>
          <a:xfrm>
            <a:off x="548640" y="2157984"/>
            <a:ext cx="2286000" cy="841248"/>
          </a:xfrm>
          <a:prstGeom prst="rect">
            <a:avLst/>
          </a:prstGeom>
          <a:noFill/>
          <a:ln/>
        </p:spPr>
        <p:txBody>
          <a:bodyPr wrap="square" lIns="0" tIns="0" rIns="0" bIns="0" rtlCol="0" anchor="t"/>
          <a:lstStyle/>
          <a:p>
            <a:pPr marL="0" indent="0">
              <a:buNone/>
            </a:pPr>
            <a:r>
              <a:rPr lang="en-US" sz="1700">
                <a:solidFill>
                  <a:schemeClr val="tx2"/>
                </a:solidFill>
              </a:rPr>
              <a:t>64 KB = 16 × 4 KB</a:t>
            </a:r>
            <a:endParaRPr lang="en-US" sz="1700"/>
          </a:p>
        </p:txBody>
      </p:sp>
      <p:sp>
        <p:nvSpPr>
          <p:cNvPr id="7" name="Text 5">
            <a:extLst>
              <a:ext uri="{FF2B5EF4-FFF2-40B4-BE49-F238E27FC236}">
                <a16:creationId xmlns:a16="http://schemas.microsoft.com/office/drawing/2014/main" id="{107009E9-1E6C-7DCE-0105-2F833C681D09}"/>
              </a:ext>
            </a:extLst>
          </p:cNvPr>
          <p:cNvSpPr txBox="1"/>
          <p:nvPr/>
        </p:nvSpPr>
        <p:spPr>
          <a:xfrm>
            <a:off x="548640" y="2907792"/>
            <a:ext cx="2286000" cy="347472"/>
          </a:xfrm>
          <a:prstGeom prst="rect">
            <a:avLst/>
          </a:prstGeom>
          <a:noFill/>
          <a:ln/>
        </p:spPr>
        <p:txBody>
          <a:bodyPr wrap="square" lIns="0" tIns="0" rIns="0" bIns="0" rtlCol="0" anchor="t"/>
          <a:lstStyle/>
          <a:p>
            <a:pPr marL="0" indent="0">
              <a:buNone/>
            </a:pPr>
            <a:r>
              <a:rPr lang="en-US" sz="1800" b="1">
                <a:solidFill>
                  <a:schemeClr val="accent3"/>
                </a:solidFill>
              </a:rPr>
              <a:t>Compress</a:t>
            </a:r>
            <a:endParaRPr lang="en-US" sz="1800"/>
          </a:p>
        </p:txBody>
      </p:sp>
      <p:sp>
        <p:nvSpPr>
          <p:cNvPr id="8" name="Text 6">
            <a:extLst>
              <a:ext uri="{FF2B5EF4-FFF2-40B4-BE49-F238E27FC236}">
                <a16:creationId xmlns:a16="http://schemas.microsoft.com/office/drawing/2014/main" id="{2E4FA4D6-3FDD-81D9-60AB-014550293177}"/>
              </a:ext>
            </a:extLst>
          </p:cNvPr>
          <p:cNvSpPr txBox="1"/>
          <p:nvPr/>
        </p:nvSpPr>
        <p:spPr>
          <a:xfrm>
            <a:off x="548640" y="3273552"/>
            <a:ext cx="2286000" cy="841248"/>
          </a:xfrm>
          <a:prstGeom prst="rect">
            <a:avLst/>
          </a:prstGeom>
          <a:noFill/>
          <a:ln/>
        </p:spPr>
        <p:txBody>
          <a:bodyPr wrap="square" lIns="0" tIns="0" rIns="0" bIns="0" rtlCol="0" anchor="t"/>
          <a:lstStyle/>
          <a:p>
            <a:pPr marL="0" indent="0">
              <a:buNone/>
            </a:pPr>
            <a:r>
              <a:rPr lang="en-US" sz="1700">
                <a:solidFill>
                  <a:schemeClr val="tx2"/>
                </a:solidFill>
              </a:rPr>
              <a:t>each 4 KB page</a:t>
            </a:r>
            <a:br>
              <a:rPr lang="en-US" sz="1700">
                <a:solidFill>
                  <a:schemeClr val="tx2"/>
                </a:solidFill>
              </a:rPr>
            </a:br>
            <a:r>
              <a:rPr lang="en-US" sz="1700">
                <a:solidFill>
                  <a:schemeClr val="tx2"/>
                </a:solidFill>
              </a:rPr>
              <a:t>compression</a:t>
            </a:r>
            <a:endParaRPr lang="en-US" sz="1700"/>
          </a:p>
        </p:txBody>
      </p:sp>
      <p:sp>
        <p:nvSpPr>
          <p:cNvPr id="9" name="Text 7">
            <a:extLst>
              <a:ext uri="{FF2B5EF4-FFF2-40B4-BE49-F238E27FC236}">
                <a16:creationId xmlns:a16="http://schemas.microsoft.com/office/drawing/2014/main" id="{63BB80E8-6881-4FA6-D625-05EFD18F4D36}"/>
              </a:ext>
            </a:extLst>
          </p:cNvPr>
          <p:cNvSpPr txBox="1"/>
          <p:nvPr/>
        </p:nvSpPr>
        <p:spPr>
          <a:xfrm>
            <a:off x="548640" y="4416552"/>
            <a:ext cx="2286000" cy="347472"/>
          </a:xfrm>
          <a:prstGeom prst="rect">
            <a:avLst/>
          </a:prstGeom>
          <a:noFill/>
          <a:ln/>
        </p:spPr>
        <p:txBody>
          <a:bodyPr wrap="square" lIns="0" tIns="0" rIns="0" bIns="0" rtlCol="0" anchor="t"/>
          <a:lstStyle/>
          <a:p>
            <a:pPr marL="0" indent="0">
              <a:buNone/>
            </a:pPr>
            <a:r>
              <a:rPr lang="en-US" sz="1800" b="1">
                <a:solidFill>
                  <a:schemeClr val="accent6"/>
                </a:solidFill>
              </a:rPr>
              <a:t>Pack</a:t>
            </a:r>
            <a:endParaRPr lang="en-US" sz="1800">
              <a:solidFill>
                <a:schemeClr val="accent6"/>
              </a:solidFill>
            </a:endParaRPr>
          </a:p>
        </p:txBody>
      </p:sp>
      <p:sp>
        <p:nvSpPr>
          <p:cNvPr id="10" name="Text 8">
            <a:extLst>
              <a:ext uri="{FF2B5EF4-FFF2-40B4-BE49-F238E27FC236}">
                <a16:creationId xmlns:a16="http://schemas.microsoft.com/office/drawing/2014/main" id="{9D1A0341-26A1-FD7A-EA5A-CA95F929B473}"/>
              </a:ext>
            </a:extLst>
          </p:cNvPr>
          <p:cNvSpPr txBox="1"/>
          <p:nvPr/>
        </p:nvSpPr>
        <p:spPr>
          <a:xfrm>
            <a:off x="548640" y="4782312"/>
            <a:ext cx="2286000" cy="841248"/>
          </a:xfrm>
          <a:prstGeom prst="rect">
            <a:avLst/>
          </a:prstGeom>
          <a:noFill/>
          <a:ln/>
        </p:spPr>
        <p:txBody>
          <a:bodyPr wrap="square" lIns="0" tIns="0" rIns="0" bIns="0" rtlCol="0" anchor="t"/>
          <a:lstStyle/>
          <a:p>
            <a:pPr marL="0" indent="0">
              <a:buNone/>
            </a:pPr>
            <a:r>
              <a:rPr lang="en-US" sz="1700">
                <a:solidFill>
                  <a:schemeClr val="tx2"/>
                </a:solidFill>
              </a:rPr>
              <a:t>packing into</a:t>
            </a:r>
            <a:endParaRPr lang="en-US" sz="1700"/>
          </a:p>
          <a:p>
            <a:pPr marL="0" indent="0">
              <a:buNone/>
            </a:pPr>
            <a:r>
              <a:rPr lang="en-US" sz="1700">
                <a:solidFill>
                  <a:schemeClr val="tx2"/>
                </a:solidFill>
              </a:rPr>
              <a:t>4 KB zpages</a:t>
            </a:r>
            <a:endParaRPr lang="en-US" sz="1700"/>
          </a:p>
        </p:txBody>
      </p:sp>
      <p:sp>
        <p:nvSpPr>
          <p:cNvPr id="11" name="Text 9">
            <a:extLst>
              <a:ext uri="{FF2B5EF4-FFF2-40B4-BE49-F238E27FC236}">
                <a16:creationId xmlns:a16="http://schemas.microsoft.com/office/drawing/2014/main" id="{3190DA25-5310-4CEF-DB90-2071E6FC51BE}"/>
              </a:ext>
            </a:extLst>
          </p:cNvPr>
          <p:cNvSpPr/>
          <p:nvPr/>
        </p:nvSpPr>
        <p:spPr>
          <a:xfrm>
            <a:off x="289864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P0</a:t>
            </a:r>
            <a:endParaRPr lang="en-US" sz="1400"/>
          </a:p>
        </p:txBody>
      </p:sp>
      <p:sp>
        <p:nvSpPr>
          <p:cNvPr id="12" name="Shape 10">
            <a:extLst>
              <a:ext uri="{FF2B5EF4-FFF2-40B4-BE49-F238E27FC236}">
                <a16:creationId xmlns:a16="http://schemas.microsoft.com/office/drawing/2014/main" id="{280913FB-2CD6-419D-A8C5-B53AC8221BEB}"/>
              </a:ext>
            </a:extLst>
          </p:cNvPr>
          <p:cNvSpPr/>
          <p:nvPr/>
        </p:nvSpPr>
        <p:spPr>
          <a:xfrm>
            <a:off x="2898648" y="2999232"/>
            <a:ext cx="502920" cy="457200"/>
          </a:xfrm>
          <a:prstGeom prst="rect">
            <a:avLst/>
          </a:prstGeom>
          <a:ln w="15875">
            <a:solidFill>
              <a:srgbClr val="7760A8"/>
            </a:solidFill>
            <a:prstDash val="dash"/>
          </a:ln>
        </p:spPr>
        <p:txBody>
          <a:bodyPr/>
          <a:lstStyle/>
          <a:p>
            <a:endParaRPr lang="ko-KR" altLang="en-US"/>
          </a:p>
        </p:txBody>
      </p:sp>
      <p:sp>
        <p:nvSpPr>
          <p:cNvPr id="13" name="Shape 11">
            <a:extLst>
              <a:ext uri="{FF2B5EF4-FFF2-40B4-BE49-F238E27FC236}">
                <a16:creationId xmlns:a16="http://schemas.microsoft.com/office/drawing/2014/main" id="{1FDDF04C-DACD-5C75-26B1-DA9D49950C2F}"/>
              </a:ext>
            </a:extLst>
          </p:cNvPr>
          <p:cNvSpPr/>
          <p:nvPr/>
        </p:nvSpPr>
        <p:spPr>
          <a:xfrm>
            <a:off x="2898648" y="2999232"/>
            <a:ext cx="314325" cy="457200"/>
          </a:xfrm>
          <a:prstGeom prst="rect">
            <a:avLst/>
          </a:prstGeom>
          <a:solidFill>
            <a:srgbClr val="7760A8"/>
          </a:solidFill>
          <a:ln/>
        </p:spPr>
        <p:txBody>
          <a:bodyPr/>
          <a:lstStyle/>
          <a:p>
            <a:endParaRPr lang="ko-KR" altLang="en-US"/>
          </a:p>
        </p:txBody>
      </p:sp>
      <p:sp>
        <p:nvSpPr>
          <p:cNvPr id="14" name="Text 12">
            <a:extLst>
              <a:ext uri="{FF2B5EF4-FFF2-40B4-BE49-F238E27FC236}">
                <a16:creationId xmlns:a16="http://schemas.microsoft.com/office/drawing/2014/main" id="{01F2B469-7B54-70DA-3E84-F83FDAC0A794}"/>
              </a:ext>
            </a:extLst>
          </p:cNvPr>
          <p:cNvSpPr txBox="1"/>
          <p:nvPr/>
        </p:nvSpPr>
        <p:spPr>
          <a:xfrm>
            <a:off x="289864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10</a:t>
            </a:r>
            <a:endParaRPr lang="en-US" sz="1600"/>
          </a:p>
        </p:txBody>
      </p:sp>
      <p:sp>
        <p:nvSpPr>
          <p:cNvPr id="15" name="Text 13">
            <a:extLst>
              <a:ext uri="{FF2B5EF4-FFF2-40B4-BE49-F238E27FC236}">
                <a16:creationId xmlns:a16="http://schemas.microsoft.com/office/drawing/2014/main" id="{F6FAB89E-00FA-94DE-7612-D0EDC31879A5}"/>
              </a:ext>
            </a:extLst>
          </p:cNvPr>
          <p:cNvSpPr/>
          <p:nvPr/>
        </p:nvSpPr>
        <p:spPr>
          <a:xfrm>
            <a:off x="344728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a:t>
            </a:r>
            <a:endParaRPr lang="en-US" sz="1400"/>
          </a:p>
        </p:txBody>
      </p:sp>
      <p:sp>
        <p:nvSpPr>
          <p:cNvPr id="16" name="Shape 14">
            <a:extLst>
              <a:ext uri="{FF2B5EF4-FFF2-40B4-BE49-F238E27FC236}">
                <a16:creationId xmlns:a16="http://schemas.microsoft.com/office/drawing/2014/main" id="{0355DF2F-4FB7-D746-2095-70AF512AA540}"/>
              </a:ext>
            </a:extLst>
          </p:cNvPr>
          <p:cNvSpPr/>
          <p:nvPr/>
        </p:nvSpPr>
        <p:spPr>
          <a:xfrm>
            <a:off x="3447288" y="2999232"/>
            <a:ext cx="502920" cy="457200"/>
          </a:xfrm>
          <a:prstGeom prst="rect">
            <a:avLst/>
          </a:prstGeom>
          <a:ln w="15875">
            <a:solidFill>
              <a:srgbClr val="7760A8"/>
            </a:solidFill>
            <a:prstDash val="dash"/>
          </a:ln>
        </p:spPr>
        <p:txBody>
          <a:bodyPr/>
          <a:lstStyle/>
          <a:p>
            <a:endParaRPr lang="ko-KR" altLang="en-US"/>
          </a:p>
        </p:txBody>
      </p:sp>
      <p:sp>
        <p:nvSpPr>
          <p:cNvPr id="17" name="Shape 15">
            <a:extLst>
              <a:ext uri="{FF2B5EF4-FFF2-40B4-BE49-F238E27FC236}">
                <a16:creationId xmlns:a16="http://schemas.microsoft.com/office/drawing/2014/main" id="{86BF7FF8-2A77-6B11-3E00-5F45191A1E0B}"/>
              </a:ext>
            </a:extLst>
          </p:cNvPr>
          <p:cNvSpPr/>
          <p:nvPr/>
        </p:nvSpPr>
        <p:spPr>
          <a:xfrm>
            <a:off x="3447288" y="2999232"/>
            <a:ext cx="188595" cy="457200"/>
          </a:xfrm>
          <a:prstGeom prst="rect">
            <a:avLst/>
          </a:prstGeom>
          <a:solidFill>
            <a:srgbClr val="7760A8"/>
          </a:solidFill>
          <a:ln/>
        </p:spPr>
        <p:txBody>
          <a:bodyPr/>
          <a:lstStyle/>
          <a:p>
            <a:endParaRPr lang="ko-KR" altLang="en-US"/>
          </a:p>
        </p:txBody>
      </p:sp>
      <p:sp>
        <p:nvSpPr>
          <p:cNvPr id="18" name="Text 16">
            <a:extLst>
              <a:ext uri="{FF2B5EF4-FFF2-40B4-BE49-F238E27FC236}">
                <a16:creationId xmlns:a16="http://schemas.microsoft.com/office/drawing/2014/main" id="{1B66A9DD-4E81-5544-C656-1B9989F2227A}"/>
              </a:ext>
            </a:extLst>
          </p:cNvPr>
          <p:cNvSpPr txBox="1"/>
          <p:nvPr/>
        </p:nvSpPr>
        <p:spPr>
          <a:xfrm>
            <a:off x="344728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6</a:t>
            </a:r>
            <a:endParaRPr lang="en-US" sz="1600"/>
          </a:p>
        </p:txBody>
      </p:sp>
      <p:sp>
        <p:nvSpPr>
          <p:cNvPr id="19" name="Text 17">
            <a:extLst>
              <a:ext uri="{FF2B5EF4-FFF2-40B4-BE49-F238E27FC236}">
                <a16:creationId xmlns:a16="http://schemas.microsoft.com/office/drawing/2014/main" id="{594C7029-5E7F-1775-AEC6-4CDA561B59B2}"/>
              </a:ext>
            </a:extLst>
          </p:cNvPr>
          <p:cNvSpPr/>
          <p:nvPr/>
        </p:nvSpPr>
        <p:spPr>
          <a:xfrm>
            <a:off x="399592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P2</a:t>
            </a:r>
            <a:endParaRPr lang="en-US" sz="1400"/>
          </a:p>
        </p:txBody>
      </p:sp>
      <p:sp>
        <p:nvSpPr>
          <p:cNvPr id="20" name="Shape 18">
            <a:extLst>
              <a:ext uri="{FF2B5EF4-FFF2-40B4-BE49-F238E27FC236}">
                <a16:creationId xmlns:a16="http://schemas.microsoft.com/office/drawing/2014/main" id="{D5049426-60C4-644A-1404-8D5A5DEAF9BC}"/>
              </a:ext>
            </a:extLst>
          </p:cNvPr>
          <p:cNvSpPr/>
          <p:nvPr/>
        </p:nvSpPr>
        <p:spPr>
          <a:xfrm>
            <a:off x="3995928" y="2999232"/>
            <a:ext cx="502920" cy="457200"/>
          </a:xfrm>
          <a:prstGeom prst="rect">
            <a:avLst/>
          </a:prstGeom>
          <a:ln w="15875">
            <a:solidFill>
              <a:srgbClr val="7760A8"/>
            </a:solidFill>
            <a:prstDash val="dash"/>
          </a:ln>
        </p:spPr>
        <p:txBody>
          <a:bodyPr/>
          <a:lstStyle/>
          <a:p>
            <a:endParaRPr lang="ko-KR" altLang="en-US"/>
          </a:p>
        </p:txBody>
      </p:sp>
      <p:sp>
        <p:nvSpPr>
          <p:cNvPr id="21" name="Shape 19">
            <a:extLst>
              <a:ext uri="{FF2B5EF4-FFF2-40B4-BE49-F238E27FC236}">
                <a16:creationId xmlns:a16="http://schemas.microsoft.com/office/drawing/2014/main" id="{74E30B08-EF7B-0378-2BAF-AE68777EAF49}"/>
              </a:ext>
            </a:extLst>
          </p:cNvPr>
          <p:cNvSpPr/>
          <p:nvPr/>
        </p:nvSpPr>
        <p:spPr>
          <a:xfrm>
            <a:off x="3995928" y="2999232"/>
            <a:ext cx="125730" cy="457200"/>
          </a:xfrm>
          <a:prstGeom prst="rect">
            <a:avLst/>
          </a:prstGeom>
          <a:solidFill>
            <a:srgbClr val="7760A8"/>
          </a:solidFill>
          <a:ln/>
        </p:spPr>
        <p:txBody>
          <a:bodyPr/>
          <a:lstStyle/>
          <a:p>
            <a:endParaRPr lang="ko-KR" altLang="en-US"/>
          </a:p>
        </p:txBody>
      </p:sp>
      <p:sp>
        <p:nvSpPr>
          <p:cNvPr id="22" name="Text 20">
            <a:extLst>
              <a:ext uri="{FF2B5EF4-FFF2-40B4-BE49-F238E27FC236}">
                <a16:creationId xmlns:a16="http://schemas.microsoft.com/office/drawing/2014/main" id="{BAC4BAA8-6939-5FB4-4883-ADE3D740C98D}"/>
              </a:ext>
            </a:extLst>
          </p:cNvPr>
          <p:cNvSpPr txBox="1"/>
          <p:nvPr/>
        </p:nvSpPr>
        <p:spPr>
          <a:xfrm>
            <a:off x="399592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4</a:t>
            </a:r>
            <a:endParaRPr lang="en-US" sz="1600"/>
          </a:p>
        </p:txBody>
      </p:sp>
      <p:sp>
        <p:nvSpPr>
          <p:cNvPr id="23" name="Text 21">
            <a:extLst>
              <a:ext uri="{FF2B5EF4-FFF2-40B4-BE49-F238E27FC236}">
                <a16:creationId xmlns:a16="http://schemas.microsoft.com/office/drawing/2014/main" id="{53090B2B-82AB-5B0D-1C5D-9CB0C257BB45}"/>
              </a:ext>
            </a:extLst>
          </p:cNvPr>
          <p:cNvSpPr/>
          <p:nvPr/>
        </p:nvSpPr>
        <p:spPr>
          <a:xfrm>
            <a:off x="454456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P3</a:t>
            </a:r>
            <a:endParaRPr lang="en-US" sz="1400"/>
          </a:p>
        </p:txBody>
      </p:sp>
      <p:sp>
        <p:nvSpPr>
          <p:cNvPr id="24" name="Shape 22">
            <a:extLst>
              <a:ext uri="{FF2B5EF4-FFF2-40B4-BE49-F238E27FC236}">
                <a16:creationId xmlns:a16="http://schemas.microsoft.com/office/drawing/2014/main" id="{937D72E1-B665-4127-4D98-B6D94A1CB5C6}"/>
              </a:ext>
            </a:extLst>
          </p:cNvPr>
          <p:cNvSpPr/>
          <p:nvPr/>
        </p:nvSpPr>
        <p:spPr>
          <a:xfrm>
            <a:off x="4544568" y="2999232"/>
            <a:ext cx="502920" cy="457200"/>
          </a:xfrm>
          <a:prstGeom prst="rect">
            <a:avLst/>
          </a:prstGeom>
          <a:ln w="15875">
            <a:solidFill>
              <a:srgbClr val="7760A8"/>
            </a:solidFill>
            <a:prstDash val="dash"/>
          </a:ln>
        </p:spPr>
        <p:txBody>
          <a:bodyPr/>
          <a:lstStyle/>
          <a:p>
            <a:endParaRPr lang="ko-KR" altLang="en-US"/>
          </a:p>
        </p:txBody>
      </p:sp>
      <p:sp>
        <p:nvSpPr>
          <p:cNvPr id="25" name="Shape 23">
            <a:extLst>
              <a:ext uri="{FF2B5EF4-FFF2-40B4-BE49-F238E27FC236}">
                <a16:creationId xmlns:a16="http://schemas.microsoft.com/office/drawing/2014/main" id="{74DACADE-6B3D-A905-2248-46DC3E9C9C3E}"/>
              </a:ext>
            </a:extLst>
          </p:cNvPr>
          <p:cNvSpPr/>
          <p:nvPr/>
        </p:nvSpPr>
        <p:spPr>
          <a:xfrm>
            <a:off x="4544568" y="2999232"/>
            <a:ext cx="188595" cy="457200"/>
          </a:xfrm>
          <a:prstGeom prst="rect">
            <a:avLst/>
          </a:prstGeom>
          <a:solidFill>
            <a:srgbClr val="7760A8"/>
          </a:solidFill>
          <a:ln/>
        </p:spPr>
        <p:txBody>
          <a:bodyPr/>
          <a:lstStyle/>
          <a:p>
            <a:endParaRPr lang="ko-KR" altLang="en-US"/>
          </a:p>
        </p:txBody>
      </p:sp>
      <p:sp>
        <p:nvSpPr>
          <p:cNvPr id="26" name="Text 24">
            <a:extLst>
              <a:ext uri="{FF2B5EF4-FFF2-40B4-BE49-F238E27FC236}">
                <a16:creationId xmlns:a16="http://schemas.microsoft.com/office/drawing/2014/main" id="{616AF7A8-CA40-A346-8DA8-93E7ABC92C17}"/>
              </a:ext>
            </a:extLst>
          </p:cNvPr>
          <p:cNvSpPr txBox="1"/>
          <p:nvPr/>
        </p:nvSpPr>
        <p:spPr>
          <a:xfrm>
            <a:off x="454456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6</a:t>
            </a:r>
            <a:endParaRPr lang="en-US" sz="1600"/>
          </a:p>
        </p:txBody>
      </p:sp>
      <p:sp>
        <p:nvSpPr>
          <p:cNvPr id="27" name="Text 25">
            <a:extLst>
              <a:ext uri="{FF2B5EF4-FFF2-40B4-BE49-F238E27FC236}">
                <a16:creationId xmlns:a16="http://schemas.microsoft.com/office/drawing/2014/main" id="{B3463364-6DDD-C56D-800E-3A7777D4CCC8}"/>
              </a:ext>
            </a:extLst>
          </p:cNvPr>
          <p:cNvSpPr/>
          <p:nvPr/>
        </p:nvSpPr>
        <p:spPr>
          <a:xfrm>
            <a:off x="509320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P4</a:t>
            </a:r>
            <a:endParaRPr lang="en-US" sz="1400"/>
          </a:p>
        </p:txBody>
      </p:sp>
      <p:sp>
        <p:nvSpPr>
          <p:cNvPr id="28" name="Shape 26">
            <a:extLst>
              <a:ext uri="{FF2B5EF4-FFF2-40B4-BE49-F238E27FC236}">
                <a16:creationId xmlns:a16="http://schemas.microsoft.com/office/drawing/2014/main" id="{DCB16D03-C6C8-0F75-D928-F92E1D75C673}"/>
              </a:ext>
            </a:extLst>
          </p:cNvPr>
          <p:cNvSpPr/>
          <p:nvPr/>
        </p:nvSpPr>
        <p:spPr>
          <a:xfrm>
            <a:off x="5093208" y="2999232"/>
            <a:ext cx="502920" cy="457200"/>
          </a:xfrm>
          <a:prstGeom prst="rect">
            <a:avLst/>
          </a:prstGeom>
          <a:ln w="15875">
            <a:solidFill>
              <a:srgbClr val="7760A8"/>
            </a:solidFill>
            <a:prstDash val="dash"/>
          </a:ln>
        </p:spPr>
        <p:txBody>
          <a:bodyPr/>
          <a:lstStyle/>
          <a:p>
            <a:endParaRPr lang="ko-KR" altLang="en-US"/>
          </a:p>
        </p:txBody>
      </p:sp>
      <p:sp>
        <p:nvSpPr>
          <p:cNvPr id="29" name="Shape 27">
            <a:extLst>
              <a:ext uri="{FF2B5EF4-FFF2-40B4-BE49-F238E27FC236}">
                <a16:creationId xmlns:a16="http://schemas.microsoft.com/office/drawing/2014/main" id="{E2A5EABA-93F1-BCCF-F180-780F7A8B0035}"/>
              </a:ext>
            </a:extLst>
          </p:cNvPr>
          <p:cNvSpPr/>
          <p:nvPr/>
        </p:nvSpPr>
        <p:spPr>
          <a:xfrm>
            <a:off x="5093208" y="2999232"/>
            <a:ext cx="188595" cy="457200"/>
          </a:xfrm>
          <a:prstGeom prst="rect">
            <a:avLst/>
          </a:prstGeom>
          <a:solidFill>
            <a:srgbClr val="7760A8"/>
          </a:solidFill>
          <a:ln/>
        </p:spPr>
        <p:txBody>
          <a:bodyPr/>
          <a:lstStyle/>
          <a:p>
            <a:endParaRPr lang="ko-KR" altLang="en-US"/>
          </a:p>
        </p:txBody>
      </p:sp>
      <p:sp>
        <p:nvSpPr>
          <p:cNvPr id="30" name="Text 28">
            <a:extLst>
              <a:ext uri="{FF2B5EF4-FFF2-40B4-BE49-F238E27FC236}">
                <a16:creationId xmlns:a16="http://schemas.microsoft.com/office/drawing/2014/main" id="{1B5109B4-DADF-4710-3DE4-2D7681606B44}"/>
              </a:ext>
            </a:extLst>
          </p:cNvPr>
          <p:cNvSpPr txBox="1"/>
          <p:nvPr/>
        </p:nvSpPr>
        <p:spPr>
          <a:xfrm>
            <a:off x="509320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6</a:t>
            </a:r>
            <a:endParaRPr lang="en-US" sz="1600"/>
          </a:p>
        </p:txBody>
      </p:sp>
      <p:sp>
        <p:nvSpPr>
          <p:cNvPr id="31" name="Text 29">
            <a:extLst>
              <a:ext uri="{FF2B5EF4-FFF2-40B4-BE49-F238E27FC236}">
                <a16:creationId xmlns:a16="http://schemas.microsoft.com/office/drawing/2014/main" id="{1C64D415-AE2A-A77C-E8D8-773CF12B641A}"/>
              </a:ext>
            </a:extLst>
          </p:cNvPr>
          <p:cNvSpPr/>
          <p:nvPr/>
        </p:nvSpPr>
        <p:spPr>
          <a:xfrm>
            <a:off x="564184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P5</a:t>
            </a:r>
            <a:endParaRPr lang="en-US" sz="1400"/>
          </a:p>
        </p:txBody>
      </p:sp>
      <p:sp>
        <p:nvSpPr>
          <p:cNvPr id="32" name="Shape 30">
            <a:extLst>
              <a:ext uri="{FF2B5EF4-FFF2-40B4-BE49-F238E27FC236}">
                <a16:creationId xmlns:a16="http://schemas.microsoft.com/office/drawing/2014/main" id="{E99936D3-6292-8A11-A29C-C563F5119608}"/>
              </a:ext>
            </a:extLst>
          </p:cNvPr>
          <p:cNvSpPr/>
          <p:nvPr/>
        </p:nvSpPr>
        <p:spPr>
          <a:xfrm>
            <a:off x="5641848" y="2999232"/>
            <a:ext cx="502920" cy="457200"/>
          </a:xfrm>
          <a:prstGeom prst="rect">
            <a:avLst/>
          </a:prstGeom>
          <a:ln w="15875">
            <a:solidFill>
              <a:srgbClr val="7760A8"/>
            </a:solidFill>
            <a:prstDash val="dash"/>
          </a:ln>
        </p:spPr>
        <p:txBody>
          <a:bodyPr/>
          <a:lstStyle/>
          <a:p>
            <a:endParaRPr lang="ko-KR" altLang="en-US"/>
          </a:p>
        </p:txBody>
      </p:sp>
      <p:sp>
        <p:nvSpPr>
          <p:cNvPr id="33" name="Shape 31">
            <a:extLst>
              <a:ext uri="{FF2B5EF4-FFF2-40B4-BE49-F238E27FC236}">
                <a16:creationId xmlns:a16="http://schemas.microsoft.com/office/drawing/2014/main" id="{D4A21F70-0D23-EB02-9B80-442E78B3D4EA}"/>
              </a:ext>
            </a:extLst>
          </p:cNvPr>
          <p:cNvSpPr/>
          <p:nvPr/>
        </p:nvSpPr>
        <p:spPr>
          <a:xfrm>
            <a:off x="5641848" y="2999232"/>
            <a:ext cx="62865" cy="457200"/>
          </a:xfrm>
          <a:prstGeom prst="rect">
            <a:avLst/>
          </a:prstGeom>
          <a:solidFill>
            <a:srgbClr val="7760A8"/>
          </a:solidFill>
          <a:ln/>
        </p:spPr>
        <p:txBody>
          <a:bodyPr/>
          <a:lstStyle/>
          <a:p>
            <a:endParaRPr lang="ko-KR" altLang="en-US"/>
          </a:p>
        </p:txBody>
      </p:sp>
      <p:sp>
        <p:nvSpPr>
          <p:cNvPr id="34" name="Text 32">
            <a:extLst>
              <a:ext uri="{FF2B5EF4-FFF2-40B4-BE49-F238E27FC236}">
                <a16:creationId xmlns:a16="http://schemas.microsoft.com/office/drawing/2014/main" id="{7701340E-3BF4-395E-1CBE-D92F19836D26}"/>
              </a:ext>
            </a:extLst>
          </p:cNvPr>
          <p:cNvSpPr txBox="1"/>
          <p:nvPr/>
        </p:nvSpPr>
        <p:spPr>
          <a:xfrm>
            <a:off x="564184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2</a:t>
            </a:r>
            <a:endParaRPr lang="en-US" sz="1600"/>
          </a:p>
        </p:txBody>
      </p:sp>
      <p:sp>
        <p:nvSpPr>
          <p:cNvPr id="35" name="Text 33">
            <a:extLst>
              <a:ext uri="{FF2B5EF4-FFF2-40B4-BE49-F238E27FC236}">
                <a16:creationId xmlns:a16="http://schemas.microsoft.com/office/drawing/2014/main" id="{39B7C263-86BC-F4E5-5BBC-EE11F0CA57B1}"/>
              </a:ext>
            </a:extLst>
          </p:cNvPr>
          <p:cNvSpPr/>
          <p:nvPr/>
        </p:nvSpPr>
        <p:spPr>
          <a:xfrm>
            <a:off x="619048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P6</a:t>
            </a:r>
            <a:endParaRPr lang="en-US" sz="1400"/>
          </a:p>
        </p:txBody>
      </p:sp>
      <p:sp>
        <p:nvSpPr>
          <p:cNvPr id="36" name="Shape 34">
            <a:extLst>
              <a:ext uri="{FF2B5EF4-FFF2-40B4-BE49-F238E27FC236}">
                <a16:creationId xmlns:a16="http://schemas.microsoft.com/office/drawing/2014/main" id="{01359860-6701-D365-A72E-4AD16A7C8301}"/>
              </a:ext>
            </a:extLst>
          </p:cNvPr>
          <p:cNvSpPr/>
          <p:nvPr/>
        </p:nvSpPr>
        <p:spPr>
          <a:xfrm>
            <a:off x="6190488" y="2999232"/>
            <a:ext cx="502920" cy="457200"/>
          </a:xfrm>
          <a:prstGeom prst="rect">
            <a:avLst/>
          </a:prstGeom>
          <a:ln w="15875">
            <a:solidFill>
              <a:srgbClr val="7760A8"/>
            </a:solidFill>
            <a:prstDash val="dash"/>
          </a:ln>
        </p:spPr>
        <p:txBody>
          <a:bodyPr/>
          <a:lstStyle/>
          <a:p>
            <a:endParaRPr lang="ko-KR" altLang="en-US"/>
          </a:p>
        </p:txBody>
      </p:sp>
      <p:sp>
        <p:nvSpPr>
          <p:cNvPr id="37" name="Shape 35">
            <a:extLst>
              <a:ext uri="{FF2B5EF4-FFF2-40B4-BE49-F238E27FC236}">
                <a16:creationId xmlns:a16="http://schemas.microsoft.com/office/drawing/2014/main" id="{0407C477-9972-6624-E75C-B7CEDCF39AC5}"/>
              </a:ext>
            </a:extLst>
          </p:cNvPr>
          <p:cNvSpPr/>
          <p:nvPr/>
        </p:nvSpPr>
        <p:spPr>
          <a:xfrm>
            <a:off x="6190488" y="2999232"/>
            <a:ext cx="94298" cy="457200"/>
          </a:xfrm>
          <a:prstGeom prst="rect">
            <a:avLst/>
          </a:prstGeom>
          <a:solidFill>
            <a:srgbClr val="7760A8"/>
          </a:solidFill>
          <a:ln/>
        </p:spPr>
        <p:txBody>
          <a:bodyPr/>
          <a:lstStyle/>
          <a:p>
            <a:endParaRPr lang="ko-KR" altLang="en-US"/>
          </a:p>
        </p:txBody>
      </p:sp>
      <p:sp>
        <p:nvSpPr>
          <p:cNvPr id="38" name="Text 36">
            <a:extLst>
              <a:ext uri="{FF2B5EF4-FFF2-40B4-BE49-F238E27FC236}">
                <a16:creationId xmlns:a16="http://schemas.microsoft.com/office/drawing/2014/main" id="{5FE3022C-0101-91B9-9F3F-E7B7C00B533B}"/>
              </a:ext>
            </a:extLst>
          </p:cNvPr>
          <p:cNvSpPr txBox="1"/>
          <p:nvPr/>
        </p:nvSpPr>
        <p:spPr>
          <a:xfrm>
            <a:off x="619048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3</a:t>
            </a:r>
            <a:endParaRPr lang="en-US" sz="1600"/>
          </a:p>
        </p:txBody>
      </p:sp>
      <p:sp>
        <p:nvSpPr>
          <p:cNvPr id="39" name="Text 37">
            <a:extLst>
              <a:ext uri="{FF2B5EF4-FFF2-40B4-BE49-F238E27FC236}">
                <a16:creationId xmlns:a16="http://schemas.microsoft.com/office/drawing/2014/main" id="{3C4BBCB4-3719-1E2B-C2C1-B76F45F2DC6E}"/>
              </a:ext>
            </a:extLst>
          </p:cNvPr>
          <p:cNvSpPr/>
          <p:nvPr/>
        </p:nvSpPr>
        <p:spPr>
          <a:xfrm>
            <a:off x="673912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P7</a:t>
            </a:r>
            <a:endParaRPr lang="en-US" sz="1400"/>
          </a:p>
        </p:txBody>
      </p:sp>
      <p:sp>
        <p:nvSpPr>
          <p:cNvPr id="40" name="Shape 38">
            <a:extLst>
              <a:ext uri="{FF2B5EF4-FFF2-40B4-BE49-F238E27FC236}">
                <a16:creationId xmlns:a16="http://schemas.microsoft.com/office/drawing/2014/main" id="{2B0ABECF-C874-8216-EEC6-CBC39EF96592}"/>
              </a:ext>
            </a:extLst>
          </p:cNvPr>
          <p:cNvSpPr/>
          <p:nvPr/>
        </p:nvSpPr>
        <p:spPr>
          <a:xfrm>
            <a:off x="6739128" y="2999232"/>
            <a:ext cx="502920" cy="457200"/>
          </a:xfrm>
          <a:prstGeom prst="rect">
            <a:avLst/>
          </a:prstGeom>
          <a:ln w="15875">
            <a:solidFill>
              <a:srgbClr val="7760A8"/>
            </a:solidFill>
            <a:prstDash val="dash"/>
          </a:ln>
        </p:spPr>
        <p:txBody>
          <a:bodyPr/>
          <a:lstStyle/>
          <a:p>
            <a:endParaRPr lang="ko-KR" altLang="en-US"/>
          </a:p>
        </p:txBody>
      </p:sp>
      <p:sp>
        <p:nvSpPr>
          <p:cNvPr id="41" name="Shape 39">
            <a:extLst>
              <a:ext uri="{FF2B5EF4-FFF2-40B4-BE49-F238E27FC236}">
                <a16:creationId xmlns:a16="http://schemas.microsoft.com/office/drawing/2014/main" id="{2F3FDE42-2099-B666-0C40-ABBAD234DD50}"/>
              </a:ext>
            </a:extLst>
          </p:cNvPr>
          <p:cNvSpPr/>
          <p:nvPr/>
        </p:nvSpPr>
        <p:spPr>
          <a:xfrm>
            <a:off x="6739128" y="2999232"/>
            <a:ext cx="94298" cy="457200"/>
          </a:xfrm>
          <a:prstGeom prst="rect">
            <a:avLst/>
          </a:prstGeom>
          <a:solidFill>
            <a:srgbClr val="7760A8"/>
          </a:solidFill>
          <a:ln/>
        </p:spPr>
        <p:txBody>
          <a:bodyPr/>
          <a:lstStyle/>
          <a:p>
            <a:endParaRPr lang="ko-KR" altLang="en-US"/>
          </a:p>
        </p:txBody>
      </p:sp>
      <p:sp>
        <p:nvSpPr>
          <p:cNvPr id="42" name="Text 40">
            <a:extLst>
              <a:ext uri="{FF2B5EF4-FFF2-40B4-BE49-F238E27FC236}">
                <a16:creationId xmlns:a16="http://schemas.microsoft.com/office/drawing/2014/main" id="{906CF2F1-A998-A7AF-A763-4DC76C97FF1E}"/>
              </a:ext>
            </a:extLst>
          </p:cNvPr>
          <p:cNvSpPr txBox="1"/>
          <p:nvPr/>
        </p:nvSpPr>
        <p:spPr>
          <a:xfrm>
            <a:off x="673912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3</a:t>
            </a:r>
            <a:endParaRPr lang="en-US" sz="1600"/>
          </a:p>
        </p:txBody>
      </p:sp>
      <p:sp>
        <p:nvSpPr>
          <p:cNvPr id="43" name="Text 41">
            <a:extLst>
              <a:ext uri="{FF2B5EF4-FFF2-40B4-BE49-F238E27FC236}">
                <a16:creationId xmlns:a16="http://schemas.microsoft.com/office/drawing/2014/main" id="{8073C994-A114-95DE-C2AE-9BDDC4561BEC}"/>
              </a:ext>
            </a:extLst>
          </p:cNvPr>
          <p:cNvSpPr/>
          <p:nvPr/>
        </p:nvSpPr>
        <p:spPr>
          <a:xfrm>
            <a:off x="728776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P8</a:t>
            </a:r>
            <a:endParaRPr lang="en-US" sz="1400"/>
          </a:p>
        </p:txBody>
      </p:sp>
      <p:sp>
        <p:nvSpPr>
          <p:cNvPr id="44" name="Shape 42">
            <a:extLst>
              <a:ext uri="{FF2B5EF4-FFF2-40B4-BE49-F238E27FC236}">
                <a16:creationId xmlns:a16="http://schemas.microsoft.com/office/drawing/2014/main" id="{CB2BBFA3-D73D-E6AE-EFD5-DE5040C3697F}"/>
              </a:ext>
            </a:extLst>
          </p:cNvPr>
          <p:cNvSpPr/>
          <p:nvPr/>
        </p:nvSpPr>
        <p:spPr>
          <a:xfrm>
            <a:off x="7287768" y="2999232"/>
            <a:ext cx="502920" cy="457200"/>
          </a:xfrm>
          <a:prstGeom prst="rect">
            <a:avLst/>
          </a:prstGeom>
          <a:ln w="15875">
            <a:solidFill>
              <a:srgbClr val="7760A8"/>
            </a:solidFill>
            <a:prstDash val="dash"/>
          </a:ln>
        </p:spPr>
        <p:txBody>
          <a:bodyPr/>
          <a:lstStyle/>
          <a:p>
            <a:endParaRPr lang="ko-KR" altLang="en-US"/>
          </a:p>
        </p:txBody>
      </p:sp>
      <p:sp>
        <p:nvSpPr>
          <p:cNvPr id="45" name="Shape 43">
            <a:extLst>
              <a:ext uri="{FF2B5EF4-FFF2-40B4-BE49-F238E27FC236}">
                <a16:creationId xmlns:a16="http://schemas.microsoft.com/office/drawing/2014/main" id="{6D652439-1696-DB18-C733-02B7AD0DFF7F}"/>
              </a:ext>
            </a:extLst>
          </p:cNvPr>
          <p:cNvSpPr/>
          <p:nvPr/>
        </p:nvSpPr>
        <p:spPr>
          <a:xfrm>
            <a:off x="7287768" y="2999232"/>
            <a:ext cx="125730" cy="457200"/>
          </a:xfrm>
          <a:prstGeom prst="rect">
            <a:avLst/>
          </a:prstGeom>
          <a:solidFill>
            <a:srgbClr val="7760A8"/>
          </a:solidFill>
          <a:ln/>
        </p:spPr>
        <p:txBody>
          <a:bodyPr/>
          <a:lstStyle/>
          <a:p>
            <a:endParaRPr lang="ko-KR" altLang="en-US"/>
          </a:p>
        </p:txBody>
      </p:sp>
      <p:sp>
        <p:nvSpPr>
          <p:cNvPr id="46" name="Text 44">
            <a:extLst>
              <a:ext uri="{FF2B5EF4-FFF2-40B4-BE49-F238E27FC236}">
                <a16:creationId xmlns:a16="http://schemas.microsoft.com/office/drawing/2014/main" id="{91EDF3D3-99FB-AC34-FE42-E7C7C1A48ABB}"/>
              </a:ext>
            </a:extLst>
          </p:cNvPr>
          <p:cNvSpPr txBox="1"/>
          <p:nvPr/>
        </p:nvSpPr>
        <p:spPr>
          <a:xfrm>
            <a:off x="728776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4</a:t>
            </a:r>
            <a:endParaRPr lang="en-US" sz="1600"/>
          </a:p>
        </p:txBody>
      </p:sp>
      <p:sp>
        <p:nvSpPr>
          <p:cNvPr id="47" name="Text 45">
            <a:extLst>
              <a:ext uri="{FF2B5EF4-FFF2-40B4-BE49-F238E27FC236}">
                <a16:creationId xmlns:a16="http://schemas.microsoft.com/office/drawing/2014/main" id="{1ABDC34D-DCDD-265B-06CA-E3CC3020A04C}"/>
              </a:ext>
            </a:extLst>
          </p:cNvPr>
          <p:cNvSpPr/>
          <p:nvPr/>
        </p:nvSpPr>
        <p:spPr>
          <a:xfrm>
            <a:off x="783640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P9</a:t>
            </a:r>
            <a:endParaRPr lang="en-US" sz="1400"/>
          </a:p>
        </p:txBody>
      </p:sp>
      <p:sp>
        <p:nvSpPr>
          <p:cNvPr id="48" name="Shape 46">
            <a:extLst>
              <a:ext uri="{FF2B5EF4-FFF2-40B4-BE49-F238E27FC236}">
                <a16:creationId xmlns:a16="http://schemas.microsoft.com/office/drawing/2014/main" id="{1569399B-8147-3C71-F7B5-1EDBF0A4937B}"/>
              </a:ext>
            </a:extLst>
          </p:cNvPr>
          <p:cNvSpPr/>
          <p:nvPr/>
        </p:nvSpPr>
        <p:spPr>
          <a:xfrm>
            <a:off x="7836408" y="2999232"/>
            <a:ext cx="502920" cy="457200"/>
          </a:xfrm>
          <a:prstGeom prst="rect">
            <a:avLst/>
          </a:prstGeom>
          <a:ln w="15875">
            <a:solidFill>
              <a:srgbClr val="7760A8"/>
            </a:solidFill>
            <a:prstDash val="dash"/>
          </a:ln>
        </p:spPr>
        <p:txBody>
          <a:bodyPr/>
          <a:lstStyle/>
          <a:p>
            <a:endParaRPr lang="ko-KR" altLang="en-US"/>
          </a:p>
        </p:txBody>
      </p:sp>
      <p:sp>
        <p:nvSpPr>
          <p:cNvPr id="49" name="Shape 47">
            <a:extLst>
              <a:ext uri="{FF2B5EF4-FFF2-40B4-BE49-F238E27FC236}">
                <a16:creationId xmlns:a16="http://schemas.microsoft.com/office/drawing/2014/main" id="{FF06AAFC-0DDB-2485-C044-A50ADEC242AC}"/>
              </a:ext>
            </a:extLst>
          </p:cNvPr>
          <p:cNvSpPr/>
          <p:nvPr/>
        </p:nvSpPr>
        <p:spPr>
          <a:xfrm>
            <a:off x="7836408" y="2999232"/>
            <a:ext cx="125730" cy="457200"/>
          </a:xfrm>
          <a:prstGeom prst="rect">
            <a:avLst/>
          </a:prstGeom>
          <a:solidFill>
            <a:srgbClr val="7760A8"/>
          </a:solidFill>
          <a:ln/>
        </p:spPr>
        <p:txBody>
          <a:bodyPr/>
          <a:lstStyle/>
          <a:p>
            <a:endParaRPr lang="ko-KR" altLang="en-US"/>
          </a:p>
        </p:txBody>
      </p:sp>
      <p:sp>
        <p:nvSpPr>
          <p:cNvPr id="50" name="Text 48">
            <a:extLst>
              <a:ext uri="{FF2B5EF4-FFF2-40B4-BE49-F238E27FC236}">
                <a16:creationId xmlns:a16="http://schemas.microsoft.com/office/drawing/2014/main" id="{4D4EA2F1-5F06-753B-DB81-F0C73969D363}"/>
              </a:ext>
            </a:extLst>
          </p:cNvPr>
          <p:cNvSpPr txBox="1"/>
          <p:nvPr/>
        </p:nvSpPr>
        <p:spPr>
          <a:xfrm>
            <a:off x="783640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4</a:t>
            </a:r>
            <a:endParaRPr lang="en-US" sz="1600"/>
          </a:p>
        </p:txBody>
      </p:sp>
      <p:sp>
        <p:nvSpPr>
          <p:cNvPr id="51" name="Text 49">
            <a:extLst>
              <a:ext uri="{FF2B5EF4-FFF2-40B4-BE49-F238E27FC236}">
                <a16:creationId xmlns:a16="http://schemas.microsoft.com/office/drawing/2014/main" id="{E47A884D-2219-27F6-6B8A-3EF8F79DCC8E}"/>
              </a:ext>
            </a:extLst>
          </p:cNvPr>
          <p:cNvSpPr/>
          <p:nvPr/>
        </p:nvSpPr>
        <p:spPr>
          <a:xfrm>
            <a:off x="838504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P10</a:t>
            </a:r>
            <a:endParaRPr lang="en-US" sz="1400"/>
          </a:p>
        </p:txBody>
      </p:sp>
      <p:sp>
        <p:nvSpPr>
          <p:cNvPr id="52" name="Shape 50">
            <a:extLst>
              <a:ext uri="{FF2B5EF4-FFF2-40B4-BE49-F238E27FC236}">
                <a16:creationId xmlns:a16="http://schemas.microsoft.com/office/drawing/2014/main" id="{6FE3E2CA-3B03-DA1C-58CD-C920472EB4BB}"/>
              </a:ext>
            </a:extLst>
          </p:cNvPr>
          <p:cNvSpPr/>
          <p:nvPr/>
        </p:nvSpPr>
        <p:spPr>
          <a:xfrm>
            <a:off x="8385048" y="2999232"/>
            <a:ext cx="502920" cy="457200"/>
          </a:xfrm>
          <a:prstGeom prst="rect">
            <a:avLst/>
          </a:prstGeom>
          <a:ln w="15875">
            <a:solidFill>
              <a:srgbClr val="7760A8"/>
            </a:solidFill>
            <a:prstDash val="dash"/>
          </a:ln>
        </p:spPr>
        <p:txBody>
          <a:bodyPr/>
          <a:lstStyle/>
          <a:p>
            <a:endParaRPr lang="ko-KR" altLang="en-US"/>
          </a:p>
        </p:txBody>
      </p:sp>
      <p:sp>
        <p:nvSpPr>
          <p:cNvPr id="53" name="Shape 51">
            <a:extLst>
              <a:ext uri="{FF2B5EF4-FFF2-40B4-BE49-F238E27FC236}">
                <a16:creationId xmlns:a16="http://schemas.microsoft.com/office/drawing/2014/main" id="{944477A6-1DDC-9C46-7B96-D36123B8F74B}"/>
              </a:ext>
            </a:extLst>
          </p:cNvPr>
          <p:cNvSpPr/>
          <p:nvPr/>
        </p:nvSpPr>
        <p:spPr>
          <a:xfrm>
            <a:off x="8385048" y="2999232"/>
            <a:ext cx="62865" cy="457200"/>
          </a:xfrm>
          <a:prstGeom prst="rect">
            <a:avLst/>
          </a:prstGeom>
          <a:solidFill>
            <a:srgbClr val="7760A8"/>
          </a:solidFill>
          <a:ln/>
        </p:spPr>
        <p:txBody>
          <a:bodyPr/>
          <a:lstStyle/>
          <a:p>
            <a:endParaRPr lang="ko-KR" altLang="en-US"/>
          </a:p>
        </p:txBody>
      </p:sp>
      <p:sp>
        <p:nvSpPr>
          <p:cNvPr id="54" name="Text 52">
            <a:extLst>
              <a:ext uri="{FF2B5EF4-FFF2-40B4-BE49-F238E27FC236}">
                <a16:creationId xmlns:a16="http://schemas.microsoft.com/office/drawing/2014/main" id="{86145627-AC86-0190-1199-E23D0C1448A8}"/>
              </a:ext>
            </a:extLst>
          </p:cNvPr>
          <p:cNvSpPr txBox="1"/>
          <p:nvPr/>
        </p:nvSpPr>
        <p:spPr>
          <a:xfrm>
            <a:off x="838504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2</a:t>
            </a:r>
            <a:endParaRPr lang="en-US" sz="1600"/>
          </a:p>
        </p:txBody>
      </p:sp>
      <p:sp>
        <p:nvSpPr>
          <p:cNvPr id="55" name="Text 53">
            <a:extLst>
              <a:ext uri="{FF2B5EF4-FFF2-40B4-BE49-F238E27FC236}">
                <a16:creationId xmlns:a16="http://schemas.microsoft.com/office/drawing/2014/main" id="{3F430DFF-E126-3A18-083A-87D9C4ACAAF0}"/>
              </a:ext>
            </a:extLst>
          </p:cNvPr>
          <p:cNvSpPr/>
          <p:nvPr/>
        </p:nvSpPr>
        <p:spPr>
          <a:xfrm>
            <a:off x="893368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P11</a:t>
            </a:r>
            <a:endParaRPr lang="en-US" sz="1400"/>
          </a:p>
        </p:txBody>
      </p:sp>
      <p:sp>
        <p:nvSpPr>
          <p:cNvPr id="56" name="Shape 54">
            <a:extLst>
              <a:ext uri="{FF2B5EF4-FFF2-40B4-BE49-F238E27FC236}">
                <a16:creationId xmlns:a16="http://schemas.microsoft.com/office/drawing/2014/main" id="{F0A1C4B3-1659-943F-DC94-9F6042CF5448}"/>
              </a:ext>
            </a:extLst>
          </p:cNvPr>
          <p:cNvSpPr/>
          <p:nvPr/>
        </p:nvSpPr>
        <p:spPr>
          <a:xfrm>
            <a:off x="8933688" y="2999232"/>
            <a:ext cx="502920" cy="457200"/>
          </a:xfrm>
          <a:prstGeom prst="rect">
            <a:avLst/>
          </a:prstGeom>
          <a:ln w="15875">
            <a:solidFill>
              <a:srgbClr val="7760A8"/>
            </a:solidFill>
            <a:prstDash val="dash"/>
          </a:ln>
        </p:spPr>
        <p:txBody>
          <a:bodyPr/>
          <a:lstStyle/>
          <a:p>
            <a:endParaRPr lang="ko-KR" altLang="en-US"/>
          </a:p>
        </p:txBody>
      </p:sp>
      <p:sp>
        <p:nvSpPr>
          <p:cNvPr id="57" name="Shape 55">
            <a:extLst>
              <a:ext uri="{FF2B5EF4-FFF2-40B4-BE49-F238E27FC236}">
                <a16:creationId xmlns:a16="http://schemas.microsoft.com/office/drawing/2014/main" id="{09E1FD3D-E1C9-3B96-BCBC-992F70816AE6}"/>
              </a:ext>
            </a:extLst>
          </p:cNvPr>
          <p:cNvSpPr/>
          <p:nvPr/>
        </p:nvSpPr>
        <p:spPr>
          <a:xfrm>
            <a:off x="8933688" y="2999232"/>
            <a:ext cx="62865" cy="457200"/>
          </a:xfrm>
          <a:prstGeom prst="rect">
            <a:avLst/>
          </a:prstGeom>
          <a:solidFill>
            <a:srgbClr val="7760A8"/>
          </a:solidFill>
          <a:ln/>
        </p:spPr>
        <p:txBody>
          <a:bodyPr/>
          <a:lstStyle/>
          <a:p>
            <a:endParaRPr lang="ko-KR" altLang="en-US"/>
          </a:p>
        </p:txBody>
      </p:sp>
      <p:sp>
        <p:nvSpPr>
          <p:cNvPr id="58" name="Text 56">
            <a:extLst>
              <a:ext uri="{FF2B5EF4-FFF2-40B4-BE49-F238E27FC236}">
                <a16:creationId xmlns:a16="http://schemas.microsoft.com/office/drawing/2014/main" id="{1542C1A9-8963-349E-17A9-4192D0235A21}"/>
              </a:ext>
            </a:extLst>
          </p:cNvPr>
          <p:cNvSpPr txBox="1"/>
          <p:nvPr/>
        </p:nvSpPr>
        <p:spPr>
          <a:xfrm>
            <a:off x="893368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2</a:t>
            </a:r>
            <a:endParaRPr lang="en-US" sz="1600"/>
          </a:p>
        </p:txBody>
      </p:sp>
      <p:sp>
        <p:nvSpPr>
          <p:cNvPr id="59" name="Text 57">
            <a:extLst>
              <a:ext uri="{FF2B5EF4-FFF2-40B4-BE49-F238E27FC236}">
                <a16:creationId xmlns:a16="http://schemas.microsoft.com/office/drawing/2014/main" id="{71179591-4E6E-49BC-23FC-57719F4AA556}"/>
              </a:ext>
            </a:extLst>
          </p:cNvPr>
          <p:cNvSpPr/>
          <p:nvPr/>
        </p:nvSpPr>
        <p:spPr>
          <a:xfrm>
            <a:off x="948232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P12</a:t>
            </a:r>
            <a:endParaRPr lang="en-US" sz="1400"/>
          </a:p>
        </p:txBody>
      </p:sp>
      <p:sp>
        <p:nvSpPr>
          <p:cNvPr id="60" name="Shape 58">
            <a:extLst>
              <a:ext uri="{FF2B5EF4-FFF2-40B4-BE49-F238E27FC236}">
                <a16:creationId xmlns:a16="http://schemas.microsoft.com/office/drawing/2014/main" id="{2F529CA6-D45A-455B-9BD3-A722375FCCF3}"/>
              </a:ext>
            </a:extLst>
          </p:cNvPr>
          <p:cNvSpPr/>
          <p:nvPr/>
        </p:nvSpPr>
        <p:spPr>
          <a:xfrm>
            <a:off x="9482328" y="2999232"/>
            <a:ext cx="502920" cy="457200"/>
          </a:xfrm>
          <a:prstGeom prst="rect">
            <a:avLst/>
          </a:prstGeom>
          <a:ln w="15875">
            <a:solidFill>
              <a:srgbClr val="7760A8"/>
            </a:solidFill>
            <a:prstDash val="dash"/>
          </a:ln>
        </p:spPr>
        <p:txBody>
          <a:bodyPr/>
          <a:lstStyle/>
          <a:p>
            <a:endParaRPr lang="ko-KR" altLang="en-US"/>
          </a:p>
        </p:txBody>
      </p:sp>
      <p:sp>
        <p:nvSpPr>
          <p:cNvPr id="61" name="Shape 59">
            <a:extLst>
              <a:ext uri="{FF2B5EF4-FFF2-40B4-BE49-F238E27FC236}">
                <a16:creationId xmlns:a16="http://schemas.microsoft.com/office/drawing/2014/main" id="{7329F5E6-19F2-6F5A-CB7A-0A4E46F21D3A}"/>
              </a:ext>
            </a:extLst>
          </p:cNvPr>
          <p:cNvSpPr/>
          <p:nvPr/>
        </p:nvSpPr>
        <p:spPr>
          <a:xfrm>
            <a:off x="9482328" y="2999232"/>
            <a:ext cx="62865" cy="457200"/>
          </a:xfrm>
          <a:prstGeom prst="rect">
            <a:avLst/>
          </a:prstGeom>
          <a:solidFill>
            <a:srgbClr val="7760A8"/>
          </a:solidFill>
          <a:ln/>
        </p:spPr>
        <p:txBody>
          <a:bodyPr/>
          <a:lstStyle/>
          <a:p>
            <a:endParaRPr lang="ko-KR" altLang="en-US"/>
          </a:p>
        </p:txBody>
      </p:sp>
      <p:sp>
        <p:nvSpPr>
          <p:cNvPr id="62" name="Text 60">
            <a:extLst>
              <a:ext uri="{FF2B5EF4-FFF2-40B4-BE49-F238E27FC236}">
                <a16:creationId xmlns:a16="http://schemas.microsoft.com/office/drawing/2014/main" id="{5D49CDE2-9046-9202-3DB9-0F41C163F7BD}"/>
              </a:ext>
            </a:extLst>
          </p:cNvPr>
          <p:cNvSpPr txBox="1"/>
          <p:nvPr/>
        </p:nvSpPr>
        <p:spPr>
          <a:xfrm>
            <a:off x="948232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2</a:t>
            </a:r>
            <a:endParaRPr lang="en-US" sz="1600"/>
          </a:p>
        </p:txBody>
      </p:sp>
      <p:sp>
        <p:nvSpPr>
          <p:cNvPr id="63" name="Text 61">
            <a:extLst>
              <a:ext uri="{FF2B5EF4-FFF2-40B4-BE49-F238E27FC236}">
                <a16:creationId xmlns:a16="http://schemas.microsoft.com/office/drawing/2014/main" id="{D4F2D772-9E5D-EB12-6DC5-418896223F61}"/>
              </a:ext>
            </a:extLst>
          </p:cNvPr>
          <p:cNvSpPr/>
          <p:nvPr/>
        </p:nvSpPr>
        <p:spPr>
          <a:xfrm>
            <a:off x="1003096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P13</a:t>
            </a:r>
            <a:endParaRPr lang="en-US" sz="1400"/>
          </a:p>
        </p:txBody>
      </p:sp>
      <p:sp>
        <p:nvSpPr>
          <p:cNvPr id="64" name="Shape 62">
            <a:extLst>
              <a:ext uri="{FF2B5EF4-FFF2-40B4-BE49-F238E27FC236}">
                <a16:creationId xmlns:a16="http://schemas.microsoft.com/office/drawing/2014/main" id="{FEFE6087-BA94-17D3-3A08-B25F7338CFD1}"/>
              </a:ext>
            </a:extLst>
          </p:cNvPr>
          <p:cNvSpPr/>
          <p:nvPr/>
        </p:nvSpPr>
        <p:spPr>
          <a:xfrm>
            <a:off x="10030968" y="2999232"/>
            <a:ext cx="502920" cy="457200"/>
          </a:xfrm>
          <a:prstGeom prst="rect">
            <a:avLst/>
          </a:prstGeom>
          <a:ln w="15875">
            <a:solidFill>
              <a:srgbClr val="7760A8"/>
            </a:solidFill>
            <a:prstDash val="dash"/>
          </a:ln>
        </p:spPr>
        <p:txBody>
          <a:bodyPr/>
          <a:lstStyle/>
          <a:p>
            <a:endParaRPr lang="ko-KR" altLang="en-US"/>
          </a:p>
        </p:txBody>
      </p:sp>
      <p:sp>
        <p:nvSpPr>
          <p:cNvPr id="65" name="Shape 63">
            <a:extLst>
              <a:ext uri="{FF2B5EF4-FFF2-40B4-BE49-F238E27FC236}">
                <a16:creationId xmlns:a16="http://schemas.microsoft.com/office/drawing/2014/main" id="{E7851872-D749-C7CE-B3A5-59441DDC888A}"/>
              </a:ext>
            </a:extLst>
          </p:cNvPr>
          <p:cNvSpPr/>
          <p:nvPr/>
        </p:nvSpPr>
        <p:spPr>
          <a:xfrm>
            <a:off x="10030968" y="2999232"/>
            <a:ext cx="94298" cy="457200"/>
          </a:xfrm>
          <a:prstGeom prst="rect">
            <a:avLst/>
          </a:prstGeom>
          <a:solidFill>
            <a:srgbClr val="7760A8"/>
          </a:solidFill>
          <a:ln/>
        </p:spPr>
        <p:txBody>
          <a:bodyPr/>
          <a:lstStyle/>
          <a:p>
            <a:endParaRPr lang="ko-KR" altLang="en-US"/>
          </a:p>
        </p:txBody>
      </p:sp>
      <p:sp>
        <p:nvSpPr>
          <p:cNvPr id="66" name="Text 64">
            <a:extLst>
              <a:ext uri="{FF2B5EF4-FFF2-40B4-BE49-F238E27FC236}">
                <a16:creationId xmlns:a16="http://schemas.microsoft.com/office/drawing/2014/main" id="{E36AF229-DE81-6615-B065-C4D098F7150D}"/>
              </a:ext>
            </a:extLst>
          </p:cNvPr>
          <p:cNvSpPr txBox="1"/>
          <p:nvPr/>
        </p:nvSpPr>
        <p:spPr>
          <a:xfrm>
            <a:off x="1003096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3</a:t>
            </a:r>
            <a:endParaRPr lang="en-US" sz="1600"/>
          </a:p>
        </p:txBody>
      </p:sp>
      <p:sp>
        <p:nvSpPr>
          <p:cNvPr id="67" name="Text 65">
            <a:extLst>
              <a:ext uri="{FF2B5EF4-FFF2-40B4-BE49-F238E27FC236}">
                <a16:creationId xmlns:a16="http://schemas.microsoft.com/office/drawing/2014/main" id="{939FAE50-9623-7A95-FF23-A0F5E7CDEE9D}"/>
              </a:ext>
            </a:extLst>
          </p:cNvPr>
          <p:cNvSpPr/>
          <p:nvPr/>
        </p:nvSpPr>
        <p:spPr>
          <a:xfrm>
            <a:off x="1057960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P14</a:t>
            </a:r>
            <a:endParaRPr lang="en-US" sz="1400"/>
          </a:p>
        </p:txBody>
      </p:sp>
      <p:sp>
        <p:nvSpPr>
          <p:cNvPr id="68" name="Shape 66">
            <a:extLst>
              <a:ext uri="{FF2B5EF4-FFF2-40B4-BE49-F238E27FC236}">
                <a16:creationId xmlns:a16="http://schemas.microsoft.com/office/drawing/2014/main" id="{9513B9B7-0AE1-EB94-7637-A0E35EBD7709}"/>
              </a:ext>
            </a:extLst>
          </p:cNvPr>
          <p:cNvSpPr/>
          <p:nvPr/>
        </p:nvSpPr>
        <p:spPr>
          <a:xfrm>
            <a:off x="10579608" y="2999232"/>
            <a:ext cx="502920" cy="457200"/>
          </a:xfrm>
          <a:prstGeom prst="rect">
            <a:avLst/>
          </a:prstGeom>
          <a:ln w="15875">
            <a:solidFill>
              <a:srgbClr val="7760A8"/>
            </a:solidFill>
            <a:prstDash val="dash"/>
          </a:ln>
        </p:spPr>
        <p:txBody>
          <a:bodyPr/>
          <a:lstStyle/>
          <a:p>
            <a:endParaRPr lang="ko-KR" altLang="en-US"/>
          </a:p>
        </p:txBody>
      </p:sp>
      <p:sp>
        <p:nvSpPr>
          <p:cNvPr id="69" name="Shape 67">
            <a:extLst>
              <a:ext uri="{FF2B5EF4-FFF2-40B4-BE49-F238E27FC236}">
                <a16:creationId xmlns:a16="http://schemas.microsoft.com/office/drawing/2014/main" id="{98FCB7C2-D0CA-1EFB-566B-A3E19AC8CAA6}"/>
              </a:ext>
            </a:extLst>
          </p:cNvPr>
          <p:cNvSpPr/>
          <p:nvPr/>
        </p:nvSpPr>
        <p:spPr>
          <a:xfrm>
            <a:off x="10579608" y="2999232"/>
            <a:ext cx="94298" cy="457200"/>
          </a:xfrm>
          <a:prstGeom prst="rect">
            <a:avLst/>
          </a:prstGeom>
          <a:solidFill>
            <a:srgbClr val="7760A8"/>
          </a:solidFill>
          <a:ln/>
        </p:spPr>
        <p:txBody>
          <a:bodyPr/>
          <a:lstStyle/>
          <a:p>
            <a:endParaRPr lang="ko-KR" altLang="en-US"/>
          </a:p>
        </p:txBody>
      </p:sp>
      <p:sp>
        <p:nvSpPr>
          <p:cNvPr id="70" name="Text 68">
            <a:extLst>
              <a:ext uri="{FF2B5EF4-FFF2-40B4-BE49-F238E27FC236}">
                <a16:creationId xmlns:a16="http://schemas.microsoft.com/office/drawing/2014/main" id="{DF202E4B-2BAF-CC50-9C6B-1296177229DB}"/>
              </a:ext>
            </a:extLst>
          </p:cNvPr>
          <p:cNvSpPr txBox="1"/>
          <p:nvPr/>
        </p:nvSpPr>
        <p:spPr>
          <a:xfrm>
            <a:off x="1057960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3</a:t>
            </a:r>
            <a:endParaRPr lang="en-US" sz="1600"/>
          </a:p>
        </p:txBody>
      </p:sp>
      <p:sp>
        <p:nvSpPr>
          <p:cNvPr id="71" name="Text 69">
            <a:extLst>
              <a:ext uri="{FF2B5EF4-FFF2-40B4-BE49-F238E27FC236}">
                <a16:creationId xmlns:a16="http://schemas.microsoft.com/office/drawing/2014/main" id="{803E5ABE-ED24-EAD8-FACD-81FECDC67E97}"/>
              </a:ext>
            </a:extLst>
          </p:cNvPr>
          <p:cNvSpPr/>
          <p:nvPr/>
        </p:nvSpPr>
        <p:spPr>
          <a:xfrm>
            <a:off x="11128248" y="1810512"/>
            <a:ext cx="502920" cy="548640"/>
          </a:xfrm>
          <a:prstGeom prst="rect">
            <a:avLst/>
          </a:prstGeom>
          <a:solidFill>
            <a:srgbClr val="548235"/>
          </a:solidFill>
          <a:ln/>
        </p:spPr>
        <p:txBody>
          <a:bodyPr wrap="square" lIns="0" tIns="0" rIns="0" bIns="0" rtlCol="0" anchor="ctr"/>
          <a:lstStyle/>
          <a:p>
            <a:pPr marL="0" indent="0" algn="ctr">
              <a:buNone/>
            </a:pPr>
            <a:r>
              <a:rPr lang="en-US" sz="1400" b="1">
                <a:solidFill>
                  <a:schemeClr val="bg1"/>
                </a:solidFill>
              </a:rPr>
              <a:t>P15</a:t>
            </a:r>
            <a:endParaRPr lang="en-US" sz="1400"/>
          </a:p>
        </p:txBody>
      </p:sp>
      <p:sp>
        <p:nvSpPr>
          <p:cNvPr id="72" name="Shape 70">
            <a:extLst>
              <a:ext uri="{FF2B5EF4-FFF2-40B4-BE49-F238E27FC236}">
                <a16:creationId xmlns:a16="http://schemas.microsoft.com/office/drawing/2014/main" id="{87310D00-FD67-9B25-14F0-ED3978386C73}"/>
              </a:ext>
            </a:extLst>
          </p:cNvPr>
          <p:cNvSpPr/>
          <p:nvPr/>
        </p:nvSpPr>
        <p:spPr>
          <a:xfrm>
            <a:off x="11128248" y="2999232"/>
            <a:ext cx="502920" cy="457200"/>
          </a:xfrm>
          <a:prstGeom prst="rect">
            <a:avLst/>
          </a:prstGeom>
          <a:ln w="15875">
            <a:solidFill>
              <a:srgbClr val="7760A8"/>
            </a:solidFill>
            <a:prstDash val="dash"/>
          </a:ln>
        </p:spPr>
        <p:txBody>
          <a:bodyPr/>
          <a:lstStyle/>
          <a:p>
            <a:endParaRPr lang="ko-KR" altLang="en-US"/>
          </a:p>
        </p:txBody>
      </p:sp>
      <p:sp>
        <p:nvSpPr>
          <p:cNvPr id="73" name="Shape 71">
            <a:extLst>
              <a:ext uri="{FF2B5EF4-FFF2-40B4-BE49-F238E27FC236}">
                <a16:creationId xmlns:a16="http://schemas.microsoft.com/office/drawing/2014/main" id="{1A6A78B0-6D0D-EEF3-EA84-4260A2381D20}"/>
              </a:ext>
            </a:extLst>
          </p:cNvPr>
          <p:cNvSpPr/>
          <p:nvPr/>
        </p:nvSpPr>
        <p:spPr>
          <a:xfrm>
            <a:off x="11128248" y="2999232"/>
            <a:ext cx="94298" cy="457200"/>
          </a:xfrm>
          <a:prstGeom prst="rect">
            <a:avLst/>
          </a:prstGeom>
          <a:solidFill>
            <a:srgbClr val="7760A8"/>
          </a:solidFill>
          <a:ln/>
        </p:spPr>
        <p:txBody>
          <a:bodyPr/>
          <a:lstStyle/>
          <a:p>
            <a:endParaRPr lang="ko-KR" altLang="en-US"/>
          </a:p>
        </p:txBody>
      </p:sp>
      <p:sp>
        <p:nvSpPr>
          <p:cNvPr id="74" name="Text 72">
            <a:extLst>
              <a:ext uri="{FF2B5EF4-FFF2-40B4-BE49-F238E27FC236}">
                <a16:creationId xmlns:a16="http://schemas.microsoft.com/office/drawing/2014/main" id="{87351517-D376-688A-909D-E8CC606232A7}"/>
              </a:ext>
            </a:extLst>
          </p:cNvPr>
          <p:cNvSpPr txBox="1"/>
          <p:nvPr/>
        </p:nvSpPr>
        <p:spPr>
          <a:xfrm>
            <a:off x="11128248" y="3493008"/>
            <a:ext cx="502920" cy="292608"/>
          </a:xfrm>
          <a:prstGeom prst="rect">
            <a:avLst/>
          </a:prstGeom>
          <a:noFill/>
          <a:ln/>
        </p:spPr>
        <p:txBody>
          <a:bodyPr wrap="square" lIns="0" tIns="0" rIns="0" bIns="0" rtlCol="0" anchor="t"/>
          <a:lstStyle/>
          <a:p>
            <a:pPr marL="0" indent="0" algn="ctr">
              <a:buNone/>
            </a:pPr>
            <a:r>
              <a:rPr lang="en-US" sz="1600" b="1">
                <a:solidFill>
                  <a:schemeClr val="accent3"/>
                </a:solidFill>
              </a:rPr>
              <a:t>3</a:t>
            </a:r>
            <a:endParaRPr lang="en-US" sz="1600"/>
          </a:p>
        </p:txBody>
      </p:sp>
      <p:sp>
        <p:nvSpPr>
          <p:cNvPr id="75" name="Shape 73">
            <a:extLst>
              <a:ext uri="{FF2B5EF4-FFF2-40B4-BE49-F238E27FC236}">
                <a16:creationId xmlns:a16="http://schemas.microsoft.com/office/drawing/2014/main" id="{F1DC3A67-535A-D9A9-215E-D45B5DDD9A81}"/>
              </a:ext>
            </a:extLst>
          </p:cNvPr>
          <p:cNvSpPr/>
          <p:nvPr/>
        </p:nvSpPr>
        <p:spPr>
          <a:xfrm>
            <a:off x="6944868" y="2450592"/>
            <a:ext cx="640080" cy="457200"/>
          </a:xfrm>
          <a:prstGeom prst="downArrow">
            <a:avLst/>
          </a:prstGeom>
          <a:solidFill>
            <a:srgbClr val="7760A8"/>
          </a:solidFill>
          <a:ln/>
        </p:spPr>
        <p:txBody>
          <a:bodyPr/>
          <a:lstStyle/>
          <a:p>
            <a:endParaRPr lang="ko-KR" altLang="en-US"/>
          </a:p>
        </p:txBody>
      </p:sp>
      <p:sp>
        <p:nvSpPr>
          <p:cNvPr id="78" name="Shape 76">
            <a:extLst>
              <a:ext uri="{FF2B5EF4-FFF2-40B4-BE49-F238E27FC236}">
                <a16:creationId xmlns:a16="http://schemas.microsoft.com/office/drawing/2014/main" id="{15A7FC5F-B672-A906-89EC-F4DEC1252926}"/>
              </a:ext>
            </a:extLst>
          </p:cNvPr>
          <p:cNvSpPr/>
          <p:nvPr/>
        </p:nvSpPr>
        <p:spPr>
          <a:xfrm>
            <a:off x="2898648" y="4434840"/>
            <a:ext cx="2080260" cy="713232"/>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79" name="Text 77">
            <a:extLst>
              <a:ext uri="{FF2B5EF4-FFF2-40B4-BE49-F238E27FC236}">
                <a16:creationId xmlns:a16="http://schemas.microsoft.com/office/drawing/2014/main" id="{BEAF5CCF-750A-16AD-E7BF-C4E912C79E02}"/>
              </a:ext>
            </a:extLst>
          </p:cNvPr>
          <p:cNvSpPr txBox="1"/>
          <p:nvPr/>
        </p:nvSpPr>
        <p:spPr>
          <a:xfrm>
            <a:off x="2898648" y="5202936"/>
            <a:ext cx="2080260" cy="292608"/>
          </a:xfrm>
          <a:prstGeom prst="rect">
            <a:avLst/>
          </a:prstGeom>
          <a:noFill/>
          <a:ln/>
        </p:spPr>
        <p:txBody>
          <a:bodyPr wrap="square" lIns="0" tIns="0" rIns="0" bIns="0" rtlCol="0" anchor="t"/>
          <a:lstStyle/>
          <a:p>
            <a:pPr marL="0" indent="0" algn="ctr">
              <a:buNone/>
            </a:pPr>
            <a:r>
              <a:rPr lang="en-US" sz="1600" b="1">
                <a:solidFill>
                  <a:schemeClr val="accent6">
                    <a:lumMod val="50000"/>
                  </a:schemeClr>
                </a:solidFill>
              </a:rPr>
              <a:t>zpage 0</a:t>
            </a:r>
          </a:p>
        </p:txBody>
      </p:sp>
      <p:sp>
        <p:nvSpPr>
          <p:cNvPr id="80" name="Shape 78">
            <a:extLst>
              <a:ext uri="{FF2B5EF4-FFF2-40B4-BE49-F238E27FC236}">
                <a16:creationId xmlns:a16="http://schemas.microsoft.com/office/drawing/2014/main" id="{0A39F07F-CE4B-C3CA-05E9-00A7475301C3}"/>
              </a:ext>
            </a:extLst>
          </p:cNvPr>
          <p:cNvSpPr/>
          <p:nvPr/>
        </p:nvSpPr>
        <p:spPr>
          <a:xfrm>
            <a:off x="5116068" y="4434840"/>
            <a:ext cx="2080260" cy="713232"/>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81" name="Text 79">
            <a:extLst>
              <a:ext uri="{FF2B5EF4-FFF2-40B4-BE49-F238E27FC236}">
                <a16:creationId xmlns:a16="http://schemas.microsoft.com/office/drawing/2014/main" id="{E492D0C1-61D1-5BFD-E688-4227AC24F67F}"/>
              </a:ext>
            </a:extLst>
          </p:cNvPr>
          <p:cNvSpPr txBox="1"/>
          <p:nvPr/>
        </p:nvSpPr>
        <p:spPr>
          <a:xfrm>
            <a:off x="5116068" y="5202936"/>
            <a:ext cx="2080260" cy="292608"/>
          </a:xfrm>
          <a:prstGeom prst="rect">
            <a:avLst/>
          </a:prstGeom>
          <a:noFill/>
          <a:ln/>
        </p:spPr>
        <p:txBody>
          <a:bodyPr wrap="square" lIns="0" tIns="0" rIns="0" bIns="0" rtlCol="0" anchor="t"/>
          <a:lstStyle/>
          <a:p>
            <a:pPr marL="0" indent="0" algn="ctr">
              <a:buNone/>
            </a:pPr>
            <a:r>
              <a:rPr lang="en-US" sz="1600" b="1">
                <a:solidFill>
                  <a:schemeClr val="accent6">
                    <a:lumMod val="50000"/>
                  </a:schemeClr>
                </a:solidFill>
              </a:rPr>
              <a:t>zpage 1</a:t>
            </a:r>
          </a:p>
        </p:txBody>
      </p:sp>
      <p:sp>
        <p:nvSpPr>
          <p:cNvPr id="82" name="Shape 80">
            <a:extLst>
              <a:ext uri="{FF2B5EF4-FFF2-40B4-BE49-F238E27FC236}">
                <a16:creationId xmlns:a16="http://schemas.microsoft.com/office/drawing/2014/main" id="{F662B542-0465-B7D5-BB1E-A91E602C537B}"/>
              </a:ext>
            </a:extLst>
          </p:cNvPr>
          <p:cNvSpPr/>
          <p:nvPr/>
        </p:nvSpPr>
        <p:spPr>
          <a:xfrm>
            <a:off x="7333488" y="4434840"/>
            <a:ext cx="2080260" cy="713232"/>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83" name="Text 81">
            <a:extLst>
              <a:ext uri="{FF2B5EF4-FFF2-40B4-BE49-F238E27FC236}">
                <a16:creationId xmlns:a16="http://schemas.microsoft.com/office/drawing/2014/main" id="{B838BA4B-3F93-AE3E-030D-47D3DD6DD8AB}"/>
              </a:ext>
            </a:extLst>
          </p:cNvPr>
          <p:cNvSpPr txBox="1"/>
          <p:nvPr/>
        </p:nvSpPr>
        <p:spPr>
          <a:xfrm>
            <a:off x="7333488" y="5202936"/>
            <a:ext cx="2080260" cy="292608"/>
          </a:xfrm>
          <a:prstGeom prst="rect">
            <a:avLst/>
          </a:prstGeom>
          <a:noFill/>
          <a:ln/>
        </p:spPr>
        <p:txBody>
          <a:bodyPr wrap="square" lIns="0" tIns="0" rIns="0" bIns="0" rtlCol="0" anchor="t"/>
          <a:lstStyle/>
          <a:p>
            <a:pPr marL="0" indent="0" algn="ctr">
              <a:buNone/>
            </a:pPr>
            <a:r>
              <a:rPr lang="en-US" sz="1600" b="1">
                <a:solidFill>
                  <a:schemeClr val="accent6">
                    <a:lumMod val="50000"/>
                  </a:schemeClr>
                </a:solidFill>
              </a:rPr>
              <a:t>zpage 2</a:t>
            </a:r>
          </a:p>
        </p:txBody>
      </p:sp>
      <p:sp>
        <p:nvSpPr>
          <p:cNvPr id="84" name="Shape 82">
            <a:extLst>
              <a:ext uri="{FF2B5EF4-FFF2-40B4-BE49-F238E27FC236}">
                <a16:creationId xmlns:a16="http://schemas.microsoft.com/office/drawing/2014/main" id="{743E9374-46A7-3FDA-50EF-D49E6533990B}"/>
              </a:ext>
            </a:extLst>
          </p:cNvPr>
          <p:cNvSpPr/>
          <p:nvPr/>
        </p:nvSpPr>
        <p:spPr>
          <a:xfrm>
            <a:off x="9550908" y="4434840"/>
            <a:ext cx="2080260" cy="713232"/>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85" name="Text 83">
            <a:extLst>
              <a:ext uri="{FF2B5EF4-FFF2-40B4-BE49-F238E27FC236}">
                <a16:creationId xmlns:a16="http://schemas.microsoft.com/office/drawing/2014/main" id="{DCF0F634-8462-186F-B48C-9A5F1BDEA26C}"/>
              </a:ext>
            </a:extLst>
          </p:cNvPr>
          <p:cNvSpPr txBox="1"/>
          <p:nvPr/>
        </p:nvSpPr>
        <p:spPr>
          <a:xfrm>
            <a:off x="9550908" y="5202936"/>
            <a:ext cx="2080260" cy="292608"/>
          </a:xfrm>
          <a:prstGeom prst="rect">
            <a:avLst/>
          </a:prstGeom>
          <a:noFill/>
          <a:ln/>
        </p:spPr>
        <p:txBody>
          <a:bodyPr wrap="square" lIns="0" tIns="0" rIns="0" bIns="0" rtlCol="0" anchor="t"/>
          <a:lstStyle/>
          <a:p>
            <a:pPr marL="0" indent="0" algn="ctr">
              <a:buNone/>
            </a:pPr>
            <a:r>
              <a:rPr lang="en-US" sz="1600" b="1">
                <a:solidFill>
                  <a:schemeClr val="accent6">
                    <a:lumMod val="50000"/>
                  </a:schemeClr>
                </a:solidFill>
              </a:rPr>
              <a:t>zpage 3</a:t>
            </a:r>
          </a:p>
        </p:txBody>
      </p:sp>
      <p:sp>
        <p:nvSpPr>
          <p:cNvPr id="86" name="Text 84">
            <a:extLst>
              <a:ext uri="{FF2B5EF4-FFF2-40B4-BE49-F238E27FC236}">
                <a16:creationId xmlns:a16="http://schemas.microsoft.com/office/drawing/2014/main" id="{921ECE31-1CDF-170A-20D0-4A2C4EE0DDB9}"/>
              </a:ext>
            </a:extLst>
          </p:cNvPr>
          <p:cNvSpPr/>
          <p:nvPr/>
        </p:nvSpPr>
        <p:spPr>
          <a:xfrm>
            <a:off x="2898648" y="4480560"/>
            <a:ext cx="1300163" cy="621792"/>
          </a:xfrm>
          <a:prstGeom prst="rect">
            <a:avLst/>
          </a:prstGeom>
          <a:solidFill>
            <a:srgbClr val="7760A8"/>
          </a:solidFill>
          <a:ln w="9525">
            <a:solidFill>
              <a:srgbClr val="FFFFFF"/>
            </a:solidFill>
          </a:ln>
        </p:spPr>
        <p:txBody>
          <a:bodyPr wrap="square" lIns="0" tIns="0" rIns="0" bIns="0" rtlCol="0" anchor="ctr"/>
          <a:lstStyle/>
          <a:p>
            <a:pPr marL="0" indent="0" algn="ctr">
              <a:buNone/>
            </a:pPr>
            <a:r>
              <a:rPr lang="en-US" sz="1400" b="1">
                <a:solidFill>
                  <a:schemeClr val="bg1"/>
                </a:solidFill>
              </a:rPr>
              <a:t>P0</a:t>
            </a:r>
            <a:endParaRPr lang="en-US" sz="1400"/>
          </a:p>
        </p:txBody>
      </p:sp>
      <p:sp>
        <p:nvSpPr>
          <p:cNvPr id="87" name="Text 85">
            <a:extLst>
              <a:ext uri="{FF2B5EF4-FFF2-40B4-BE49-F238E27FC236}">
                <a16:creationId xmlns:a16="http://schemas.microsoft.com/office/drawing/2014/main" id="{B4CB973E-6CE3-F13D-9A94-37DA21C83446}"/>
              </a:ext>
            </a:extLst>
          </p:cNvPr>
          <p:cNvSpPr/>
          <p:nvPr/>
        </p:nvSpPr>
        <p:spPr>
          <a:xfrm>
            <a:off x="4198811" y="4480560"/>
            <a:ext cx="780098" cy="621792"/>
          </a:xfrm>
          <a:prstGeom prst="rect">
            <a:avLst/>
          </a:prstGeom>
          <a:solidFill>
            <a:srgbClr val="9C88C9"/>
          </a:solidFill>
          <a:ln w="9525">
            <a:solidFill>
              <a:srgbClr val="FFFFFF"/>
            </a:solidFill>
          </a:ln>
        </p:spPr>
        <p:txBody>
          <a:bodyPr wrap="square" lIns="0" tIns="0" rIns="0" bIns="0" rtlCol="0" anchor="ctr"/>
          <a:lstStyle/>
          <a:p>
            <a:pPr marL="0" indent="0" algn="ctr">
              <a:buNone/>
            </a:pPr>
            <a:r>
              <a:rPr lang="en-US" sz="1400" b="1">
                <a:solidFill>
                  <a:schemeClr val="bg1"/>
                </a:solidFill>
              </a:rPr>
              <a:t>P1</a:t>
            </a:r>
            <a:endParaRPr lang="en-US" sz="1400"/>
          </a:p>
        </p:txBody>
      </p:sp>
      <p:sp>
        <p:nvSpPr>
          <p:cNvPr id="88" name="Text 86">
            <a:extLst>
              <a:ext uri="{FF2B5EF4-FFF2-40B4-BE49-F238E27FC236}">
                <a16:creationId xmlns:a16="http://schemas.microsoft.com/office/drawing/2014/main" id="{8DA4C712-1C66-7ACF-6666-9651C2D09B76}"/>
              </a:ext>
            </a:extLst>
          </p:cNvPr>
          <p:cNvSpPr/>
          <p:nvPr/>
        </p:nvSpPr>
        <p:spPr>
          <a:xfrm>
            <a:off x="5116068" y="4480560"/>
            <a:ext cx="520065" cy="621792"/>
          </a:xfrm>
          <a:prstGeom prst="rect">
            <a:avLst/>
          </a:prstGeom>
          <a:solidFill>
            <a:srgbClr val="7760A8"/>
          </a:solidFill>
          <a:ln w="9525">
            <a:solidFill>
              <a:srgbClr val="FFFFFF"/>
            </a:solidFill>
          </a:ln>
        </p:spPr>
        <p:txBody>
          <a:bodyPr wrap="square" lIns="0" tIns="0" rIns="0" bIns="0" rtlCol="0" anchor="ctr"/>
          <a:lstStyle/>
          <a:p>
            <a:pPr marL="0" indent="0" algn="ctr">
              <a:buNone/>
            </a:pPr>
            <a:r>
              <a:rPr lang="en-US" sz="1400" b="1">
                <a:solidFill>
                  <a:schemeClr val="bg1"/>
                </a:solidFill>
              </a:rPr>
              <a:t>P2</a:t>
            </a:r>
            <a:endParaRPr lang="en-US" sz="1400"/>
          </a:p>
        </p:txBody>
      </p:sp>
      <p:sp>
        <p:nvSpPr>
          <p:cNvPr id="89" name="Text 87">
            <a:extLst>
              <a:ext uri="{FF2B5EF4-FFF2-40B4-BE49-F238E27FC236}">
                <a16:creationId xmlns:a16="http://schemas.microsoft.com/office/drawing/2014/main" id="{55BBBE9A-2892-3C17-2557-94FE04DD386F}"/>
              </a:ext>
            </a:extLst>
          </p:cNvPr>
          <p:cNvSpPr/>
          <p:nvPr/>
        </p:nvSpPr>
        <p:spPr>
          <a:xfrm>
            <a:off x="5636133" y="4480560"/>
            <a:ext cx="780098" cy="621792"/>
          </a:xfrm>
          <a:prstGeom prst="rect">
            <a:avLst/>
          </a:prstGeom>
          <a:solidFill>
            <a:srgbClr val="9C88C9"/>
          </a:solidFill>
          <a:ln w="9525">
            <a:solidFill>
              <a:srgbClr val="FFFFFF"/>
            </a:solidFill>
          </a:ln>
        </p:spPr>
        <p:txBody>
          <a:bodyPr wrap="square" lIns="0" tIns="0" rIns="0" bIns="0" rtlCol="0" anchor="ctr"/>
          <a:lstStyle/>
          <a:p>
            <a:pPr marL="0" indent="0" algn="ctr">
              <a:buNone/>
            </a:pPr>
            <a:r>
              <a:rPr lang="en-US" sz="1400" b="1">
                <a:solidFill>
                  <a:schemeClr val="bg1"/>
                </a:solidFill>
              </a:rPr>
              <a:t>P3</a:t>
            </a:r>
            <a:endParaRPr lang="en-US" sz="1400"/>
          </a:p>
        </p:txBody>
      </p:sp>
      <p:sp>
        <p:nvSpPr>
          <p:cNvPr id="90" name="Text 88">
            <a:extLst>
              <a:ext uri="{FF2B5EF4-FFF2-40B4-BE49-F238E27FC236}">
                <a16:creationId xmlns:a16="http://schemas.microsoft.com/office/drawing/2014/main" id="{19C1B182-F1BD-6DAA-A512-0E9B1B105E92}"/>
              </a:ext>
            </a:extLst>
          </p:cNvPr>
          <p:cNvSpPr/>
          <p:nvPr/>
        </p:nvSpPr>
        <p:spPr>
          <a:xfrm>
            <a:off x="6416231" y="4480560"/>
            <a:ext cx="780098" cy="621792"/>
          </a:xfrm>
          <a:prstGeom prst="rect">
            <a:avLst/>
          </a:prstGeom>
          <a:solidFill>
            <a:srgbClr val="7760A8"/>
          </a:solidFill>
          <a:ln w="9525">
            <a:solidFill>
              <a:srgbClr val="FFFFFF"/>
            </a:solidFill>
          </a:ln>
        </p:spPr>
        <p:txBody>
          <a:bodyPr wrap="square" lIns="0" tIns="0" rIns="0" bIns="0" rtlCol="0" anchor="ctr"/>
          <a:lstStyle/>
          <a:p>
            <a:pPr marL="0" indent="0" algn="ctr">
              <a:buNone/>
            </a:pPr>
            <a:r>
              <a:rPr lang="en-US" sz="1400" b="1">
                <a:solidFill>
                  <a:schemeClr val="bg1"/>
                </a:solidFill>
              </a:rPr>
              <a:t>P4</a:t>
            </a:r>
            <a:endParaRPr lang="en-US" sz="1400"/>
          </a:p>
        </p:txBody>
      </p:sp>
      <p:sp>
        <p:nvSpPr>
          <p:cNvPr id="91" name="Text 89">
            <a:extLst>
              <a:ext uri="{FF2B5EF4-FFF2-40B4-BE49-F238E27FC236}">
                <a16:creationId xmlns:a16="http://schemas.microsoft.com/office/drawing/2014/main" id="{46770DC8-F7F7-35A3-E560-387BE7F5BF20}"/>
              </a:ext>
            </a:extLst>
          </p:cNvPr>
          <p:cNvSpPr/>
          <p:nvPr/>
        </p:nvSpPr>
        <p:spPr>
          <a:xfrm>
            <a:off x="7333488" y="4480560"/>
            <a:ext cx="260033" cy="621792"/>
          </a:xfrm>
          <a:prstGeom prst="rect">
            <a:avLst/>
          </a:prstGeom>
          <a:solidFill>
            <a:srgbClr val="9C88C9"/>
          </a:solidFill>
          <a:ln w="9525">
            <a:solidFill>
              <a:srgbClr val="FFFFFF"/>
            </a:solidFill>
          </a:ln>
        </p:spPr>
        <p:txBody>
          <a:bodyPr wrap="square" lIns="0" tIns="0" rIns="0" bIns="0" rtlCol="0" anchor="ctr"/>
          <a:lstStyle/>
          <a:p>
            <a:pPr marL="0" indent="0" algn="ctr">
              <a:buNone/>
            </a:pPr>
            <a:endParaRPr lang="en-US" sz="1400"/>
          </a:p>
        </p:txBody>
      </p:sp>
      <p:sp>
        <p:nvSpPr>
          <p:cNvPr id="92" name="Text 90">
            <a:extLst>
              <a:ext uri="{FF2B5EF4-FFF2-40B4-BE49-F238E27FC236}">
                <a16:creationId xmlns:a16="http://schemas.microsoft.com/office/drawing/2014/main" id="{A877B935-9E33-349B-21F2-EE9F7F4AD48D}"/>
              </a:ext>
            </a:extLst>
          </p:cNvPr>
          <p:cNvSpPr/>
          <p:nvPr/>
        </p:nvSpPr>
        <p:spPr>
          <a:xfrm>
            <a:off x="7593521" y="4480560"/>
            <a:ext cx="390049" cy="621792"/>
          </a:xfrm>
          <a:prstGeom prst="rect">
            <a:avLst/>
          </a:prstGeom>
          <a:solidFill>
            <a:srgbClr val="7760A8"/>
          </a:solidFill>
          <a:ln w="9525">
            <a:solidFill>
              <a:srgbClr val="FFFFFF"/>
            </a:solidFill>
          </a:ln>
        </p:spPr>
        <p:txBody>
          <a:bodyPr wrap="square" lIns="0" tIns="0" rIns="0" bIns="0" rtlCol="0" anchor="ctr"/>
          <a:lstStyle/>
          <a:p>
            <a:pPr marL="0" indent="0" algn="ctr">
              <a:buNone/>
            </a:pPr>
            <a:r>
              <a:rPr lang="en-US" sz="1400" b="1">
                <a:solidFill>
                  <a:schemeClr val="bg1"/>
                </a:solidFill>
              </a:rPr>
              <a:t>P6</a:t>
            </a:r>
            <a:endParaRPr lang="en-US" sz="1400"/>
          </a:p>
        </p:txBody>
      </p:sp>
      <p:sp>
        <p:nvSpPr>
          <p:cNvPr id="93" name="Text 91">
            <a:extLst>
              <a:ext uri="{FF2B5EF4-FFF2-40B4-BE49-F238E27FC236}">
                <a16:creationId xmlns:a16="http://schemas.microsoft.com/office/drawing/2014/main" id="{B8FDA90E-31B6-824F-478A-97CC1803255D}"/>
              </a:ext>
            </a:extLst>
          </p:cNvPr>
          <p:cNvSpPr/>
          <p:nvPr/>
        </p:nvSpPr>
        <p:spPr>
          <a:xfrm>
            <a:off x="7983569" y="4480560"/>
            <a:ext cx="390049" cy="621792"/>
          </a:xfrm>
          <a:prstGeom prst="rect">
            <a:avLst/>
          </a:prstGeom>
          <a:solidFill>
            <a:srgbClr val="9C88C9"/>
          </a:solidFill>
          <a:ln w="9525">
            <a:solidFill>
              <a:srgbClr val="FFFFFF"/>
            </a:solidFill>
          </a:ln>
        </p:spPr>
        <p:txBody>
          <a:bodyPr wrap="square" lIns="0" tIns="0" rIns="0" bIns="0" rtlCol="0" anchor="ctr"/>
          <a:lstStyle/>
          <a:p>
            <a:pPr marL="0" indent="0" algn="ctr">
              <a:buNone/>
            </a:pPr>
            <a:r>
              <a:rPr lang="en-US" sz="1400" b="1">
                <a:solidFill>
                  <a:schemeClr val="bg1"/>
                </a:solidFill>
              </a:rPr>
              <a:t>P7</a:t>
            </a:r>
            <a:endParaRPr lang="en-US" sz="1400"/>
          </a:p>
        </p:txBody>
      </p:sp>
      <p:sp>
        <p:nvSpPr>
          <p:cNvPr id="94" name="Text 92">
            <a:extLst>
              <a:ext uri="{FF2B5EF4-FFF2-40B4-BE49-F238E27FC236}">
                <a16:creationId xmlns:a16="http://schemas.microsoft.com/office/drawing/2014/main" id="{45432D39-B835-4FF5-10D6-BAC7953DF067}"/>
              </a:ext>
            </a:extLst>
          </p:cNvPr>
          <p:cNvSpPr/>
          <p:nvPr/>
        </p:nvSpPr>
        <p:spPr>
          <a:xfrm>
            <a:off x="8373618" y="4480560"/>
            <a:ext cx="520065" cy="621792"/>
          </a:xfrm>
          <a:prstGeom prst="rect">
            <a:avLst/>
          </a:prstGeom>
          <a:solidFill>
            <a:srgbClr val="7760A8"/>
          </a:solidFill>
          <a:ln w="9525">
            <a:solidFill>
              <a:srgbClr val="FFFFFF"/>
            </a:solidFill>
          </a:ln>
        </p:spPr>
        <p:txBody>
          <a:bodyPr wrap="square" lIns="0" tIns="0" rIns="0" bIns="0" rtlCol="0" anchor="ctr"/>
          <a:lstStyle/>
          <a:p>
            <a:pPr marL="0" indent="0" algn="ctr">
              <a:buNone/>
            </a:pPr>
            <a:r>
              <a:rPr lang="en-US" sz="1400" b="1">
                <a:solidFill>
                  <a:schemeClr val="bg1"/>
                </a:solidFill>
              </a:rPr>
              <a:t>P8</a:t>
            </a:r>
            <a:endParaRPr lang="en-US" sz="1400"/>
          </a:p>
        </p:txBody>
      </p:sp>
      <p:sp>
        <p:nvSpPr>
          <p:cNvPr id="95" name="Text 93">
            <a:extLst>
              <a:ext uri="{FF2B5EF4-FFF2-40B4-BE49-F238E27FC236}">
                <a16:creationId xmlns:a16="http://schemas.microsoft.com/office/drawing/2014/main" id="{B0A5AE90-752E-296A-7D61-CDD581C1025A}"/>
              </a:ext>
            </a:extLst>
          </p:cNvPr>
          <p:cNvSpPr/>
          <p:nvPr/>
        </p:nvSpPr>
        <p:spPr>
          <a:xfrm>
            <a:off x="8893683" y="4480560"/>
            <a:ext cx="520065" cy="621792"/>
          </a:xfrm>
          <a:prstGeom prst="rect">
            <a:avLst/>
          </a:prstGeom>
          <a:solidFill>
            <a:srgbClr val="9C88C9"/>
          </a:solidFill>
          <a:ln w="9525">
            <a:solidFill>
              <a:srgbClr val="FFFFFF"/>
            </a:solidFill>
          </a:ln>
        </p:spPr>
        <p:txBody>
          <a:bodyPr wrap="square" lIns="0" tIns="0" rIns="0" bIns="0" rtlCol="0" anchor="ctr"/>
          <a:lstStyle/>
          <a:p>
            <a:pPr marL="0" indent="0" algn="ctr">
              <a:buNone/>
            </a:pPr>
            <a:r>
              <a:rPr lang="en-US" sz="1400" b="1">
                <a:solidFill>
                  <a:schemeClr val="bg1"/>
                </a:solidFill>
              </a:rPr>
              <a:t>P9</a:t>
            </a:r>
            <a:endParaRPr lang="en-US" sz="1400"/>
          </a:p>
        </p:txBody>
      </p:sp>
      <p:sp>
        <p:nvSpPr>
          <p:cNvPr id="96" name="Text 94">
            <a:extLst>
              <a:ext uri="{FF2B5EF4-FFF2-40B4-BE49-F238E27FC236}">
                <a16:creationId xmlns:a16="http://schemas.microsoft.com/office/drawing/2014/main" id="{C104823F-386C-041E-1197-10063A75C997}"/>
              </a:ext>
            </a:extLst>
          </p:cNvPr>
          <p:cNvSpPr/>
          <p:nvPr/>
        </p:nvSpPr>
        <p:spPr>
          <a:xfrm>
            <a:off x="9550908" y="4480560"/>
            <a:ext cx="260033" cy="621792"/>
          </a:xfrm>
          <a:prstGeom prst="rect">
            <a:avLst/>
          </a:prstGeom>
          <a:solidFill>
            <a:srgbClr val="7760A8"/>
          </a:solidFill>
          <a:ln w="9525">
            <a:solidFill>
              <a:srgbClr val="FFFFFF"/>
            </a:solidFill>
          </a:ln>
        </p:spPr>
        <p:txBody>
          <a:bodyPr wrap="square" lIns="0" tIns="0" rIns="0" bIns="0" rtlCol="0" anchor="ctr"/>
          <a:lstStyle/>
          <a:p>
            <a:pPr marL="0" indent="0" algn="ctr">
              <a:buNone/>
            </a:pPr>
            <a:endParaRPr lang="en-US" sz="1400"/>
          </a:p>
        </p:txBody>
      </p:sp>
      <p:sp>
        <p:nvSpPr>
          <p:cNvPr id="97" name="Text 95">
            <a:extLst>
              <a:ext uri="{FF2B5EF4-FFF2-40B4-BE49-F238E27FC236}">
                <a16:creationId xmlns:a16="http://schemas.microsoft.com/office/drawing/2014/main" id="{DFA7DA76-B290-6F15-9BAA-E51A22DB8428}"/>
              </a:ext>
            </a:extLst>
          </p:cNvPr>
          <p:cNvSpPr/>
          <p:nvPr/>
        </p:nvSpPr>
        <p:spPr>
          <a:xfrm>
            <a:off x="9810941" y="4480560"/>
            <a:ext cx="260033" cy="621792"/>
          </a:xfrm>
          <a:prstGeom prst="rect">
            <a:avLst/>
          </a:prstGeom>
          <a:solidFill>
            <a:srgbClr val="9C88C9"/>
          </a:solidFill>
          <a:ln w="9525">
            <a:solidFill>
              <a:srgbClr val="FFFFFF"/>
            </a:solidFill>
          </a:ln>
        </p:spPr>
        <p:txBody>
          <a:bodyPr wrap="square" lIns="0" tIns="0" rIns="0" bIns="0" rtlCol="0" anchor="ctr"/>
          <a:lstStyle/>
          <a:p>
            <a:pPr marL="0" indent="0" algn="ctr">
              <a:buNone/>
            </a:pPr>
            <a:endParaRPr lang="en-US" sz="1400"/>
          </a:p>
        </p:txBody>
      </p:sp>
      <p:sp>
        <p:nvSpPr>
          <p:cNvPr id="98" name="Text 96">
            <a:extLst>
              <a:ext uri="{FF2B5EF4-FFF2-40B4-BE49-F238E27FC236}">
                <a16:creationId xmlns:a16="http://schemas.microsoft.com/office/drawing/2014/main" id="{CE173750-BFB8-2C03-C526-64FE61DB62CC}"/>
              </a:ext>
            </a:extLst>
          </p:cNvPr>
          <p:cNvSpPr/>
          <p:nvPr/>
        </p:nvSpPr>
        <p:spPr>
          <a:xfrm>
            <a:off x="10070973" y="4480560"/>
            <a:ext cx="260033" cy="621792"/>
          </a:xfrm>
          <a:prstGeom prst="rect">
            <a:avLst/>
          </a:prstGeom>
          <a:solidFill>
            <a:srgbClr val="7760A8"/>
          </a:solidFill>
          <a:ln w="9525">
            <a:solidFill>
              <a:srgbClr val="FFFFFF"/>
            </a:solidFill>
          </a:ln>
        </p:spPr>
        <p:txBody>
          <a:bodyPr wrap="square" lIns="0" tIns="0" rIns="0" bIns="0" rtlCol="0" anchor="ctr"/>
          <a:lstStyle/>
          <a:p>
            <a:pPr marL="0" indent="0" algn="ctr">
              <a:buNone/>
            </a:pPr>
            <a:endParaRPr lang="en-US" sz="1400"/>
          </a:p>
        </p:txBody>
      </p:sp>
      <p:sp>
        <p:nvSpPr>
          <p:cNvPr id="99" name="Text 97">
            <a:extLst>
              <a:ext uri="{FF2B5EF4-FFF2-40B4-BE49-F238E27FC236}">
                <a16:creationId xmlns:a16="http://schemas.microsoft.com/office/drawing/2014/main" id="{B11040A0-8487-1407-FE5D-85C58FDDBCE3}"/>
              </a:ext>
            </a:extLst>
          </p:cNvPr>
          <p:cNvSpPr/>
          <p:nvPr/>
        </p:nvSpPr>
        <p:spPr>
          <a:xfrm>
            <a:off x="10331006" y="4480560"/>
            <a:ext cx="390049" cy="621792"/>
          </a:xfrm>
          <a:prstGeom prst="rect">
            <a:avLst/>
          </a:prstGeom>
          <a:solidFill>
            <a:srgbClr val="9C88C9"/>
          </a:solidFill>
          <a:ln w="9525">
            <a:solidFill>
              <a:srgbClr val="FFFFFF"/>
            </a:solidFill>
          </a:ln>
        </p:spPr>
        <p:txBody>
          <a:bodyPr wrap="square" lIns="0" tIns="0" rIns="0" bIns="0" rtlCol="0" anchor="ctr"/>
          <a:lstStyle/>
          <a:p>
            <a:pPr marL="0" indent="0" algn="ctr">
              <a:buNone/>
            </a:pPr>
            <a:r>
              <a:rPr lang="en-US" sz="1400" b="1">
                <a:solidFill>
                  <a:schemeClr val="bg1"/>
                </a:solidFill>
              </a:rPr>
              <a:t>P13</a:t>
            </a:r>
            <a:endParaRPr lang="en-US" sz="1400"/>
          </a:p>
        </p:txBody>
      </p:sp>
      <p:sp>
        <p:nvSpPr>
          <p:cNvPr id="100" name="Text 98">
            <a:extLst>
              <a:ext uri="{FF2B5EF4-FFF2-40B4-BE49-F238E27FC236}">
                <a16:creationId xmlns:a16="http://schemas.microsoft.com/office/drawing/2014/main" id="{F7F1824A-D885-B541-DA70-53D82524EFAE}"/>
              </a:ext>
            </a:extLst>
          </p:cNvPr>
          <p:cNvSpPr/>
          <p:nvPr/>
        </p:nvSpPr>
        <p:spPr>
          <a:xfrm>
            <a:off x="10721054" y="4480560"/>
            <a:ext cx="390049" cy="621792"/>
          </a:xfrm>
          <a:prstGeom prst="rect">
            <a:avLst/>
          </a:prstGeom>
          <a:solidFill>
            <a:srgbClr val="7760A8"/>
          </a:solidFill>
          <a:ln w="9525">
            <a:solidFill>
              <a:srgbClr val="FFFFFF"/>
            </a:solidFill>
          </a:ln>
        </p:spPr>
        <p:txBody>
          <a:bodyPr wrap="square" lIns="0" tIns="0" rIns="0" bIns="0" rtlCol="0" anchor="ctr"/>
          <a:lstStyle/>
          <a:p>
            <a:pPr marL="0" indent="0" algn="ctr">
              <a:buNone/>
            </a:pPr>
            <a:r>
              <a:rPr lang="en-US" sz="1400" b="1">
                <a:solidFill>
                  <a:schemeClr val="bg1"/>
                </a:solidFill>
              </a:rPr>
              <a:t>P14</a:t>
            </a:r>
            <a:endParaRPr lang="en-US" sz="1400"/>
          </a:p>
        </p:txBody>
      </p:sp>
      <p:sp>
        <p:nvSpPr>
          <p:cNvPr id="101" name="Text 99">
            <a:extLst>
              <a:ext uri="{FF2B5EF4-FFF2-40B4-BE49-F238E27FC236}">
                <a16:creationId xmlns:a16="http://schemas.microsoft.com/office/drawing/2014/main" id="{C9B4678F-0389-9EFA-60BF-142CD3C747BE}"/>
              </a:ext>
            </a:extLst>
          </p:cNvPr>
          <p:cNvSpPr/>
          <p:nvPr/>
        </p:nvSpPr>
        <p:spPr>
          <a:xfrm>
            <a:off x="11111103" y="4480560"/>
            <a:ext cx="390049" cy="621792"/>
          </a:xfrm>
          <a:prstGeom prst="rect">
            <a:avLst/>
          </a:prstGeom>
          <a:solidFill>
            <a:srgbClr val="9C88C9"/>
          </a:solidFill>
          <a:ln w="9525">
            <a:solidFill>
              <a:srgbClr val="FFFFFF"/>
            </a:solidFill>
          </a:ln>
        </p:spPr>
        <p:txBody>
          <a:bodyPr wrap="square" lIns="0" tIns="0" rIns="0" bIns="0" rtlCol="0" anchor="ctr"/>
          <a:lstStyle/>
          <a:p>
            <a:pPr marL="0" indent="0" algn="ctr">
              <a:buNone/>
            </a:pPr>
            <a:r>
              <a:rPr lang="en-US" sz="1400" b="1">
                <a:solidFill>
                  <a:schemeClr val="bg1"/>
                </a:solidFill>
              </a:rPr>
              <a:t>P15</a:t>
            </a:r>
            <a:endParaRPr lang="en-US" sz="1400"/>
          </a:p>
        </p:txBody>
      </p:sp>
      <p:sp>
        <p:nvSpPr>
          <p:cNvPr id="102" name="Text 100">
            <a:extLst>
              <a:ext uri="{FF2B5EF4-FFF2-40B4-BE49-F238E27FC236}">
                <a16:creationId xmlns:a16="http://schemas.microsoft.com/office/drawing/2014/main" id="{12A87B8C-5A2F-2144-288C-F13594CC8144}"/>
              </a:ext>
            </a:extLst>
          </p:cNvPr>
          <p:cNvSpPr/>
          <p:nvPr/>
        </p:nvSpPr>
        <p:spPr>
          <a:xfrm>
            <a:off x="548640" y="5779008"/>
            <a:ext cx="11082528" cy="493776"/>
          </a:xfrm>
          <a:prstGeom prst="roundRect">
            <a:avLst>
              <a:gd name="adj" fmla="val 11111"/>
            </a:avLst>
          </a:prstGeom>
          <a:solidFill>
            <a:schemeClr val="accent3">
              <a:alpha val="12000"/>
            </a:schemeClr>
          </a:solidFill>
          <a:ln/>
        </p:spPr>
        <p:txBody>
          <a:bodyPr wrap="square" lIns="177800" tIns="0" rIns="177800" bIns="0" rtlCol="0" anchor="ctr"/>
          <a:lstStyle/>
          <a:p>
            <a:r>
              <a:rPr lang="en-US" altLang="ko-KR" b="1"/>
              <a:t>Why </a:t>
            </a:r>
            <a:r>
              <a:rPr lang="en-US" altLang="ko-KR" b="1">
                <a:solidFill>
                  <a:srgbClr val="FF0000"/>
                </a:solidFill>
              </a:rPr>
              <a:t>pack</a:t>
            </a:r>
            <a:r>
              <a:rPr lang="en-US" altLang="ko-KR" b="1"/>
              <a:t> pages back to back instead of giving each a </a:t>
            </a:r>
            <a:r>
              <a:rPr lang="en-US" altLang="ko-KR" b="1">
                <a:solidFill>
                  <a:srgbClr val="FF0000"/>
                </a:solidFill>
              </a:rPr>
              <a:t>fixed slot</a:t>
            </a:r>
            <a:r>
              <a:rPr lang="en-US" altLang="ko-KR" b="1"/>
              <a:t>?</a:t>
            </a:r>
            <a:endParaRPr lang="en-US" sz="1800"/>
          </a:p>
        </p:txBody>
      </p:sp>
      <p:sp>
        <p:nvSpPr>
          <p:cNvPr id="103" name="Slide Number Placeholder 0">
            <a:extLst>
              <a:ext uri="{FF2B5EF4-FFF2-40B4-BE49-F238E27FC236}">
                <a16:creationId xmlns:a16="http://schemas.microsoft.com/office/drawing/2014/main" id="{C5E6CBC8-ADB2-C554-E905-58B116638A00}"/>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24</a:t>
            </a:fld>
            <a:endParaRPr lang="en-US"/>
          </a:p>
        </p:txBody>
      </p:sp>
      <p:sp>
        <p:nvSpPr>
          <p:cNvPr id="104" name="왼쪽 중괄호 103">
            <a:extLst>
              <a:ext uri="{FF2B5EF4-FFF2-40B4-BE49-F238E27FC236}">
                <a16:creationId xmlns:a16="http://schemas.microsoft.com/office/drawing/2014/main" id="{54127A98-CC72-CB31-568F-EBF7FF604C63}"/>
              </a:ext>
            </a:extLst>
          </p:cNvPr>
          <p:cNvSpPr/>
          <p:nvPr/>
        </p:nvSpPr>
        <p:spPr>
          <a:xfrm rot="16200000">
            <a:off x="3348993" y="3344417"/>
            <a:ext cx="150876" cy="1051561"/>
          </a:xfrm>
          <a:prstGeom prst="leftBrac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05" name="왼쪽 중괄호 104">
            <a:extLst>
              <a:ext uri="{FF2B5EF4-FFF2-40B4-BE49-F238E27FC236}">
                <a16:creationId xmlns:a16="http://schemas.microsoft.com/office/drawing/2014/main" id="{4C0F803C-E9A3-C601-DA54-B145CF13B7DB}"/>
              </a:ext>
            </a:extLst>
          </p:cNvPr>
          <p:cNvSpPr/>
          <p:nvPr/>
        </p:nvSpPr>
        <p:spPr>
          <a:xfrm rot="16200000">
            <a:off x="4720592" y="3070098"/>
            <a:ext cx="150876" cy="1600201"/>
          </a:xfrm>
          <a:prstGeom prst="leftBrac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06" name="왼쪽 중괄호 105">
            <a:extLst>
              <a:ext uri="{FF2B5EF4-FFF2-40B4-BE49-F238E27FC236}">
                <a16:creationId xmlns:a16="http://schemas.microsoft.com/office/drawing/2014/main" id="{4BAFCF40-1394-960A-66E3-9215EA9595A9}"/>
              </a:ext>
            </a:extLst>
          </p:cNvPr>
          <p:cNvSpPr/>
          <p:nvPr/>
        </p:nvSpPr>
        <p:spPr>
          <a:xfrm rot="16200000">
            <a:off x="6930201" y="2536507"/>
            <a:ext cx="150876" cy="2667383"/>
          </a:xfrm>
          <a:prstGeom prst="leftBrac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07" name="왼쪽 중괄호 106">
            <a:extLst>
              <a:ext uri="{FF2B5EF4-FFF2-40B4-BE49-F238E27FC236}">
                <a16:creationId xmlns:a16="http://schemas.microsoft.com/office/drawing/2014/main" id="{3945F185-B77F-79E9-24C7-E46C4A506B39}"/>
              </a:ext>
            </a:extLst>
          </p:cNvPr>
          <p:cNvSpPr/>
          <p:nvPr/>
        </p:nvSpPr>
        <p:spPr>
          <a:xfrm rot="16200000">
            <a:off x="9938768" y="2241042"/>
            <a:ext cx="150876" cy="3258313"/>
          </a:xfrm>
          <a:prstGeom prst="leftBrac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cxnSp>
        <p:nvCxnSpPr>
          <p:cNvPr id="113" name="직선 화살표 연결선 112">
            <a:extLst>
              <a:ext uri="{FF2B5EF4-FFF2-40B4-BE49-F238E27FC236}">
                <a16:creationId xmlns:a16="http://schemas.microsoft.com/office/drawing/2014/main" id="{8E9930C7-B43E-C7A2-FBB3-A27D89D19828}"/>
              </a:ext>
            </a:extLst>
          </p:cNvPr>
          <p:cNvCxnSpPr>
            <a:stCxn id="104" idx="1"/>
            <a:endCxn id="78" idx="0"/>
          </p:cNvCxnSpPr>
          <p:nvPr/>
        </p:nvCxnSpPr>
        <p:spPr>
          <a:xfrm>
            <a:off x="3424432" y="3945636"/>
            <a:ext cx="514346" cy="489204"/>
          </a:xfrm>
          <a:prstGeom prst="straightConnector1">
            <a:avLst/>
          </a:prstGeom>
          <a:ln w="1905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4" name="직선 화살표 연결선 113">
            <a:extLst>
              <a:ext uri="{FF2B5EF4-FFF2-40B4-BE49-F238E27FC236}">
                <a16:creationId xmlns:a16="http://schemas.microsoft.com/office/drawing/2014/main" id="{8E41306E-90B6-7150-8F1C-95F09279895A}"/>
              </a:ext>
            </a:extLst>
          </p:cNvPr>
          <p:cNvCxnSpPr>
            <a:cxnSpLocks/>
            <a:stCxn id="105" idx="1"/>
            <a:endCxn id="80" idx="0"/>
          </p:cNvCxnSpPr>
          <p:nvPr/>
        </p:nvCxnSpPr>
        <p:spPr>
          <a:xfrm>
            <a:off x="4796031" y="3945637"/>
            <a:ext cx="1360167" cy="489203"/>
          </a:xfrm>
          <a:prstGeom prst="straightConnector1">
            <a:avLst/>
          </a:prstGeom>
          <a:ln w="1905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7" name="직선 화살표 연결선 116">
            <a:extLst>
              <a:ext uri="{FF2B5EF4-FFF2-40B4-BE49-F238E27FC236}">
                <a16:creationId xmlns:a16="http://schemas.microsoft.com/office/drawing/2014/main" id="{74C0AC1F-EB9C-EAF3-B0F5-71879B8A669E}"/>
              </a:ext>
            </a:extLst>
          </p:cNvPr>
          <p:cNvCxnSpPr>
            <a:cxnSpLocks/>
            <a:stCxn id="106" idx="1"/>
            <a:endCxn id="82" idx="0"/>
          </p:cNvCxnSpPr>
          <p:nvPr/>
        </p:nvCxnSpPr>
        <p:spPr>
          <a:xfrm>
            <a:off x="7005640" y="3945637"/>
            <a:ext cx="1367978" cy="489203"/>
          </a:xfrm>
          <a:prstGeom prst="straightConnector1">
            <a:avLst/>
          </a:prstGeom>
          <a:ln w="1905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0" name="직선 화살표 연결선 119">
            <a:extLst>
              <a:ext uri="{FF2B5EF4-FFF2-40B4-BE49-F238E27FC236}">
                <a16:creationId xmlns:a16="http://schemas.microsoft.com/office/drawing/2014/main" id="{6536894B-8FBB-3C35-D024-9AB9FF863636}"/>
              </a:ext>
            </a:extLst>
          </p:cNvPr>
          <p:cNvCxnSpPr>
            <a:cxnSpLocks/>
            <a:stCxn id="107" idx="1"/>
            <a:endCxn id="84" idx="0"/>
          </p:cNvCxnSpPr>
          <p:nvPr/>
        </p:nvCxnSpPr>
        <p:spPr>
          <a:xfrm>
            <a:off x="10014207" y="3945637"/>
            <a:ext cx="576831" cy="489203"/>
          </a:xfrm>
          <a:prstGeom prst="straightConnector1">
            <a:avLst/>
          </a:prstGeom>
          <a:ln w="19050">
            <a:solidFill>
              <a:schemeClr val="accent6">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586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BACKUP · DESIGN DETAILS</a:t>
            </a:r>
            <a:endParaRPr lang="en-US" altLang="ko-KR"/>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r>
              <a:rPr lang="en-US" dirty="0"/>
              <a:t>1. Zswap-out (Packing): no exceptions, little fragmentation</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The same 16 compressed pages stored two ways, drawn to the same scale (sizes in 256 B chunks)</a:t>
            </a:r>
            <a:endParaRPr lang="en-US" sz="1800"/>
          </a:p>
        </p:txBody>
      </p:sp>
      <p:sp>
        <p:nvSpPr>
          <p:cNvPr id="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25</a:t>
            </a:fld>
            <a:endParaRPr lang="en-US"/>
          </a:p>
        </p:txBody>
      </p:sp>
      <p:sp>
        <p:nvSpPr>
          <p:cNvPr id="6" name="TextBox 5"/>
          <p:cNvSpPr txBox="1"/>
          <p:nvPr/>
        </p:nvSpPr>
        <p:spPr>
          <a:xfrm>
            <a:off x="548640" y="1792224"/>
            <a:ext cx="1874520" cy="329184"/>
          </a:xfrm>
          <a:prstGeom prst="rect">
            <a:avLst/>
          </a:prstGeom>
          <a:noFill/>
        </p:spPr>
        <p:txBody>
          <a:bodyPr wrap="square" lIns="0" tIns="0" rIns="0" bIns="0" rtlCol="0" anchor="t">
            <a:noAutofit/>
          </a:bodyPr>
          <a:lstStyle/>
          <a:p>
            <a:pPr marL="0" indent="0" algn="l">
              <a:buNone/>
            </a:pPr>
            <a:r>
              <a:rPr lang="en-US" sz="1800" b="1" dirty="0">
                <a:solidFill>
                  <a:srgbClr val="CF4548"/>
                </a:solidFill>
              </a:rPr>
              <a:t>Fixed slots</a:t>
            </a:r>
            <a:endParaRPr lang="en-US" sz="1800" dirty="0"/>
          </a:p>
        </p:txBody>
      </p:sp>
      <p:sp>
        <p:nvSpPr>
          <p:cNvPr id="7" name="TextBox 6"/>
          <p:cNvSpPr txBox="1"/>
          <p:nvPr/>
        </p:nvSpPr>
        <p:spPr>
          <a:xfrm>
            <a:off x="548640" y="2121408"/>
            <a:ext cx="1874520" cy="512064"/>
          </a:xfrm>
          <a:prstGeom prst="rect">
            <a:avLst/>
          </a:prstGeom>
          <a:noFill/>
        </p:spPr>
        <p:txBody>
          <a:bodyPr wrap="square" lIns="0" tIns="0" rIns="0" bIns="0" rtlCol="0" anchor="t">
            <a:noAutofit/>
          </a:bodyPr>
          <a:lstStyle/>
          <a:p>
            <a:pPr marL="0" indent="0" algn="l">
              <a:buNone/>
            </a:pPr>
            <a:r>
              <a:rPr lang="en-US" sz="1500" b="0" dirty="0">
                <a:solidFill>
                  <a:srgbClr val="586B7D"/>
                </a:solidFill>
              </a:rPr>
              <a:t>2 KB per page</a:t>
            </a:r>
            <a:endParaRPr lang="en-US" sz="1500" dirty="0"/>
          </a:p>
          <a:p>
            <a:pPr marL="0" indent="0" algn="l">
              <a:buNone/>
            </a:pPr>
            <a:r>
              <a:rPr lang="en-US" sz="1500" b="0" dirty="0">
                <a:solidFill>
                  <a:srgbClr val="586B7D"/>
                </a:solidFill>
              </a:rPr>
              <a:t>(2× target)</a:t>
            </a:r>
            <a:endParaRPr lang="en-US" sz="1500" dirty="0"/>
          </a:p>
        </p:txBody>
      </p:sp>
      <p:sp>
        <p:nvSpPr>
          <p:cNvPr id="8" name="TextBox 7"/>
          <p:cNvSpPr txBox="1"/>
          <p:nvPr/>
        </p:nvSpPr>
        <p:spPr>
          <a:xfrm>
            <a:off x="2514600"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P0</a:t>
            </a:r>
            <a:endParaRPr lang="en-US" sz="1100" dirty="0"/>
          </a:p>
        </p:txBody>
      </p:sp>
      <p:sp>
        <p:nvSpPr>
          <p:cNvPr id="9" name="Rectangle 8"/>
          <p:cNvSpPr/>
          <p:nvPr/>
        </p:nvSpPr>
        <p:spPr>
          <a:xfrm>
            <a:off x="2514600"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10" name="TextBox 9"/>
          <p:cNvSpPr txBox="1"/>
          <p:nvPr/>
        </p:nvSpPr>
        <p:spPr>
          <a:xfrm>
            <a:off x="3083723"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a:t>
            </a:r>
            <a:endParaRPr lang="en-US" sz="1100" dirty="0"/>
          </a:p>
        </p:txBody>
      </p:sp>
      <p:sp>
        <p:nvSpPr>
          <p:cNvPr id="11" name="Rectangle 10"/>
          <p:cNvSpPr/>
          <p:nvPr/>
        </p:nvSpPr>
        <p:spPr>
          <a:xfrm>
            <a:off x="3083723"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12" name="TextBox 11"/>
          <p:cNvSpPr txBox="1"/>
          <p:nvPr/>
        </p:nvSpPr>
        <p:spPr>
          <a:xfrm>
            <a:off x="3652845"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P2</a:t>
            </a:r>
            <a:endParaRPr lang="en-US" sz="1100" dirty="0"/>
          </a:p>
        </p:txBody>
      </p:sp>
      <p:sp>
        <p:nvSpPr>
          <p:cNvPr id="13" name="Rectangle 12"/>
          <p:cNvSpPr/>
          <p:nvPr/>
        </p:nvSpPr>
        <p:spPr>
          <a:xfrm>
            <a:off x="3652845"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14" name="TextBox 13"/>
          <p:cNvSpPr txBox="1"/>
          <p:nvPr/>
        </p:nvSpPr>
        <p:spPr>
          <a:xfrm>
            <a:off x="4221968"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P3</a:t>
            </a:r>
            <a:endParaRPr lang="en-US" sz="1100" dirty="0"/>
          </a:p>
        </p:txBody>
      </p:sp>
      <p:sp>
        <p:nvSpPr>
          <p:cNvPr id="15" name="Rectangle 14"/>
          <p:cNvSpPr/>
          <p:nvPr/>
        </p:nvSpPr>
        <p:spPr>
          <a:xfrm>
            <a:off x="4221968"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16" name="TextBox 15"/>
          <p:cNvSpPr txBox="1"/>
          <p:nvPr/>
        </p:nvSpPr>
        <p:spPr>
          <a:xfrm>
            <a:off x="4791090"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P4</a:t>
            </a:r>
            <a:endParaRPr lang="en-US" sz="1100" dirty="0"/>
          </a:p>
        </p:txBody>
      </p:sp>
      <p:sp>
        <p:nvSpPr>
          <p:cNvPr id="17" name="Rectangle 16"/>
          <p:cNvSpPr/>
          <p:nvPr/>
        </p:nvSpPr>
        <p:spPr>
          <a:xfrm>
            <a:off x="4791090"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18" name="TextBox 17"/>
          <p:cNvSpPr txBox="1"/>
          <p:nvPr/>
        </p:nvSpPr>
        <p:spPr>
          <a:xfrm>
            <a:off x="5360213"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P5</a:t>
            </a:r>
            <a:endParaRPr lang="en-US" sz="1100" dirty="0"/>
          </a:p>
        </p:txBody>
      </p:sp>
      <p:sp>
        <p:nvSpPr>
          <p:cNvPr id="19" name="Rectangle 18"/>
          <p:cNvSpPr/>
          <p:nvPr/>
        </p:nvSpPr>
        <p:spPr>
          <a:xfrm>
            <a:off x="5360213"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20" name="TextBox 19"/>
          <p:cNvSpPr txBox="1"/>
          <p:nvPr/>
        </p:nvSpPr>
        <p:spPr>
          <a:xfrm>
            <a:off x="5929335"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P6</a:t>
            </a:r>
            <a:endParaRPr lang="en-US" sz="1100" dirty="0"/>
          </a:p>
        </p:txBody>
      </p:sp>
      <p:sp>
        <p:nvSpPr>
          <p:cNvPr id="21" name="Rectangle 20"/>
          <p:cNvSpPr/>
          <p:nvPr/>
        </p:nvSpPr>
        <p:spPr>
          <a:xfrm>
            <a:off x="5929335"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22" name="TextBox 21"/>
          <p:cNvSpPr txBox="1"/>
          <p:nvPr/>
        </p:nvSpPr>
        <p:spPr>
          <a:xfrm>
            <a:off x="6498458"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P7</a:t>
            </a:r>
            <a:endParaRPr lang="en-US" sz="1100" dirty="0"/>
          </a:p>
        </p:txBody>
      </p:sp>
      <p:sp>
        <p:nvSpPr>
          <p:cNvPr id="23" name="Rectangle 22"/>
          <p:cNvSpPr/>
          <p:nvPr/>
        </p:nvSpPr>
        <p:spPr>
          <a:xfrm>
            <a:off x="6498458"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24" name="TextBox 23"/>
          <p:cNvSpPr txBox="1"/>
          <p:nvPr/>
        </p:nvSpPr>
        <p:spPr>
          <a:xfrm>
            <a:off x="7067580"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P8</a:t>
            </a:r>
            <a:endParaRPr lang="en-US" sz="1100" dirty="0"/>
          </a:p>
        </p:txBody>
      </p:sp>
      <p:sp>
        <p:nvSpPr>
          <p:cNvPr id="25" name="Rectangle 24"/>
          <p:cNvSpPr/>
          <p:nvPr/>
        </p:nvSpPr>
        <p:spPr>
          <a:xfrm>
            <a:off x="7067580"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26" name="TextBox 25"/>
          <p:cNvSpPr txBox="1"/>
          <p:nvPr/>
        </p:nvSpPr>
        <p:spPr>
          <a:xfrm>
            <a:off x="7636703"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P9</a:t>
            </a:r>
            <a:endParaRPr lang="en-US" sz="1100" dirty="0"/>
          </a:p>
        </p:txBody>
      </p:sp>
      <p:sp>
        <p:nvSpPr>
          <p:cNvPr id="27" name="Rectangle 26"/>
          <p:cNvSpPr/>
          <p:nvPr/>
        </p:nvSpPr>
        <p:spPr>
          <a:xfrm>
            <a:off x="7636703"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28" name="TextBox 27"/>
          <p:cNvSpPr txBox="1"/>
          <p:nvPr/>
        </p:nvSpPr>
        <p:spPr>
          <a:xfrm>
            <a:off x="8205826"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P10</a:t>
            </a:r>
            <a:endParaRPr lang="en-US" sz="1100" dirty="0"/>
          </a:p>
        </p:txBody>
      </p:sp>
      <p:sp>
        <p:nvSpPr>
          <p:cNvPr id="29" name="Rectangle 28"/>
          <p:cNvSpPr/>
          <p:nvPr/>
        </p:nvSpPr>
        <p:spPr>
          <a:xfrm>
            <a:off x="8205826"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30" name="TextBox 29"/>
          <p:cNvSpPr txBox="1"/>
          <p:nvPr/>
        </p:nvSpPr>
        <p:spPr>
          <a:xfrm>
            <a:off x="8774948"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P11</a:t>
            </a:r>
            <a:endParaRPr lang="en-US" sz="1100" dirty="0"/>
          </a:p>
        </p:txBody>
      </p:sp>
      <p:sp>
        <p:nvSpPr>
          <p:cNvPr id="31" name="Rectangle 30"/>
          <p:cNvSpPr/>
          <p:nvPr/>
        </p:nvSpPr>
        <p:spPr>
          <a:xfrm>
            <a:off x="8774948"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32" name="TextBox 31"/>
          <p:cNvSpPr txBox="1"/>
          <p:nvPr/>
        </p:nvSpPr>
        <p:spPr>
          <a:xfrm>
            <a:off x="9344071"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P12</a:t>
            </a:r>
            <a:endParaRPr lang="en-US" sz="1100" dirty="0"/>
          </a:p>
        </p:txBody>
      </p:sp>
      <p:sp>
        <p:nvSpPr>
          <p:cNvPr id="33" name="Rectangle 32"/>
          <p:cNvSpPr/>
          <p:nvPr/>
        </p:nvSpPr>
        <p:spPr>
          <a:xfrm>
            <a:off x="9344071"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34" name="TextBox 33"/>
          <p:cNvSpPr txBox="1"/>
          <p:nvPr/>
        </p:nvSpPr>
        <p:spPr>
          <a:xfrm>
            <a:off x="9913193"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P13</a:t>
            </a:r>
            <a:endParaRPr lang="en-US" sz="1100" dirty="0"/>
          </a:p>
        </p:txBody>
      </p:sp>
      <p:sp>
        <p:nvSpPr>
          <p:cNvPr id="35" name="Rectangle 34"/>
          <p:cNvSpPr/>
          <p:nvPr/>
        </p:nvSpPr>
        <p:spPr>
          <a:xfrm>
            <a:off x="9913193"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36" name="TextBox 35"/>
          <p:cNvSpPr txBox="1"/>
          <p:nvPr/>
        </p:nvSpPr>
        <p:spPr>
          <a:xfrm>
            <a:off x="10482316"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P14</a:t>
            </a:r>
            <a:endParaRPr lang="en-US" sz="1100" dirty="0"/>
          </a:p>
        </p:txBody>
      </p:sp>
      <p:sp>
        <p:nvSpPr>
          <p:cNvPr id="37" name="Rectangle 36"/>
          <p:cNvSpPr/>
          <p:nvPr/>
        </p:nvSpPr>
        <p:spPr>
          <a:xfrm>
            <a:off x="10482316"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38" name="TextBox 37"/>
          <p:cNvSpPr txBox="1"/>
          <p:nvPr/>
        </p:nvSpPr>
        <p:spPr>
          <a:xfrm>
            <a:off x="11051438" y="1600200"/>
            <a:ext cx="569123" cy="219456"/>
          </a:xfrm>
          <a:prstGeom prst="rect">
            <a:avLst/>
          </a:prstGeom>
          <a:noFill/>
        </p:spPr>
        <p:txBody>
          <a:bodyPr wrap="square" lIns="0" tIns="0" rIns="0" bIns="0" rtlCol="0" anchor="b">
            <a:noAutofit/>
          </a:bodyPr>
          <a:lstStyle/>
          <a:p>
            <a:pPr marL="0" indent="0" algn="ctr">
              <a:buNone/>
            </a:pPr>
            <a:r>
              <a:rPr lang="en-US" sz="1100" b="1" dirty="0">
                <a:solidFill>
                  <a:srgbClr val="586B7D"/>
                </a:solidFill>
              </a:rPr>
              <a:t>P15</a:t>
            </a:r>
            <a:endParaRPr lang="en-US" sz="1100" dirty="0"/>
          </a:p>
        </p:txBody>
      </p:sp>
      <p:sp>
        <p:nvSpPr>
          <p:cNvPr id="39" name="Rectangle 38"/>
          <p:cNvSpPr/>
          <p:nvPr/>
        </p:nvSpPr>
        <p:spPr>
          <a:xfrm>
            <a:off x="11051438" y="1847088"/>
            <a:ext cx="569123" cy="457200"/>
          </a:xfrm>
          <a:prstGeom prst="rect">
            <a:avLst/>
          </a:prstGeom>
          <a:solidFill>
            <a:srgbClr val="EEF0F3"/>
          </a:solidFill>
          <a:ln w="12700">
            <a:solidFill>
              <a:srgbClr val="ADB5BD"/>
            </a:solidFill>
            <a:prstDash val="dash"/>
          </a:ln>
        </p:spPr>
        <p:txBody>
          <a:bodyPr wrap="square" lIns="45720" tIns="18288" rIns="45720" bIns="18288" rtlCol="0" anchor="ctr">
            <a:noAutofit/>
          </a:bodyPr>
          <a:lstStyle/>
          <a:p>
            <a:pPr marL="0" indent="0" algn="ctr">
              <a:buNone/>
            </a:pPr>
            <a:endParaRPr lang="en-US" sz="1600" dirty="0"/>
          </a:p>
        </p:txBody>
      </p:sp>
      <p:sp>
        <p:nvSpPr>
          <p:cNvPr id="40" name="Rectangle 39"/>
          <p:cNvSpPr/>
          <p:nvPr/>
        </p:nvSpPr>
        <p:spPr>
          <a:xfrm>
            <a:off x="2514600" y="1847088"/>
            <a:ext cx="569123"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200" b="1" dirty="0">
                <a:solidFill>
                  <a:srgbClr val="FFFFFF"/>
                </a:solidFill>
              </a:rPr>
              <a:t>P0</a:t>
            </a:r>
            <a:endParaRPr lang="en-US" sz="1200" dirty="0"/>
          </a:p>
        </p:txBody>
      </p:sp>
      <p:sp>
        <p:nvSpPr>
          <p:cNvPr id="41" name="Rectangle 40"/>
          <p:cNvSpPr/>
          <p:nvPr/>
        </p:nvSpPr>
        <p:spPr>
          <a:xfrm>
            <a:off x="3083723" y="1847088"/>
            <a:ext cx="426842"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2" name="Rectangle 41"/>
          <p:cNvSpPr/>
          <p:nvPr/>
        </p:nvSpPr>
        <p:spPr>
          <a:xfrm>
            <a:off x="3652845" y="1847088"/>
            <a:ext cx="284561"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3" name="Rectangle 42"/>
          <p:cNvSpPr/>
          <p:nvPr/>
        </p:nvSpPr>
        <p:spPr>
          <a:xfrm>
            <a:off x="4221968" y="1847088"/>
            <a:ext cx="426842"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4" name="Rectangle 43"/>
          <p:cNvSpPr/>
          <p:nvPr/>
        </p:nvSpPr>
        <p:spPr>
          <a:xfrm>
            <a:off x="4791090" y="1847088"/>
            <a:ext cx="426842"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5" name="Rectangle 44"/>
          <p:cNvSpPr/>
          <p:nvPr/>
        </p:nvSpPr>
        <p:spPr>
          <a:xfrm>
            <a:off x="5360213" y="1847088"/>
            <a:ext cx="142281"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6" name="Rectangle 45"/>
          <p:cNvSpPr/>
          <p:nvPr/>
        </p:nvSpPr>
        <p:spPr>
          <a:xfrm>
            <a:off x="5929335" y="1847088"/>
            <a:ext cx="213421"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7" name="Rectangle 46"/>
          <p:cNvSpPr/>
          <p:nvPr/>
        </p:nvSpPr>
        <p:spPr>
          <a:xfrm>
            <a:off x="6498458" y="1847088"/>
            <a:ext cx="213421"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8" name="Rectangle 47"/>
          <p:cNvSpPr/>
          <p:nvPr/>
        </p:nvSpPr>
        <p:spPr>
          <a:xfrm>
            <a:off x="7067580" y="1847088"/>
            <a:ext cx="284561"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49" name="Rectangle 48"/>
          <p:cNvSpPr/>
          <p:nvPr/>
        </p:nvSpPr>
        <p:spPr>
          <a:xfrm>
            <a:off x="7636703" y="1847088"/>
            <a:ext cx="284561"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0" name="Rectangle 49"/>
          <p:cNvSpPr/>
          <p:nvPr/>
        </p:nvSpPr>
        <p:spPr>
          <a:xfrm>
            <a:off x="8205826" y="1847088"/>
            <a:ext cx="142281"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1" name="Rectangle 50"/>
          <p:cNvSpPr/>
          <p:nvPr/>
        </p:nvSpPr>
        <p:spPr>
          <a:xfrm>
            <a:off x="8774948" y="1847088"/>
            <a:ext cx="142281"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2" name="Rectangle 51"/>
          <p:cNvSpPr/>
          <p:nvPr/>
        </p:nvSpPr>
        <p:spPr>
          <a:xfrm>
            <a:off x="9344071" y="1847088"/>
            <a:ext cx="142281"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3" name="Rectangle 52"/>
          <p:cNvSpPr/>
          <p:nvPr/>
        </p:nvSpPr>
        <p:spPr>
          <a:xfrm>
            <a:off x="9913193" y="1847088"/>
            <a:ext cx="213421"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4" name="Rectangle 53"/>
          <p:cNvSpPr/>
          <p:nvPr/>
        </p:nvSpPr>
        <p:spPr>
          <a:xfrm>
            <a:off x="10482316" y="1847088"/>
            <a:ext cx="213421" cy="457200"/>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5" name="Rectangle 54"/>
          <p:cNvSpPr/>
          <p:nvPr/>
        </p:nvSpPr>
        <p:spPr>
          <a:xfrm>
            <a:off x="11051438" y="1847088"/>
            <a:ext cx="213421" cy="457200"/>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200" dirty="0"/>
          </a:p>
        </p:txBody>
      </p:sp>
      <p:sp>
        <p:nvSpPr>
          <p:cNvPr id="56" name="Rectangle 55"/>
          <p:cNvSpPr/>
          <p:nvPr/>
        </p:nvSpPr>
        <p:spPr>
          <a:xfrm>
            <a:off x="3083723" y="2359152"/>
            <a:ext cx="142281" cy="201168"/>
          </a:xfrm>
          <a:prstGeom prst="rect">
            <a:avLst/>
          </a:prstGeom>
          <a:solidFill>
            <a:srgbClr val="CF4548"/>
          </a:solidFill>
          <a:ln w="9525">
            <a:solidFill>
              <a:srgbClr val="FFFFFF"/>
            </a:solidFill>
          </a:ln>
        </p:spPr>
        <p:txBody>
          <a:bodyPr wrap="square" lIns="45720" tIns="18288" rIns="45720" bIns="18288" rtlCol="0" anchor="ctr">
            <a:noAutofit/>
          </a:bodyPr>
          <a:lstStyle/>
          <a:p>
            <a:pPr marL="0" indent="0" algn="ctr">
              <a:buNone/>
            </a:pPr>
            <a:endParaRPr lang="en-US" sz="1600" dirty="0"/>
          </a:p>
        </p:txBody>
      </p:sp>
      <p:cxnSp>
        <p:nvCxnSpPr>
          <p:cNvPr id="57" name="Connector 56"/>
          <p:cNvCxnSpPr/>
          <p:nvPr/>
        </p:nvCxnSpPr>
        <p:spPr>
          <a:xfrm>
            <a:off x="3083723" y="2286000"/>
            <a:ext cx="0" cy="91440"/>
          </a:xfrm>
          <a:prstGeom prst="line">
            <a:avLst/>
          </a:prstGeom>
          <a:ln w="15875">
            <a:solidFill>
              <a:srgbClr val="CF4548"/>
            </a:solidFill>
          </a:ln>
        </p:spPr>
      </p:cxnSp>
      <p:sp>
        <p:nvSpPr>
          <p:cNvPr id="58" name="Oval 57"/>
          <p:cNvSpPr/>
          <p:nvPr/>
        </p:nvSpPr>
        <p:spPr>
          <a:xfrm>
            <a:off x="3335731" y="2331720"/>
            <a:ext cx="256032" cy="256032"/>
          </a:xfrm>
          <a:prstGeom prst="ellipse">
            <a:avLst/>
          </a:prstGeom>
          <a:solidFill>
            <a:srgbClr val="CF4548"/>
          </a:solidFill>
          <a:ln w="12700">
            <a:noFill/>
          </a:ln>
        </p:spPr>
        <p:txBody>
          <a:bodyPr wrap="square" lIns="0" tIns="0" rIns="0" bIns="0" rtlCol="0" anchor="ctr">
            <a:noAutofit/>
          </a:bodyPr>
          <a:lstStyle/>
          <a:p>
            <a:pPr marL="0" indent="0" algn="ctr">
              <a:buNone/>
            </a:pPr>
            <a:r>
              <a:rPr lang="en-US" sz="1300" b="1" dirty="0">
                <a:solidFill>
                  <a:srgbClr val="FFFFFF"/>
                </a:solidFill>
              </a:rPr>
              <a:t>!</a:t>
            </a:r>
            <a:endParaRPr lang="en-US" sz="1300" dirty="0"/>
          </a:p>
        </p:txBody>
      </p:sp>
      <p:sp>
        <p:nvSpPr>
          <p:cNvPr id="59" name="TextBox 58"/>
          <p:cNvSpPr txBox="1"/>
          <p:nvPr/>
        </p:nvSpPr>
        <p:spPr>
          <a:xfrm>
            <a:off x="3646627" y="2304288"/>
            <a:ext cx="3429000" cy="310896"/>
          </a:xfrm>
          <a:prstGeom prst="rect">
            <a:avLst/>
          </a:prstGeom>
          <a:noFill/>
        </p:spPr>
        <p:txBody>
          <a:bodyPr wrap="square" lIns="0" tIns="0" rIns="0" bIns="0" rtlCol="0" anchor="ctr">
            <a:noAutofit/>
          </a:bodyPr>
          <a:lstStyle/>
          <a:p>
            <a:pPr marL="0" indent="0" algn="l">
              <a:buNone/>
            </a:pPr>
            <a:r>
              <a:rPr lang="en-US" sz="1400" b="1" dirty="0">
                <a:solidFill>
                  <a:srgbClr val="CF4548"/>
                </a:solidFill>
              </a:rPr>
              <a:t>exception</a:t>
            </a:r>
            <a:r>
              <a:rPr lang="en-US" sz="1400" b="0" dirty="0">
                <a:solidFill>
                  <a:srgbClr val="586B7D"/>
                </a:solidFill>
              </a:rPr>
              <a:t>   P0: 10 chunks &gt; 8-chunk slot</a:t>
            </a:r>
            <a:endParaRPr lang="en-US" sz="1400" dirty="0"/>
          </a:p>
        </p:txBody>
      </p:sp>
      <p:sp>
        <p:nvSpPr>
          <p:cNvPr id="60" name="TextBox 59"/>
          <p:cNvSpPr txBox="1"/>
          <p:nvPr/>
        </p:nvSpPr>
        <p:spPr>
          <a:xfrm>
            <a:off x="6967728" y="2304288"/>
            <a:ext cx="4663440" cy="310896"/>
          </a:xfrm>
          <a:prstGeom prst="rect">
            <a:avLst/>
          </a:prstGeom>
          <a:noFill/>
        </p:spPr>
        <p:txBody>
          <a:bodyPr wrap="square" lIns="0" tIns="0" rIns="0" bIns="0" rtlCol="0" anchor="ctr">
            <a:noAutofit/>
          </a:bodyPr>
          <a:lstStyle/>
          <a:p>
            <a:pPr marL="0" indent="0" algn="r">
              <a:buNone/>
            </a:pPr>
            <a:r>
              <a:rPr lang="en-US" sz="1400" b="0" dirty="0">
                <a:solidFill>
                  <a:srgbClr val="586B7D"/>
                </a:solidFill>
              </a:rPr>
              <a:t>32 KB for 16 pages  ·  unused (gray): </a:t>
            </a:r>
            <a:r>
              <a:rPr lang="en-US" sz="1400" b="1" dirty="0">
                <a:solidFill>
                  <a:srgbClr val="CF4548"/>
                </a:solidFill>
              </a:rPr>
              <a:t>67 of 128 chunks</a:t>
            </a:r>
            <a:endParaRPr lang="en-US" sz="1400" dirty="0"/>
          </a:p>
        </p:txBody>
      </p:sp>
      <p:sp>
        <p:nvSpPr>
          <p:cNvPr id="61" name="TextBox 60"/>
          <p:cNvSpPr txBox="1"/>
          <p:nvPr/>
        </p:nvSpPr>
        <p:spPr>
          <a:xfrm>
            <a:off x="548640" y="3072384"/>
            <a:ext cx="1874520" cy="329184"/>
          </a:xfrm>
          <a:prstGeom prst="rect">
            <a:avLst/>
          </a:prstGeom>
          <a:noFill/>
        </p:spPr>
        <p:txBody>
          <a:bodyPr wrap="square" lIns="0" tIns="0" rIns="0" bIns="0" rtlCol="0" anchor="t">
            <a:noAutofit/>
          </a:bodyPr>
          <a:lstStyle/>
          <a:p>
            <a:pPr marL="0" indent="0" algn="l">
              <a:buNone/>
            </a:pPr>
            <a:r>
              <a:rPr lang="en-US" sz="1800" b="1" dirty="0">
                <a:solidFill>
                  <a:srgbClr val="548235"/>
                </a:solidFill>
              </a:rPr>
              <a:t>GZswap packing</a:t>
            </a:r>
            <a:endParaRPr lang="en-US" sz="1800" dirty="0"/>
          </a:p>
        </p:txBody>
      </p:sp>
      <p:sp>
        <p:nvSpPr>
          <p:cNvPr id="62" name="TextBox 61"/>
          <p:cNvSpPr txBox="1"/>
          <p:nvPr/>
        </p:nvSpPr>
        <p:spPr>
          <a:xfrm>
            <a:off x="548640" y="3401568"/>
            <a:ext cx="1874520" cy="512064"/>
          </a:xfrm>
          <a:prstGeom prst="rect">
            <a:avLst/>
          </a:prstGeom>
          <a:noFill/>
        </p:spPr>
        <p:txBody>
          <a:bodyPr wrap="square" lIns="0" tIns="0" rIns="0" bIns="0" rtlCol="0" anchor="t">
            <a:noAutofit/>
          </a:bodyPr>
          <a:lstStyle/>
          <a:p>
            <a:pPr marL="0" indent="0" algn="l">
              <a:buNone/>
            </a:pPr>
            <a:r>
              <a:rPr lang="en-US" sz="1500" b="0" dirty="0">
                <a:solidFill>
                  <a:srgbClr val="586B7D"/>
                </a:solidFill>
              </a:rPr>
              <a:t>back to back,</a:t>
            </a:r>
            <a:endParaRPr lang="en-US" sz="1500" dirty="0"/>
          </a:p>
          <a:p>
            <a:pPr marL="0" indent="0" algn="l">
              <a:buNone/>
            </a:pPr>
            <a:r>
              <a:rPr lang="en-US" sz="1500" b="0" dirty="0">
                <a:solidFill>
                  <a:srgbClr val="586B7D"/>
                </a:solidFill>
              </a:rPr>
              <a:t>in 256 B chunks</a:t>
            </a:r>
            <a:endParaRPr lang="en-US" sz="1500" dirty="0"/>
          </a:p>
        </p:txBody>
      </p:sp>
      <p:sp>
        <p:nvSpPr>
          <p:cNvPr id="63" name="Rectangle 62"/>
          <p:cNvSpPr/>
          <p:nvPr/>
        </p:nvSpPr>
        <p:spPr>
          <a:xfrm>
            <a:off x="2514600" y="3127248"/>
            <a:ext cx="1138245" cy="512064"/>
          </a:xfrm>
          <a:prstGeom prst="rect">
            <a:avLst/>
          </a:prstGeom>
          <a:solidFill>
            <a:srgbClr val="3C3F43">
              <a:alpha val="12000"/>
            </a:srgbClr>
          </a:solidFill>
          <a:ln w="19050">
            <a:solidFill>
              <a:srgbClr val="3C3F43"/>
            </a:solidFill>
          </a:ln>
        </p:spPr>
        <p:txBody>
          <a:bodyPr wrap="square" lIns="45720" tIns="18288" rIns="45720" bIns="18288" rtlCol="0" anchor="ctr">
            <a:noAutofit/>
          </a:bodyPr>
          <a:lstStyle/>
          <a:p>
            <a:pPr marL="0" indent="0" algn="ctr">
              <a:buNone/>
            </a:pPr>
            <a:endParaRPr lang="en-US" sz="1600" dirty="0"/>
          </a:p>
        </p:txBody>
      </p:sp>
      <p:sp>
        <p:nvSpPr>
          <p:cNvPr id="64" name="Rectangle 63"/>
          <p:cNvSpPr/>
          <p:nvPr/>
        </p:nvSpPr>
        <p:spPr>
          <a:xfrm>
            <a:off x="3652845" y="3127248"/>
            <a:ext cx="1138245" cy="512064"/>
          </a:xfrm>
          <a:prstGeom prst="rect">
            <a:avLst/>
          </a:prstGeom>
          <a:solidFill>
            <a:srgbClr val="3C3F43">
              <a:alpha val="12000"/>
            </a:srgbClr>
          </a:solidFill>
          <a:ln w="19050">
            <a:solidFill>
              <a:srgbClr val="3C3F43"/>
            </a:solidFill>
          </a:ln>
        </p:spPr>
        <p:txBody>
          <a:bodyPr wrap="square" lIns="45720" tIns="18288" rIns="45720" bIns="18288" rtlCol="0" anchor="ctr">
            <a:noAutofit/>
          </a:bodyPr>
          <a:lstStyle/>
          <a:p>
            <a:pPr marL="0" indent="0" algn="ctr">
              <a:buNone/>
            </a:pPr>
            <a:endParaRPr lang="en-US" sz="1600" dirty="0"/>
          </a:p>
        </p:txBody>
      </p:sp>
      <p:sp>
        <p:nvSpPr>
          <p:cNvPr id="65" name="Rectangle 64"/>
          <p:cNvSpPr/>
          <p:nvPr/>
        </p:nvSpPr>
        <p:spPr>
          <a:xfrm>
            <a:off x="4791090" y="3127248"/>
            <a:ext cx="1138245" cy="512064"/>
          </a:xfrm>
          <a:prstGeom prst="rect">
            <a:avLst/>
          </a:prstGeom>
          <a:solidFill>
            <a:srgbClr val="3C3F43">
              <a:alpha val="12000"/>
            </a:srgbClr>
          </a:solidFill>
          <a:ln w="19050">
            <a:solidFill>
              <a:srgbClr val="3C3F43"/>
            </a:solidFill>
          </a:ln>
        </p:spPr>
        <p:txBody>
          <a:bodyPr wrap="square" lIns="45720" tIns="18288" rIns="45720" bIns="18288" rtlCol="0" anchor="ctr">
            <a:noAutofit/>
          </a:bodyPr>
          <a:lstStyle/>
          <a:p>
            <a:pPr marL="0" indent="0" algn="ctr">
              <a:buNone/>
            </a:pPr>
            <a:endParaRPr lang="en-US" sz="1600" dirty="0"/>
          </a:p>
        </p:txBody>
      </p:sp>
      <p:sp>
        <p:nvSpPr>
          <p:cNvPr id="66" name="Rectangle 65"/>
          <p:cNvSpPr/>
          <p:nvPr/>
        </p:nvSpPr>
        <p:spPr>
          <a:xfrm>
            <a:off x="5929335" y="3127248"/>
            <a:ext cx="1138245" cy="512064"/>
          </a:xfrm>
          <a:prstGeom prst="rect">
            <a:avLst/>
          </a:prstGeom>
          <a:solidFill>
            <a:srgbClr val="3C3F43">
              <a:alpha val="12000"/>
            </a:srgbClr>
          </a:solidFill>
          <a:ln w="19050">
            <a:solidFill>
              <a:srgbClr val="3C3F43"/>
            </a:solidFill>
          </a:ln>
        </p:spPr>
        <p:txBody>
          <a:bodyPr wrap="square" lIns="45720" tIns="18288" rIns="45720" bIns="18288" rtlCol="0" anchor="ctr">
            <a:noAutofit/>
          </a:bodyPr>
          <a:lstStyle/>
          <a:p>
            <a:pPr marL="0" indent="0" algn="ctr">
              <a:buNone/>
            </a:pPr>
            <a:endParaRPr lang="en-US" sz="1600" dirty="0"/>
          </a:p>
        </p:txBody>
      </p:sp>
      <p:sp>
        <p:nvSpPr>
          <p:cNvPr id="67" name="Rectangle 66"/>
          <p:cNvSpPr/>
          <p:nvPr/>
        </p:nvSpPr>
        <p:spPr>
          <a:xfrm>
            <a:off x="2514600" y="3172968"/>
            <a:ext cx="711403"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P0</a:t>
            </a:r>
            <a:endParaRPr lang="en-US" sz="1100" dirty="0"/>
          </a:p>
        </p:txBody>
      </p:sp>
      <p:sp>
        <p:nvSpPr>
          <p:cNvPr id="68" name="Rectangle 67"/>
          <p:cNvSpPr/>
          <p:nvPr/>
        </p:nvSpPr>
        <p:spPr>
          <a:xfrm>
            <a:off x="3226003" y="3172968"/>
            <a:ext cx="426842"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P1</a:t>
            </a:r>
            <a:endParaRPr lang="en-US" sz="1100" dirty="0"/>
          </a:p>
        </p:txBody>
      </p:sp>
      <p:sp>
        <p:nvSpPr>
          <p:cNvPr id="69" name="Rectangle 68"/>
          <p:cNvSpPr/>
          <p:nvPr/>
        </p:nvSpPr>
        <p:spPr>
          <a:xfrm>
            <a:off x="3652845" y="3172968"/>
            <a:ext cx="28456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P2</a:t>
            </a:r>
            <a:endParaRPr lang="en-US" sz="1100" dirty="0"/>
          </a:p>
        </p:txBody>
      </p:sp>
      <p:sp>
        <p:nvSpPr>
          <p:cNvPr id="70" name="Rectangle 69"/>
          <p:cNvSpPr/>
          <p:nvPr/>
        </p:nvSpPr>
        <p:spPr>
          <a:xfrm>
            <a:off x="3937406" y="3172968"/>
            <a:ext cx="426842"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P3</a:t>
            </a:r>
            <a:endParaRPr lang="en-US" sz="1100" dirty="0"/>
          </a:p>
        </p:txBody>
      </p:sp>
      <p:sp>
        <p:nvSpPr>
          <p:cNvPr id="71" name="Rectangle 70"/>
          <p:cNvSpPr/>
          <p:nvPr/>
        </p:nvSpPr>
        <p:spPr>
          <a:xfrm>
            <a:off x="4364248" y="3172968"/>
            <a:ext cx="426842"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P4</a:t>
            </a:r>
            <a:endParaRPr lang="en-US" sz="1100" dirty="0"/>
          </a:p>
        </p:txBody>
      </p:sp>
      <p:sp>
        <p:nvSpPr>
          <p:cNvPr id="72" name="Rectangle 71"/>
          <p:cNvSpPr/>
          <p:nvPr/>
        </p:nvSpPr>
        <p:spPr>
          <a:xfrm>
            <a:off x="4791090" y="3172968"/>
            <a:ext cx="14228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73" name="Rectangle 72"/>
          <p:cNvSpPr/>
          <p:nvPr/>
        </p:nvSpPr>
        <p:spPr>
          <a:xfrm>
            <a:off x="4933371" y="3172968"/>
            <a:ext cx="21342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P6</a:t>
            </a:r>
            <a:endParaRPr lang="en-US" sz="1100" dirty="0"/>
          </a:p>
        </p:txBody>
      </p:sp>
      <p:sp>
        <p:nvSpPr>
          <p:cNvPr id="74" name="Rectangle 73"/>
          <p:cNvSpPr/>
          <p:nvPr/>
        </p:nvSpPr>
        <p:spPr>
          <a:xfrm>
            <a:off x="5146792" y="3172968"/>
            <a:ext cx="21342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P7</a:t>
            </a:r>
            <a:endParaRPr lang="en-US" sz="1100" dirty="0"/>
          </a:p>
        </p:txBody>
      </p:sp>
      <p:sp>
        <p:nvSpPr>
          <p:cNvPr id="75" name="Rectangle 74"/>
          <p:cNvSpPr/>
          <p:nvPr/>
        </p:nvSpPr>
        <p:spPr>
          <a:xfrm>
            <a:off x="5360213" y="3172968"/>
            <a:ext cx="28456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P8</a:t>
            </a:r>
            <a:endParaRPr lang="en-US" sz="1100" dirty="0"/>
          </a:p>
        </p:txBody>
      </p:sp>
      <p:sp>
        <p:nvSpPr>
          <p:cNvPr id="76" name="Rectangle 75"/>
          <p:cNvSpPr/>
          <p:nvPr/>
        </p:nvSpPr>
        <p:spPr>
          <a:xfrm>
            <a:off x="5644774" y="3172968"/>
            <a:ext cx="28456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100" b="1" dirty="0">
                <a:solidFill>
                  <a:srgbClr val="FFFFFF"/>
                </a:solidFill>
              </a:rPr>
              <a:t>P9</a:t>
            </a:r>
            <a:endParaRPr lang="en-US" sz="1100" dirty="0"/>
          </a:p>
        </p:txBody>
      </p:sp>
      <p:sp>
        <p:nvSpPr>
          <p:cNvPr id="77" name="Rectangle 76"/>
          <p:cNvSpPr/>
          <p:nvPr/>
        </p:nvSpPr>
        <p:spPr>
          <a:xfrm>
            <a:off x="5929335" y="3172968"/>
            <a:ext cx="14228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78" name="Rectangle 77"/>
          <p:cNvSpPr/>
          <p:nvPr/>
        </p:nvSpPr>
        <p:spPr>
          <a:xfrm>
            <a:off x="6071616" y="3172968"/>
            <a:ext cx="14228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79" name="Rectangle 78"/>
          <p:cNvSpPr/>
          <p:nvPr/>
        </p:nvSpPr>
        <p:spPr>
          <a:xfrm>
            <a:off x="6213897" y="3172968"/>
            <a:ext cx="14228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80" name="Rectangle 79"/>
          <p:cNvSpPr/>
          <p:nvPr/>
        </p:nvSpPr>
        <p:spPr>
          <a:xfrm>
            <a:off x="6356177" y="3172968"/>
            <a:ext cx="21342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81" name="Rectangle 80"/>
          <p:cNvSpPr/>
          <p:nvPr/>
        </p:nvSpPr>
        <p:spPr>
          <a:xfrm>
            <a:off x="6569598" y="3172968"/>
            <a:ext cx="213421" cy="420624"/>
          </a:xfrm>
          <a:prstGeom prst="rect">
            <a:avLst/>
          </a:prstGeom>
          <a:solidFill>
            <a:srgbClr val="7760A8"/>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82" name="Rectangle 81"/>
          <p:cNvSpPr/>
          <p:nvPr/>
        </p:nvSpPr>
        <p:spPr>
          <a:xfrm>
            <a:off x="6783019" y="3172968"/>
            <a:ext cx="213421" cy="420624"/>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endParaRPr lang="en-US" sz="1100" dirty="0"/>
          </a:p>
        </p:txBody>
      </p:sp>
      <p:sp>
        <p:nvSpPr>
          <p:cNvPr id="83" name="TextBox 82"/>
          <p:cNvSpPr txBox="1"/>
          <p:nvPr/>
        </p:nvSpPr>
        <p:spPr>
          <a:xfrm>
            <a:off x="2514600" y="3666744"/>
            <a:ext cx="1138245" cy="237744"/>
          </a:xfrm>
          <a:prstGeom prst="rect">
            <a:avLst/>
          </a:prstGeom>
          <a:noFill/>
        </p:spPr>
        <p:txBody>
          <a:bodyPr wrap="square" lIns="0" tIns="0" rIns="0" bIns="0" rtlCol="0" anchor="t">
            <a:noAutofit/>
          </a:bodyPr>
          <a:lstStyle/>
          <a:p>
            <a:pPr marL="0" indent="0" algn="ctr">
              <a:buNone/>
            </a:pPr>
            <a:r>
              <a:rPr lang="en-US" sz="1300" b="1" dirty="0">
                <a:solidFill>
                  <a:srgbClr val="3C3F43"/>
                </a:solidFill>
              </a:rPr>
              <a:t>zpage 0</a:t>
            </a:r>
            <a:endParaRPr lang="en-US" sz="1300" dirty="0"/>
          </a:p>
        </p:txBody>
      </p:sp>
      <p:sp>
        <p:nvSpPr>
          <p:cNvPr id="84" name="TextBox 83"/>
          <p:cNvSpPr txBox="1"/>
          <p:nvPr/>
        </p:nvSpPr>
        <p:spPr>
          <a:xfrm>
            <a:off x="3652845" y="3666744"/>
            <a:ext cx="1138245" cy="237744"/>
          </a:xfrm>
          <a:prstGeom prst="rect">
            <a:avLst/>
          </a:prstGeom>
          <a:noFill/>
        </p:spPr>
        <p:txBody>
          <a:bodyPr wrap="square" lIns="0" tIns="0" rIns="0" bIns="0" rtlCol="0" anchor="t">
            <a:noAutofit/>
          </a:bodyPr>
          <a:lstStyle/>
          <a:p>
            <a:pPr marL="0" indent="0" algn="ctr">
              <a:buNone/>
            </a:pPr>
            <a:r>
              <a:rPr lang="en-US" sz="1300" b="1" dirty="0">
                <a:solidFill>
                  <a:srgbClr val="3C3F43"/>
                </a:solidFill>
              </a:rPr>
              <a:t>zpage 1</a:t>
            </a:r>
            <a:endParaRPr lang="en-US" sz="1300" dirty="0"/>
          </a:p>
        </p:txBody>
      </p:sp>
      <p:sp>
        <p:nvSpPr>
          <p:cNvPr id="85" name="TextBox 84"/>
          <p:cNvSpPr txBox="1"/>
          <p:nvPr/>
        </p:nvSpPr>
        <p:spPr>
          <a:xfrm>
            <a:off x="4791090" y="3666744"/>
            <a:ext cx="1138245" cy="237744"/>
          </a:xfrm>
          <a:prstGeom prst="rect">
            <a:avLst/>
          </a:prstGeom>
          <a:noFill/>
        </p:spPr>
        <p:txBody>
          <a:bodyPr wrap="square" lIns="0" tIns="0" rIns="0" bIns="0" rtlCol="0" anchor="t">
            <a:noAutofit/>
          </a:bodyPr>
          <a:lstStyle/>
          <a:p>
            <a:pPr marL="0" indent="0" algn="ctr">
              <a:buNone/>
            </a:pPr>
            <a:r>
              <a:rPr lang="en-US" sz="1300" b="1" dirty="0">
                <a:solidFill>
                  <a:srgbClr val="3C3F43"/>
                </a:solidFill>
              </a:rPr>
              <a:t>zpage 2</a:t>
            </a:r>
            <a:endParaRPr lang="en-US" sz="1300" dirty="0"/>
          </a:p>
        </p:txBody>
      </p:sp>
      <p:sp>
        <p:nvSpPr>
          <p:cNvPr id="86" name="TextBox 85"/>
          <p:cNvSpPr txBox="1"/>
          <p:nvPr/>
        </p:nvSpPr>
        <p:spPr>
          <a:xfrm>
            <a:off x="5929335" y="3666744"/>
            <a:ext cx="1138245" cy="237744"/>
          </a:xfrm>
          <a:prstGeom prst="rect">
            <a:avLst/>
          </a:prstGeom>
          <a:noFill/>
        </p:spPr>
        <p:txBody>
          <a:bodyPr wrap="square" lIns="0" tIns="0" rIns="0" bIns="0" rtlCol="0" anchor="t">
            <a:noAutofit/>
          </a:bodyPr>
          <a:lstStyle/>
          <a:p>
            <a:pPr marL="0" indent="0" algn="ctr">
              <a:buNone/>
            </a:pPr>
            <a:r>
              <a:rPr lang="en-US" sz="1300" b="1" dirty="0">
                <a:solidFill>
                  <a:srgbClr val="3C3F43"/>
                </a:solidFill>
              </a:rPr>
              <a:t>zpage 3</a:t>
            </a:r>
            <a:endParaRPr lang="en-US" sz="1300" dirty="0"/>
          </a:p>
        </p:txBody>
      </p:sp>
      <p:cxnSp>
        <p:nvCxnSpPr>
          <p:cNvPr id="87" name="Connector 86"/>
          <p:cNvCxnSpPr/>
          <p:nvPr/>
        </p:nvCxnSpPr>
        <p:spPr>
          <a:xfrm flipV="1">
            <a:off x="7032010" y="2926080"/>
            <a:ext cx="164592" cy="182880"/>
          </a:xfrm>
          <a:prstGeom prst="line">
            <a:avLst/>
          </a:prstGeom>
          <a:ln w="12700">
            <a:solidFill>
              <a:srgbClr val="586B7D"/>
            </a:solidFill>
          </a:ln>
        </p:spPr>
      </p:cxnSp>
      <p:sp>
        <p:nvSpPr>
          <p:cNvPr id="88" name="TextBox 87"/>
          <p:cNvSpPr txBox="1"/>
          <p:nvPr/>
        </p:nvSpPr>
        <p:spPr>
          <a:xfrm>
            <a:off x="7214890" y="2798064"/>
            <a:ext cx="1371600" cy="237744"/>
          </a:xfrm>
          <a:prstGeom prst="rect">
            <a:avLst/>
          </a:prstGeom>
          <a:noFill/>
        </p:spPr>
        <p:txBody>
          <a:bodyPr wrap="square" lIns="0" tIns="0" rIns="0" bIns="0" rtlCol="0" anchor="ctr">
            <a:noAutofit/>
          </a:bodyPr>
          <a:lstStyle/>
          <a:p>
            <a:pPr marL="0" indent="0" algn="l">
              <a:buNone/>
            </a:pPr>
            <a:r>
              <a:rPr lang="en-US" sz="1200" b="0" i="1" dirty="0">
                <a:solidFill>
                  <a:srgbClr val="586B7D"/>
                </a:solidFill>
              </a:rPr>
              <a:t>1 spare chunk</a:t>
            </a:r>
            <a:endParaRPr lang="en-US" sz="1200" dirty="0"/>
          </a:p>
        </p:txBody>
      </p:sp>
      <p:sp>
        <p:nvSpPr>
          <p:cNvPr id="89" name="TextBox 88"/>
          <p:cNvSpPr txBox="1"/>
          <p:nvPr/>
        </p:nvSpPr>
        <p:spPr>
          <a:xfrm>
            <a:off x="6967728" y="3227832"/>
            <a:ext cx="4663440" cy="310896"/>
          </a:xfrm>
          <a:prstGeom prst="rect">
            <a:avLst/>
          </a:prstGeom>
          <a:noFill/>
        </p:spPr>
        <p:txBody>
          <a:bodyPr wrap="square" lIns="0" tIns="0" rIns="0" bIns="0" rtlCol="0" anchor="ctr">
            <a:noAutofit/>
          </a:bodyPr>
          <a:lstStyle/>
          <a:p>
            <a:pPr marL="0" indent="0" algn="r">
              <a:buNone/>
            </a:pPr>
            <a:r>
              <a:rPr lang="en-US" sz="1400" b="0" dirty="0">
                <a:solidFill>
                  <a:srgbClr val="586B7D"/>
                </a:solidFill>
              </a:rPr>
              <a:t>16 KB for 16 pages  ·  unused: </a:t>
            </a:r>
            <a:r>
              <a:rPr lang="en-US" sz="1400" b="1" dirty="0">
                <a:solidFill>
                  <a:srgbClr val="548235"/>
                </a:solidFill>
              </a:rPr>
              <a:t>1 of 64 chunks</a:t>
            </a:r>
            <a:endParaRPr lang="en-US" sz="1400" dirty="0"/>
          </a:p>
        </p:txBody>
      </p:sp>
      <p:sp>
        <p:nvSpPr>
          <p:cNvPr id="90" name="Rounded Rectangle 89"/>
          <p:cNvSpPr/>
          <p:nvPr/>
        </p:nvSpPr>
        <p:spPr>
          <a:xfrm>
            <a:off x="548640" y="4023360"/>
            <a:ext cx="5468112" cy="1591056"/>
          </a:xfrm>
          <a:prstGeom prst="roundRect">
            <a:avLst>
              <a:gd name="adj" fmla="val 6000"/>
            </a:avLst>
          </a:prstGeom>
          <a:solidFill>
            <a:srgbClr val="548235">
              <a:alpha val="11000"/>
            </a:srgbClr>
          </a:solidFill>
          <a:ln w="12700">
            <a:noFill/>
          </a:ln>
        </p:spPr>
        <p:txBody>
          <a:bodyPr wrap="square" lIns="45720" tIns="18288" rIns="45720" bIns="18288" rtlCol="0" anchor="ctr">
            <a:noAutofit/>
          </a:bodyPr>
          <a:lstStyle/>
          <a:p>
            <a:pPr marL="0" indent="0" algn="ctr">
              <a:buNone/>
            </a:pPr>
            <a:endParaRPr lang="en-US" sz="1600" dirty="0"/>
          </a:p>
        </p:txBody>
      </p:sp>
      <p:sp>
        <p:nvSpPr>
          <p:cNvPr id="91" name="TextBox 90"/>
          <p:cNvSpPr txBox="1"/>
          <p:nvPr/>
        </p:nvSpPr>
        <p:spPr>
          <a:xfrm>
            <a:off x="749808" y="4133088"/>
            <a:ext cx="5120640" cy="310896"/>
          </a:xfrm>
          <a:prstGeom prst="rect">
            <a:avLst/>
          </a:prstGeom>
          <a:noFill/>
        </p:spPr>
        <p:txBody>
          <a:bodyPr wrap="square" lIns="0" tIns="0" rIns="0" bIns="0" rtlCol="0" anchor="ctr">
            <a:noAutofit/>
          </a:bodyPr>
          <a:lstStyle/>
          <a:p>
            <a:pPr marL="0" indent="0" algn="l">
              <a:buNone/>
            </a:pPr>
            <a:r>
              <a:rPr lang="en-US" sz="1700" b="1" dirty="0">
                <a:solidFill>
                  <a:srgbClr val="548235"/>
                </a:solidFill>
              </a:rPr>
              <a:t>✓  No exception</a:t>
            </a:r>
            <a:endParaRPr lang="en-US" sz="1700" dirty="0"/>
          </a:p>
        </p:txBody>
      </p:sp>
      <p:sp>
        <p:nvSpPr>
          <p:cNvPr id="92" name="TextBox 91"/>
          <p:cNvSpPr txBox="1"/>
          <p:nvPr/>
        </p:nvSpPr>
        <p:spPr>
          <a:xfrm>
            <a:off x="749808" y="4480560"/>
            <a:ext cx="5120640" cy="512064"/>
          </a:xfrm>
          <a:prstGeom prst="rect">
            <a:avLst/>
          </a:prstGeom>
          <a:noFill/>
        </p:spPr>
        <p:txBody>
          <a:bodyPr wrap="square" lIns="0" tIns="0" rIns="0" bIns="0" rtlCol="0" anchor="t">
            <a:noAutofit/>
          </a:bodyPr>
          <a:lstStyle/>
          <a:p>
            <a:pPr marL="0" indent="0" algn="l">
              <a:buNone/>
            </a:pPr>
            <a:r>
              <a:rPr lang="en-US" sz="1400" b="0" dirty="0">
                <a:solidFill>
                  <a:srgbClr val="152B43"/>
                </a:solidFill>
              </a:rPr>
              <a:t>A compressed page is at most 16 chunks (4 KB):</a:t>
            </a:r>
            <a:endParaRPr lang="en-US" sz="1400" dirty="0"/>
          </a:p>
          <a:p>
            <a:pPr marL="0" indent="0" algn="l">
              <a:buNone/>
            </a:pPr>
            <a:r>
              <a:rPr lang="en-US" sz="1400" b="0" dirty="0">
                <a:solidFill>
                  <a:srgbClr val="152B43"/>
                </a:solidFill>
              </a:rPr>
              <a:t>it always fits, at worst across two zpages</a:t>
            </a:r>
            <a:endParaRPr lang="en-US" sz="1400" dirty="0"/>
          </a:p>
        </p:txBody>
      </p:sp>
      <p:sp>
        <p:nvSpPr>
          <p:cNvPr id="93" name="Rounded Rectangle 92"/>
          <p:cNvSpPr/>
          <p:nvPr/>
        </p:nvSpPr>
        <p:spPr>
          <a:xfrm>
            <a:off x="6163056" y="4023360"/>
            <a:ext cx="5468112" cy="1591056"/>
          </a:xfrm>
          <a:prstGeom prst="roundRect">
            <a:avLst>
              <a:gd name="adj" fmla="val 6000"/>
            </a:avLst>
          </a:prstGeom>
          <a:solidFill>
            <a:srgbClr val="548235">
              <a:alpha val="11000"/>
            </a:srgbClr>
          </a:solidFill>
          <a:ln w="12700">
            <a:noFill/>
          </a:ln>
        </p:spPr>
        <p:txBody>
          <a:bodyPr wrap="square" lIns="45720" tIns="18288" rIns="45720" bIns="18288" rtlCol="0" anchor="ctr">
            <a:noAutofit/>
          </a:bodyPr>
          <a:lstStyle/>
          <a:p>
            <a:pPr marL="0" indent="0" algn="ctr">
              <a:buNone/>
            </a:pPr>
            <a:endParaRPr lang="en-US" sz="1600" dirty="0"/>
          </a:p>
        </p:txBody>
      </p:sp>
      <p:sp>
        <p:nvSpPr>
          <p:cNvPr id="94" name="TextBox 93"/>
          <p:cNvSpPr txBox="1"/>
          <p:nvPr/>
        </p:nvSpPr>
        <p:spPr>
          <a:xfrm>
            <a:off x="6364224" y="4133088"/>
            <a:ext cx="5120640" cy="310896"/>
          </a:xfrm>
          <a:prstGeom prst="rect">
            <a:avLst/>
          </a:prstGeom>
          <a:noFill/>
        </p:spPr>
        <p:txBody>
          <a:bodyPr wrap="square" lIns="0" tIns="0" rIns="0" bIns="0" rtlCol="0" anchor="ctr">
            <a:noAutofit/>
          </a:bodyPr>
          <a:lstStyle/>
          <a:p>
            <a:pPr marL="0" indent="0" algn="l">
              <a:buNone/>
            </a:pPr>
            <a:r>
              <a:rPr lang="en-US" sz="1700" b="1" dirty="0">
                <a:solidFill>
                  <a:srgbClr val="548235"/>
                </a:solidFill>
              </a:rPr>
              <a:t>✓  Little internal fragmentation</a:t>
            </a:r>
            <a:endParaRPr lang="en-US" sz="1700" dirty="0"/>
          </a:p>
        </p:txBody>
      </p:sp>
      <p:sp>
        <p:nvSpPr>
          <p:cNvPr id="95" name="TextBox 94"/>
          <p:cNvSpPr txBox="1"/>
          <p:nvPr/>
        </p:nvSpPr>
        <p:spPr>
          <a:xfrm>
            <a:off x="6364224" y="4480560"/>
            <a:ext cx="5120640" cy="512064"/>
          </a:xfrm>
          <a:prstGeom prst="rect">
            <a:avLst/>
          </a:prstGeom>
          <a:noFill/>
        </p:spPr>
        <p:txBody>
          <a:bodyPr wrap="square" lIns="0" tIns="0" rIns="0" bIns="0" rtlCol="0" anchor="t">
            <a:noAutofit/>
          </a:bodyPr>
          <a:lstStyle/>
          <a:p>
            <a:pPr marL="0" indent="0" algn="l">
              <a:buNone/>
            </a:pPr>
            <a:r>
              <a:rPr lang="en-US" sz="1400" b="0" dirty="0">
                <a:solidFill>
                  <a:srgbClr val="152B43"/>
                </a:solidFill>
              </a:rPr>
              <a:t>Pages of any size share zpages: only the tail of</a:t>
            </a:r>
            <a:endParaRPr lang="en-US" sz="1400" dirty="0"/>
          </a:p>
          <a:p>
            <a:pPr marL="0" indent="0" algn="l">
              <a:buNone/>
            </a:pPr>
            <a:r>
              <a:rPr lang="en-US" sz="1400" b="0" dirty="0">
                <a:solidFill>
                  <a:srgbClr val="152B43"/>
                </a:solidFill>
              </a:rPr>
              <a:t>each page’s last chunk and of the last zpage is unused</a:t>
            </a:r>
            <a:endParaRPr lang="en-US" sz="1400" dirty="0"/>
          </a:p>
        </p:txBody>
      </p:sp>
      <p:sp>
        <p:nvSpPr>
          <p:cNvPr id="96" name="Rectangle 95"/>
          <p:cNvSpPr/>
          <p:nvPr/>
        </p:nvSpPr>
        <p:spPr>
          <a:xfrm>
            <a:off x="932688" y="5065776"/>
            <a:ext cx="1463040" cy="274320"/>
          </a:xfrm>
          <a:prstGeom prst="rect">
            <a:avLst/>
          </a:prstGeom>
          <a:solidFill>
            <a:srgbClr val="3C3F43">
              <a:alpha val="12000"/>
            </a:srgbClr>
          </a:solidFill>
          <a:ln w="15875">
            <a:solidFill>
              <a:srgbClr val="3C3F43"/>
            </a:solidFill>
          </a:ln>
        </p:spPr>
        <p:txBody>
          <a:bodyPr wrap="square" lIns="45720" tIns="18288" rIns="45720" bIns="18288" rtlCol="0" anchor="ctr">
            <a:noAutofit/>
          </a:bodyPr>
          <a:lstStyle/>
          <a:p>
            <a:pPr marL="0" indent="0" algn="ctr">
              <a:buNone/>
            </a:pPr>
            <a:endParaRPr lang="en-US" sz="1600" dirty="0"/>
          </a:p>
        </p:txBody>
      </p:sp>
      <p:sp>
        <p:nvSpPr>
          <p:cNvPr id="97" name="Rectangle 96"/>
          <p:cNvSpPr/>
          <p:nvPr/>
        </p:nvSpPr>
        <p:spPr>
          <a:xfrm>
            <a:off x="2395728" y="5065776"/>
            <a:ext cx="1463040" cy="274320"/>
          </a:xfrm>
          <a:prstGeom prst="rect">
            <a:avLst/>
          </a:prstGeom>
          <a:solidFill>
            <a:srgbClr val="3C3F43">
              <a:alpha val="12000"/>
            </a:srgbClr>
          </a:solidFill>
          <a:ln w="15875">
            <a:solidFill>
              <a:srgbClr val="3C3F43"/>
            </a:solidFill>
          </a:ln>
        </p:spPr>
        <p:txBody>
          <a:bodyPr wrap="square" lIns="45720" tIns="18288" rIns="45720" bIns="18288" rtlCol="0" anchor="ctr">
            <a:noAutofit/>
          </a:bodyPr>
          <a:lstStyle/>
          <a:p>
            <a:pPr marL="0" indent="0" algn="ctr">
              <a:buNone/>
            </a:pPr>
            <a:endParaRPr lang="en-US" sz="1600" dirty="0"/>
          </a:p>
        </p:txBody>
      </p:sp>
      <p:sp>
        <p:nvSpPr>
          <p:cNvPr id="98" name="Rectangle 97"/>
          <p:cNvSpPr/>
          <p:nvPr/>
        </p:nvSpPr>
        <p:spPr>
          <a:xfrm>
            <a:off x="932688" y="5093208"/>
            <a:ext cx="914400" cy="219456"/>
          </a:xfrm>
          <a:prstGeom prst="rect">
            <a:avLst/>
          </a:prstGeom>
          <a:solidFill>
            <a:srgbClr val="9C88C9"/>
          </a:solidFill>
          <a:ln w="9525">
            <a:solidFill>
              <a:srgbClr val="FFFFFF"/>
            </a:solidFill>
          </a:ln>
        </p:spPr>
        <p:txBody>
          <a:bodyPr wrap="square" lIns="0" tIns="0" rIns="0" bIns="0" rtlCol="0" anchor="ctr">
            <a:noAutofit/>
          </a:bodyPr>
          <a:lstStyle/>
          <a:p>
            <a:pPr marL="0" indent="0" algn="ctr">
              <a:buNone/>
            </a:pPr>
            <a:r>
              <a:rPr lang="en-US" sz="1000" b="1" dirty="0">
                <a:solidFill>
                  <a:srgbClr val="FFFFFF"/>
                </a:solidFill>
              </a:rPr>
              <a:t>earlier pages</a:t>
            </a:r>
            <a:endParaRPr lang="en-US" sz="1000" dirty="0"/>
          </a:p>
        </p:txBody>
      </p:sp>
      <p:sp>
        <p:nvSpPr>
          <p:cNvPr id="99" name="Rectangle 98"/>
          <p:cNvSpPr/>
          <p:nvPr/>
        </p:nvSpPr>
        <p:spPr>
          <a:xfrm>
            <a:off x="1847088" y="5093208"/>
            <a:ext cx="1463040" cy="219456"/>
          </a:xfrm>
          <a:prstGeom prst="rect">
            <a:avLst/>
          </a:prstGeom>
          <a:solidFill>
            <a:srgbClr val="152B43"/>
          </a:solidFill>
          <a:ln w="9525">
            <a:solidFill>
              <a:srgbClr val="FFFFFF"/>
            </a:solidFill>
          </a:ln>
        </p:spPr>
        <p:txBody>
          <a:bodyPr wrap="square" lIns="0" tIns="0" rIns="0" bIns="0" rtlCol="0" anchor="ctr">
            <a:noAutofit/>
          </a:bodyPr>
          <a:lstStyle/>
          <a:p>
            <a:pPr marL="0" indent="0" algn="ctr">
              <a:buNone/>
            </a:pPr>
            <a:r>
              <a:rPr lang="en-US" sz="1000" b="1" dirty="0">
                <a:solidFill>
                  <a:srgbClr val="FFFFFF"/>
                </a:solidFill>
              </a:rPr>
              <a:t>incompressible page</a:t>
            </a:r>
            <a:endParaRPr lang="en-US" sz="1000" dirty="0"/>
          </a:p>
        </p:txBody>
      </p:sp>
      <p:cxnSp>
        <p:nvCxnSpPr>
          <p:cNvPr id="100" name="Connector 99"/>
          <p:cNvCxnSpPr/>
          <p:nvPr/>
        </p:nvCxnSpPr>
        <p:spPr>
          <a:xfrm>
            <a:off x="2395728" y="4983480"/>
            <a:ext cx="0" cy="82296"/>
          </a:xfrm>
          <a:prstGeom prst="line">
            <a:avLst/>
          </a:prstGeom>
          <a:ln w="25400">
            <a:solidFill>
              <a:srgbClr val="3C3F43"/>
            </a:solidFill>
          </a:ln>
        </p:spPr>
      </p:cxnSp>
      <p:cxnSp>
        <p:nvCxnSpPr>
          <p:cNvPr id="101" name="Connector 100"/>
          <p:cNvCxnSpPr/>
          <p:nvPr/>
        </p:nvCxnSpPr>
        <p:spPr>
          <a:xfrm>
            <a:off x="2395728" y="5340096"/>
            <a:ext cx="0" cy="82296"/>
          </a:xfrm>
          <a:prstGeom prst="line">
            <a:avLst/>
          </a:prstGeom>
          <a:ln w="25400">
            <a:solidFill>
              <a:srgbClr val="3C3F43"/>
            </a:solidFill>
          </a:ln>
        </p:spPr>
      </p:cxnSp>
      <p:sp>
        <p:nvSpPr>
          <p:cNvPr id="102" name="TextBox 101"/>
          <p:cNvSpPr txBox="1"/>
          <p:nvPr/>
        </p:nvSpPr>
        <p:spPr>
          <a:xfrm>
            <a:off x="932688" y="5349240"/>
            <a:ext cx="1463040" cy="201168"/>
          </a:xfrm>
          <a:prstGeom prst="rect">
            <a:avLst/>
          </a:prstGeom>
          <a:noFill/>
        </p:spPr>
        <p:txBody>
          <a:bodyPr wrap="square" lIns="0" tIns="0" rIns="0" bIns="0" rtlCol="0" anchor="t">
            <a:noAutofit/>
          </a:bodyPr>
          <a:lstStyle/>
          <a:p>
            <a:pPr marL="0" indent="0" algn="ctr">
              <a:buNone/>
            </a:pPr>
            <a:r>
              <a:rPr lang="en-US" sz="1100" b="0" dirty="0">
                <a:solidFill>
                  <a:srgbClr val="3C3F43"/>
                </a:solidFill>
              </a:rPr>
              <a:t>zpage k</a:t>
            </a:r>
            <a:endParaRPr lang="en-US" sz="1100" dirty="0"/>
          </a:p>
        </p:txBody>
      </p:sp>
      <p:sp>
        <p:nvSpPr>
          <p:cNvPr id="103" name="TextBox 102"/>
          <p:cNvSpPr txBox="1"/>
          <p:nvPr/>
        </p:nvSpPr>
        <p:spPr>
          <a:xfrm>
            <a:off x="2395728" y="5349240"/>
            <a:ext cx="1463040" cy="201168"/>
          </a:xfrm>
          <a:prstGeom prst="rect">
            <a:avLst/>
          </a:prstGeom>
          <a:noFill/>
        </p:spPr>
        <p:txBody>
          <a:bodyPr wrap="square" lIns="0" tIns="0" rIns="0" bIns="0" rtlCol="0" anchor="t">
            <a:noAutofit/>
          </a:bodyPr>
          <a:lstStyle/>
          <a:p>
            <a:pPr marL="0" indent="0" algn="ctr">
              <a:buNone/>
            </a:pPr>
            <a:r>
              <a:rPr lang="en-US" sz="1100" b="0" dirty="0">
                <a:solidFill>
                  <a:srgbClr val="3C3F43"/>
                </a:solidFill>
              </a:rPr>
              <a:t>zpage k+1</a:t>
            </a:r>
            <a:endParaRPr lang="en-US" sz="1100" dirty="0"/>
          </a:p>
        </p:txBody>
      </p:sp>
      <p:sp>
        <p:nvSpPr>
          <p:cNvPr id="104" name="TextBox 103"/>
          <p:cNvSpPr txBox="1"/>
          <p:nvPr/>
        </p:nvSpPr>
        <p:spPr>
          <a:xfrm>
            <a:off x="3995928" y="5047488"/>
            <a:ext cx="1819656" cy="310896"/>
          </a:xfrm>
          <a:prstGeom prst="rect">
            <a:avLst/>
          </a:prstGeom>
          <a:noFill/>
        </p:spPr>
        <p:txBody>
          <a:bodyPr wrap="square" lIns="0" tIns="0" rIns="0" bIns="0" rtlCol="0" anchor="ctr">
            <a:noAutofit/>
          </a:bodyPr>
          <a:lstStyle/>
          <a:p>
            <a:pPr marL="0" indent="0" algn="l">
              <a:buNone/>
            </a:pPr>
            <a:r>
              <a:rPr lang="en-US" sz="1200" b="0" i="1" dirty="0">
                <a:solidFill>
                  <a:srgbClr val="586B7D"/>
                </a:solidFill>
              </a:rPr>
              <a:t>← 16 chunks = 4 KB</a:t>
            </a:r>
            <a:endParaRPr lang="en-US" sz="1200" dirty="0"/>
          </a:p>
        </p:txBody>
      </p:sp>
      <p:sp>
        <p:nvSpPr>
          <p:cNvPr id="105" name="TextBox 104"/>
          <p:cNvSpPr txBox="1"/>
          <p:nvPr/>
        </p:nvSpPr>
        <p:spPr>
          <a:xfrm>
            <a:off x="6364224" y="5047488"/>
            <a:ext cx="5120640" cy="457200"/>
          </a:xfrm>
          <a:prstGeom prst="rect">
            <a:avLst/>
          </a:prstGeom>
          <a:noFill/>
        </p:spPr>
        <p:txBody>
          <a:bodyPr wrap="square" lIns="0" tIns="0" rIns="0" bIns="0" rtlCol="0" anchor="t">
            <a:noAutofit/>
          </a:bodyPr>
          <a:lstStyle/>
          <a:p>
            <a:pPr marL="0" indent="0" algn="l">
              <a:buNone/>
            </a:pPr>
            <a:r>
              <a:rPr lang="en-US" sz="1300" b="1" dirty="0">
                <a:solidFill>
                  <a:srgbClr val="152B43"/>
                </a:solidFill>
              </a:rPr>
              <a:t>Chunk-size study: </a:t>
            </a:r>
            <a:r>
              <a:rPr lang="en-US" sz="1300" b="0" dirty="0">
                <a:solidFill>
                  <a:srgbClr val="586B7D"/>
                </a:solidFill>
              </a:rPr>
              <a:t>256 B chunks keep 80.1% compressed capacity (64 B chunks: 82.7%)  →  next slide</a:t>
            </a:r>
            <a:endParaRPr lang="en-US" sz="1300" dirty="0"/>
          </a:p>
        </p:txBody>
      </p:sp>
      <p:sp>
        <p:nvSpPr>
          <p:cNvPr id="106" name="Takeaway"/>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1E2022"/>
                </a:solidFill>
              </a:rPr>
              <a:t>No fixed target</a:t>
            </a:r>
            <a:r>
              <a:rPr lang="en-US" sz="1800" b="1">
                <a:solidFill>
                  <a:srgbClr val="152B43"/>
                </a:solidFill>
              </a:rPr>
              <a:t> → </a:t>
            </a:r>
            <a:r>
              <a:rPr lang="en-US" sz="1800" b="1">
                <a:solidFill>
                  <a:srgbClr val="548235"/>
                </a:solidFill>
              </a:rPr>
              <a:t>no exception</a:t>
            </a:r>
            <a:r>
              <a:rPr lang="en-US" sz="1800" b="1">
                <a:solidFill>
                  <a:srgbClr val="152B43"/>
                </a:solidFill>
              </a:rPr>
              <a:t>  ·  packed back to back → </a:t>
            </a:r>
            <a:r>
              <a:rPr lang="en-US" sz="1800" b="1">
                <a:solidFill>
                  <a:srgbClr val="548235"/>
                </a:solidFill>
              </a:rPr>
              <a:t>little internal fragmentation</a:t>
            </a:r>
            <a:endParaRPr lang="en-US" sz="1800">
              <a:solidFill>
                <a:srgbClr val="548235"/>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DESIGN DETAILS</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Chunk size for encoding compressed lengths</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Smaller chunks waste less space but need more length bits in each ZDE</a:t>
            </a:r>
            <a:endParaRPr lang="en-US" sz="1800"/>
          </a:p>
        </p:txBody>
      </p:sp>
      <p:graphicFrame>
        <p:nvGraphicFramePr>
          <p:cNvPr id="5" name="chart:chunk"/>
          <p:cNvGraphicFramePr/>
          <p:nvPr/>
        </p:nvGraphicFramePr>
        <p:xfrm>
          <a:off x="548640" y="1737360"/>
          <a:ext cx="6949440" cy="420624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3"/>
          <p:cNvSpPr txBox="1"/>
          <p:nvPr/>
        </p:nvSpPr>
        <p:spPr>
          <a:xfrm>
            <a:off x="8046720" y="1920240"/>
            <a:ext cx="3566160" cy="685800"/>
          </a:xfrm>
          <a:prstGeom prst="rect">
            <a:avLst/>
          </a:prstGeom>
          <a:noFill/>
          <a:ln/>
        </p:spPr>
        <p:txBody>
          <a:bodyPr wrap="square" lIns="0" tIns="0" rIns="0" bIns="0" rtlCol="0" anchor="t"/>
          <a:lstStyle/>
          <a:p>
            <a:pPr marL="0" indent="0">
              <a:buNone/>
            </a:pPr>
            <a:r>
              <a:rPr lang="en-US" sz="4400" b="1">
                <a:solidFill>
                  <a:schemeClr val="accent1"/>
                </a:solidFill>
              </a:rPr>
              <a:t>256 B</a:t>
            </a:r>
            <a:endParaRPr lang="en-US" sz="4400"/>
          </a:p>
        </p:txBody>
      </p:sp>
      <p:sp>
        <p:nvSpPr>
          <p:cNvPr id="7" name="Text 4"/>
          <p:cNvSpPr txBox="1"/>
          <p:nvPr/>
        </p:nvSpPr>
        <p:spPr>
          <a:xfrm>
            <a:off x="8046720" y="2651760"/>
            <a:ext cx="3566160" cy="822960"/>
          </a:xfrm>
          <a:prstGeom prst="rect">
            <a:avLst/>
          </a:prstGeom>
          <a:noFill/>
          <a:ln/>
        </p:spPr>
        <p:txBody>
          <a:bodyPr wrap="square" lIns="0" tIns="0" rIns="0" bIns="0" rtlCol="0" anchor="t"/>
          <a:lstStyle/>
          <a:p>
            <a:pPr marL="0" indent="0">
              <a:buNone/>
            </a:pPr>
            <a:r>
              <a:rPr lang="en-US" sz="1700">
                <a:solidFill>
                  <a:schemeClr val="tx1"/>
                </a:solidFill>
              </a:rPr>
              <a:t>keeps most of the capacity benefit (80.1%) with modest metadata</a:t>
            </a:r>
            <a:endParaRPr lang="en-US" sz="1700"/>
          </a:p>
        </p:txBody>
      </p:sp>
      <p:sp>
        <p:nvSpPr>
          <p:cNvPr id="8" name="Text 5"/>
          <p:cNvSpPr txBox="1"/>
          <p:nvPr/>
        </p:nvSpPr>
        <p:spPr>
          <a:xfrm>
            <a:off x="8046720" y="3657600"/>
            <a:ext cx="3566160" cy="822960"/>
          </a:xfrm>
          <a:prstGeom prst="rect">
            <a:avLst/>
          </a:prstGeom>
          <a:noFill/>
          <a:ln/>
        </p:spPr>
        <p:txBody>
          <a:bodyPr wrap="square" lIns="0" tIns="0" rIns="0" bIns="0" rtlCol="0" anchor="t"/>
          <a:lstStyle/>
          <a:p>
            <a:pPr marL="0" indent="0">
              <a:buNone/>
            </a:pPr>
            <a:r>
              <a:rPr lang="en-US" sz="1500">
                <a:solidFill>
                  <a:schemeClr val="tx2"/>
                </a:solidFill>
              </a:rPr>
              <a:t>Length field = number of chunks a compressed page occupies</a:t>
            </a:r>
            <a:endParaRPr lang="en-US" sz="15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2489D-FF8F-1847-A6C5-02B9725F5730}"/>
            </a:ext>
          </a:extLst>
        </p:cNvPr>
        <p:cNvGrpSpPr/>
        <p:nvPr/>
      </p:nvGrpSpPr>
      <p:grpSpPr>
        <a:xfrm>
          <a:off x="0" y="0"/>
          <a:ext cx="0" cy="0"/>
          <a:chOff x="0" y="0"/>
          <a:chExt cx="0" cy="0"/>
        </a:xfrm>
      </p:grpSpPr>
      <p:sp>
        <p:nvSpPr>
          <p:cNvPr id="2" name="Text 1">
            <a:hlinkClick r:id="rId3" action="ppaction://hlinksldjump"/>
            <a:extLst>
              <a:ext uri="{FF2B5EF4-FFF2-40B4-BE49-F238E27FC236}">
                <a16:creationId xmlns:a16="http://schemas.microsoft.com/office/drawing/2014/main" id="{75D38178-6ABC-291F-A993-7C6FCF91FE80}"/>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BACKUP · DESIGN DETAILS</a:t>
            </a:r>
            <a:endParaRPr lang="en-US" altLang="ko-KR"/>
          </a:p>
        </p:txBody>
      </p:sp>
      <p:sp>
        <p:nvSpPr>
          <p:cNvPr id="3" name="Text 1">
            <a:extLst>
              <a:ext uri="{FF2B5EF4-FFF2-40B4-BE49-F238E27FC236}">
                <a16:creationId xmlns:a16="http://schemas.microsoft.com/office/drawing/2014/main" id="{B958E31D-51D9-53F3-CBF3-BB5DB8414535}"/>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a:t>2.</a:t>
            </a:r>
            <a:r>
              <a:rPr lang="en-US" sz="3000" b="1">
                <a:solidFill>
                  <a:schemeClr val="tx1"/>
                </a:solidFill>
              </a:rPr>
              <a:t> Zswap-in (Decompression): fault is handled on the GPU</a:t>
            </a:r>
            <a:endParaRPr lang="en-US" sz="3000"/>
          </a:p>
        </p:txBody>
      </p:sp>
      <p:sp>
        <p:nvSpPr>
          <p:cNvPr id="4" name="Text 1">
            <a:extLst>
              <a:ext uri="{FF2B5EF4-FFF2-40B4-BE49-F238E27FC236}">
                <a16:creationId xmlns:a16="http://schemas.microsoft.com/office/drawing/2014/main" id="{C6EAFA65-5C29-8AF5-729A-8B2B6D5150BC}"/>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a:t>O</a:t>
            </a:r>
            <a:r>
              <a:rPr lang="en-US" sz="1800">
                <a:solidFill>
                  <a:schemeClr val="tx2"/>
                </a:solidFill>
              </a:rPr>
              <a:t>ne fault on a compressed page, from TLB miss to replay</a:t>
            </a:r>
            <a:endParaRPr lang="en-US" sz="1800"/>
          </a:p>
        </p:txBody>
      </p:sp>
      <p:sp>
        <p:nvSpPr>
          <p:cNvPr id="5" name="Text 3">
            <a:extLst>
              <a:ext uri="{FF2B5EF4-FFF2-40B4-BE49-F238E27FC236}">
                <a16:creationId xmlns:a16="http://schemas.microsoft.com/office/drawing/2014/main" id="{D6EC7274-FEFE-0A1E-B083-41804A934C94}"/>
              </a:ext>
            </a:extLst>
          </p:cNvPr>
          <p:cNvSpPr/>
          <p:nvPr/>
        </p:nvSpPr>
        <p:spPr>
          <a:xfrm>
            <a:off x="548640" y="1691640"/>
            <a:ext cx="8412480" cy="2103120"/>
          </a:xfrm>
          <a:prstGeom prst="roundRect">
            <a:avLst>
              <a:gd name="adj" fmla="val 2609"/>
            </a:avLst>
          </a:prstGeom>
          <a:solidFill>
            <a:schemeClr val="tx1">
              <a:alpha val="3000"/>
            </a:schemeClr>
          </a:solidFill>
          <a:ln w="15875">
            <a:solidFill>
              <a:srgbClr val="586B7D"/>
            </a:solidFill>
          </a:ln>
        </p:spPr>
        <p:txBody>
          <a:bodyPr wrap="square" lIns="508" tIns="508" rIns="508" bIns="508" rtlCol="0" anchor="ctr"/>
          <a:lstStyle/>
          <a:p>
            <a:pPr marL="0" indent="0" algn="ctr">
              <a:buNone/>
            </a:pPr>
            <a:endParaRPr lang="en-US" sz="1600"/>
          </a:p>
        </p:txBody>
      </p:sp>
      <p:sp>
        <p:nvSpPr>
          <p:cNvPr id="6" name="Text 4">
            <a:extLst>
              <a:ext uri="{FF2B5EF4-FFF2-40B4-BE49-F238E27FC236}">
                <a16:creationId xmlns:a16="http://schemas.microsoft.com/office/drawing/2014/main" id="{95251C5C-90F2-D628-C1CC-65966B15FBFC}"/>
              </a:ext>
            </a:extLst>
          </p:cNvPr>
          <p:cNvSpPr txBox="1"/>
          <p:nvPr/>
        </p:nvSpPr>
        <p:spPr>
          <a:xfrm>
            <a:off x="685800" y="1737360"/>
            <a:ext cx="731520" cy="274320"/>
          </a:xfrm>
          <a:prstGeom prst="rect">
            <a:avLst/>
          </a:prstGeom>
          <a:noFill/>
          <a:ln/>
        </p:spPr>
        <p:txBody>
          <a:bodyPr wrap="square" lIns="0" tIns="0" rIns="0" bIns="0" rtlCol="0" anchor="t"/>
          <a:lstStyle/>
          <a:p>
            <a:pPr marL="0" indent="0">
              <a:buNone/>
            </a:pPr>
            <a:r>
              <a:rPr lang="en-US" sz="1400" b="1">
                <a:solidFill>
                  <a:schemeClr val="tx2"/>
                </a:solidFill>
              </a:rPr>
              <a:t>GPU</a:t>
            </a:r>
            <a:endParaRPr lang="en-US" sz="1400"/>
          </a:p>
        </p:txBody>
      </p:sp>
      <p:sp>
        <p:nvSpPr>
          <p:cNvPr id="7" name="Text 5">
            <a:extLst>
              <a:ext uri="{FF2B5EF4-FFF2-40B4-BE49-F238E27FC236}">
                <a16:creationId xmlns:a16="http://schemas.microsoft.com/office/drawing/2014/main" id="{7D2E1371-922D-FF84-CD4A-B66CFCCEBAD6}"/>
              </a:ext>
            </a:extLst>
          </p:cNvPr>
          <p:cNvSpPr/>
          <p:nvPr/>
        </p:nvSpPr>
        <p:spPr>
          <a:xfrm>
            <a:off x="731520" y="2103120"/>
            <a:ext cx="1234440" cy="548640"/>
          </a:xfrm>
          <a:prstGeom prst="roundRect">
            <a:avLst>
              <a:gd name="adj" fmla="val 6667"/>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600" b="1">
                <a:solidFill>
                  <a:schemeClr val="tx1"/>
                </a:solidFill>
              </a:rPr>
              <a:t>SMs</a:t>
            </a:r>
            <a:endParaRPr lang="en-US" sz="1600"/>
          </a:p>
        </p:txBody>
      </p:sp>
      <p:sp>
        <p:nvSpPr>
          <p:cNvPr id="8" name="Text 6">
            <a:extLst>
              <a:ext uri="{FF2B5EF4-FFF2-40B4-BE49-F238E27FC236}">
                <a16:creationId xmlns:a16="http://schemas.microsoft.com/office/drawing/2014/main" id="{C04D8CC7-BB30-E2A1-69A1-697F400C3086}"/>
              </a:ext>
            </a:extLst>
          </p:cNvPr>
          <p:cNvSpPr/>
          <p:nvPr/>
        </p:nvSpPr>
        <p:spPr>
          <a:xfrm>
            <a:off x="731520" y="3063240"/>
            <a:ext cx="1234440" cy="548640"/>
          </a:xfrm>
          <a:prstGeom prst="roundRect">
            <a:avLst>
              <a:gd name="adj" fmla="val 6667"/>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600" b="1">
                <a:solidFill>
                  <a:schemeClr val="tx1"/>
                </a:solidFill>
              </a:rPr>
              <a:t>TLBs</a:t>
            </a:r>
            <a:endParaRPr lang="en-US" sz="1600"/>
          </a:p>
        </p:txBody>
      </p:sp>
      <p:sp>
        <p:nvSpPr>
          <p:cNvPr id="9" name="Text 7">
            <a:extLst>
              <a:ext uri="{FF2B5EF4-FFF2-40B4-BE49-F238E27FC236}">
                <a16:creationId xmlns:a16="http://schemas.microsoft.com/office/drawing/2014/main" id="{A61DEE0D-E83F-480D-141E-964778CA6330}"/>
              </a:ext>
            </a:extLst>
          </p:cNvPr>
          <p:cNvSpPr/>
          <p:nvPr/>
        </p:nvSpPr>
        <p:spPr>
          <a:xfrm>
            <a:off x="2148840" y="2011680"/>
            <a:ext cx="4434840" cy="1664208"/>
          </a:xfrm>
          <a:prstGeom prst="roundRect">
            <a:avLst>
              <a:gd name="adj" fmla="val 2747"/>
            </a:avLst>
          </a:prstGeom>
          <a:solidFill>
            <a:srgbClr val="FFFFFF"/>
          </a:solidFill>
          <a:ln w="15875">
            <a:solidFill>
              <a:srgbClr val="586B7D"/>
            </a:solidFill>
            <a:prstDash val="dash"/>
          </a:ln>
        </p:spPr>
        <p:txBody>
          <a:bodyPr wrap="square" lIns="508" tIns="508" rIns="508" bIns="508" rtlCol="0" anchor="ctr"/>
          <a:lstStyle/>
          <a:p>
            <a:pPr marL="0" indent="0" algn="ctr">
              <a:buNone/>
            </a:pPr>
            <a:endParaRPr lang="en-US" sz="1600"/>
          </a:p>
        </p:txBody>
      </p:sp>
      <p:sp>
        <p:nvSpPr>
          <p:cNvPr id="10" name="Text 8">
            <a:extLst>
              <a:ext uri="{FF2B5EF4-FFF2-40B4-BE49-F238E27FC236}">
                <a16:creationId xmlns:a16="http://schemas.microsoft.com/office/drawing/2014/main" id="{73939617-465B-750A-45C4-3CB7318CE837}"/>
              </a:ext>
            </a:extLst>
          </p:cNvPr>
          <p:cNvSpPr txBox="1"/>
          <p:nvPr/>
        </p:nvSpPr>
        <p:spPr>
          <a:xfrm>
            <a:off x="2258568" y="2039112"/>
            <a:ext cx="822960" cy="274320"/>
          </a:xfrm>
          <a:prstGeom prst="rect">
            <a:avLst/>
          </a:prstGeom>
          <a:noFill/>
          <a:ln/>
        </p:spPr>
        <p:txBody>
          <a:bodyPr wrap="square" lIns="0" tIns="0" rIns="0" bIns="0" rtlCol="0" anchor="t"/>
          <a:lstStyle/>
          <a:p>
            <a:pPr marL="0" indent="0">
              <a:buNone/>
            </a:pPr>
            <a:r>
              <a:rPr lang="en-US" sz="1400" b="1">
                <a:solidFill>
                  <a:schemeClr val="tx2"/>
                </a:solidFill>
              </a:rPr>
              <a:t>GMMU</a:t>
            </a:r>
            <a:endParaRPr lang="en-US" sz="1400"/>
          </a:p>
        </p:txBody>
      </p:sp>
      <p:sp>
        <p:nvSpPr>
          <p:cNvPr id="11" name="Text 9">
            <a:extLst>
              <a:ext uri="{FF2B5EF4-FFF2-40B4-BE49-F238E27FC236}">
                <a16:creationId xmlns:a16="http://schemas.microsoft.com/office/drawing/2014/main" id="{1834D8E7-F947-6C91-5342-056E75BCD00A}"/>
              </a:ext>
            </a:extLst>
          </p:cNvPr>
          <p:cNvSpPr/>
          <p:nvPr/>
        </p:nvSpPr>
        <p:spPr>
          <a:xfrm>
            <a:off x="2267712" y="2395728"/>
            <a:ext cx="1188720" cy="1143000"/>
          </a:xfrm>
          <a:prstGeom prst="roundRect">
            <a:avLst>
              <a:gd name="adj" fmla="val 3200"/>
            </a:avLst>
          </a:prstGeom>
          <a:solidFill>
            <a:schemeClr val="tx1">
              <a:alpha val="12000"/>
            </a:schemeClr>
          </a:solidFill>
          <a:ln w="15875">
            <a:solidFill>
              <a:srgbClr val="586B7D"/>
            </a:solidFill>
          </a:ln>
        </p:spPr>
        <p:txBody>
          <a:bodyPr wrap="square" lIns="508" tIns="508" rIns="508" bIns="508" rtlCol="0" anchor="ctr"/>
          <a:lstStyle/>
          <a:p>
            <a:pPr marL="0" indent="0" algn="ctr">
              <a:buNone/>
            </a:pPr>
            <a:r>
              <a:rPr lang="en-US" sz="1400" b="1">
                <a:solidFill>
                  <a:schemeClr val="tx1"/>
                </a:solidFill>
              </a:rPr>
              <a:t>Page-table</a:t>
            </a:r>
            <a:endParaRPr lang="en-US" sz="1400"/>
          </a:p>
          <a:p>
            <a:pPr marL="0" indent="0" algn="ctr">
              <a:buNone/>
            </a:pPr>
            <a:r>
              <a:rPr lang="en-US" sz="1400" b="1">
                <a:solidFill>
                  <a:schemeClr val="tx1"/>
                </a:solidFill>
              </a:rPr>
              <a:t>walker</a:t>
            </a:r>
            <a:endParaRPr lang="en-US" sz="1400"/>
          </a:p>
        </p:txBody>
      </p:sp>
      <p:sp>
        <p:nvSpPr>
          <p:cNvPr id="12" name="Text 10">
            <a:extLst>
              <a:ext uri="{FF2B5EF4-FFF2-40B4-BE49-F238E27FC236}">
                <a16:creationId xmlns:a16="http://schemas.microsoft.com/office/drawing/2014/main" id="{C1BED31A-A1A7-065B-3716-ABD11EDBE52F}"/>
              </a:ext>
            </a:extLst>
          </p:cNvPr>
          <p:cNvSpPr/>
          <p:nvPr/>
        </p:nvSpPr>
        <p:spPr>
          <a:xfrm>
            <a:off x="3749040" y="2103120"/>
            <a:ext cx="2724912" cy="1481328"/>
          </a:xfrm>
          <a:prstGeom prst="roundRect">
            <a:avLst>
              <a:gd name="adj" fmla="val 3086"/>
            </a:avLst>
          </a:prstGeom>
          <a:solidFill>
            <a:srgbClr val="152B43"/>
          </a:solidFill>
          <a:ln/>
        </p:spPr>
        <p:txBody>
          <a:bodyPr wrap="square" lIns="508" tIns="508" rIns="508" bIns="508" rtlCol="0" anchor="ctr"/>
          <a:lstStyle/>
          <a:p>
            <a:pPr marL="0" indent="0" algn="ctr">
              <a:buNone/>
            </a:pPr>
            <a:endParaRPr lang="en-US" sz="1600"/>
          </a:p>
        </p:txBody>
      </p:sp>
      <p:sp>
        <p:nvSpPr>
          <p:cNvPr id="13" name="Text 11">
            <a:extLst>
              <a:ext uri="{FF2B5EF4-FFF2-40B4-BE49-F238E27FC236}">
                <a16:creationId xmlns:a16="http://schemas.microsoft.com/office/drawing/2014/main" id="{8707AD81-017A-4591-707F-EE828E771933}"/>
              </a:ext>
            </a:extLst>
          </p:cNvPr>
          <p:cNvSpPr txBox="1"/>
          <p:nvPr/>
        </p:nvSpPr>
        <p:spPr>
          <a:xfrm>
            <a:off x="3840480" y="2130552"/>
            <a:ext cx="1280160" cy="274320"/>
          </a:xfrm>
          <a:prstGeom prst="rect">
            <a:avLst/>
          </a:prstGeom>
          <a:noFill/>
          <a:ln/>
        </p:spPr>
        <p:txBody>
          <a:bodyPr wrap="square" lIns="0" tIns="0" rIns="0" bIns="0" rtlCol="0" anchor="t"/>
          <a:lstStyle/>
          <a:p>
            <a:pPr marL="0" indent="0">
              <a:buNone/>
            </a:pPr>
            <a:r>
              <a:rPr lang="en-US" sz="1500" b="1">
                <a:solidFill>
                  <a:schemeClr val="bg1"/>
                </a:solidFill>
              </a:rPr>
              <a:t>GZMU</a:t>
            </a:r>
            <a:endParaRPr lang="en-US" sz="1500"/>
          </a:p>
        </p:txBody>
      </p:sp>
      <p:sp>
        <p:nvSpPr>
          <p:cNvPr id="14" name="Text 12">
            <a:extLst>
              <a:ext uri="{FF2B5EF4-FFF2-40B4-BE49-F238E27FC236}">
                <a16:creationId xmlns:a16="http://schemas.microsoft.com/office/drawing/2014/main" id="{7E91A853-0E01-8E18-796E-3C16B8A89F42}"/>
              </a:ext>
            </a:extLst>
          </p:cNvPr>
          <p:cNvSpPr/>
          <p:nvPr/>
        </p:nvSpPr>
        <p:spPr>
          <a:xfrm>
            <a:off x="3858768" y="2450592"/>
            <a:ext cx="1188720" cy="457200"/>
          </a:xfrm>
          <a:prstGeom prst="roundRect">
            <a:avLst>
              <a:gd name="adj" fmla="val 8000"/>
            </a:avLst>
          </a:prstGeom>
          <a:solidFill>
            <a:srgbClr val="34506F"/>
          </a:solidFill>
          <a:ln/>
        </p:spPr>
        <p:txBody>
          <a:bodyPr wrap="square" lIns="508" tIns="508" rIns="508" bIns="508" rtlCol="0" anchor="ctr"/>
          <a:lstStyle/>
          <a:p>
            <a:pPr marL="0" indent="0" algn="ctr">
              <a:buNone/>
            </a:pPr>
            <a:r>
              <a:rPr lang="en-US" sz="1500" b="1">
                <a:solidFill>
                  <a:schemeClr val="bg1"/>
                </a:solidFill>
              </a:rPr>
              <a:t>FMU</a:t>
            </a:r>
            <a:endParaRPr lang="en-US" sz="1500"/>
          </a:p>
        </p:txBody>
      </p:sp>
      <p:sp>
        <p:nvSpPr>
          <p:cNvPr id="15" name="Text 13">
            <a:extLst>
              <a:ext uri="{FF2B5EF4-FFF2-40B4-BE49-F238E27FC236}">
                <a16:creationId xmlns:a16="http://schemas.microsoft.com/office/drawing/2014/main" id="{40B3D02B-52B9-3173-3D22-BBA85A4E58E5}"/>
              </a:ext>
            </a:extLst>
          </p:cNvPr>
          <p:cNvSpPr/>
          <p:nvPr/>
        </p:nvSpPr>
        <p:spPr>
          <a:xfrm>
            <a:off x="5175504" y="2450592"/>
            <a:ext cx="1188720" cy="457200"/>
          </a:xfrm>
          <a:prstGeom prst="roundRect">
            <a:avLst>
              <a:gd name="adj" fmla="val 8000"/>
            </a:avLst>
          </a:prstGeom>
          <a:solidFill>
            <a:srgbClr val="34506F"/>
          </a:solidFill>
          <a:ln/>
        </p:spPr>
        <p:txBody>
          <a:bodyPr wrap="square" lIns="508" tIns="508" rIns="508" bIns="508" rtlCol="0" anchor="ctr"/>
          <a:lstStyle/>
          <a:p>
            <a:pPr marL="0" indent="0" algn="ctr">
              <a:buNone/>
            </a:pPr>
            <a:r>
              <a:rPr lang="en-US" sz="1500" b="1">
                <a:solidFill>
                  <a:schemeClr val="bg1"/>
                </a:solidFill>
              </a:rPr>
              <a:t>ARM</a:t>
            </a:r>
            <a:endParaRPr lang="en-US" sz="1500"/>
          </a:p>
        </p:txBody>
      </p:sp>
      <p:sp>
        <p:nvSpPr>
          <p:cNvPr id="16" name="Text 14">
            <a:extLst>
              <a:ext uri="{FF2B5EF4-FFF2-40B4-BE49-F238E27FC236}">
                <a16:creationId xmlns:a16="http://schemas.microsoft.com/office/drawing/2014/main" id="{C875A173-7787-6634-5B6E-5F9F2DAF7751}"/>
              </a:ext>
            </a:extLst>
          </p:cNvPr>
          <p:cNvSpPr txBox="1"/>
          <p:nvPr/>
        </p:nvSpPr>
        <p:spPr>
          <a:xfrm>
            <a:off x="3858768" y="3072384"/>
            <a:ext cx="566928" cy="310896"/>
          </a:xfrm>
          <a:prstGeom prst="rect">
            <a:avLst/>
          </a:prstGeom>
          <a:noFill/>
          <a:ln/>
        </p:spPr>
        <p:txBody>
          <a:bodyPr wrap="square" lIns="0" tIns="0" rIns="0" bIns="0" rtlCol="0" anchor="ctr"/>
          <a:lstStyle/>
          <a:p>
            <a:pPr marL="0" indent="0">
              <a:buNone/>
            </a:pPr>
            <a:r>
              <a:rPr lang="en-US" sz="1400" b="1">
                <a:solidFill>
                  <a:schemeClr val="bg1"/>
                </a:solidFill>
              </a:rPr>
              <a:t>PgCQ</a:t>
            </a:r>
            <a:endParaRPr lang="en-US" sz="1400"/>
          </a:p>
        </p:txBody>
      </p:sp>
      <p:sp>
        <p:nvSpPr>
          <p:cNvPr id="17" name="Shape 15">
            <a:extLst>
              <a:ext uri="{FF2B5EF4-FFF2-40B4-BE49-F238E27FC236}">
                <a16:creationId xmlns:a16="http://schemas.microsoft.com/office/drawing/2014/main" id="{FF53504D-87BF-8688-5704-3684E7808A97}"/>
              </a:ext>
            </a:extLst>
          </p:cNvPr>
          <p:cNvSpPr/>
          <p:nvPr/>
        </p:nvSpPr>
        <p:spPr>
          <a:xfrm>
            <a:off x="4425696" y="3090672"/>
            <a:ext cx="621792" cy="274320"/>
          </a:xfrm>
          <a:prstGeom prst="rect">
            <a:avLst/>
          </a:prstGeom>
          <a:ln w="15875">
            <a:solidFill>
              <a:srgbClr val="FFFFFF"/>
            </a:solidFill>
            <a:prstDash val="solid"/>
          </a:ln>
        </p:spPr>
        <p:txBody>
          <a:bodyPr/>
          <a:lstStyle/>
          <a:p>
            <a:endParaRPr lang="ko-KR" altLang="en-US"/>
          </a:p>
        </p:txBody>
      </p:sp>
      <p:sp>
        <p:nvSpPr>
          <p:cNvPr id="18" name="Shape 16">
            <a:extLst>
              <a:ext uri="{FF2B5EF4-FFF2-40B4-BE49-F238E27FC236}">
                <a16:creationId xmlns:a16="http://schemas.microsoft.com/office/drawing/2014/main" id="{1F13658A-42FE-1244-61C2-935F21F00977}"/>
              </a:ext>
            </a:extLst>
          </p:cNvPr>
          <p:cNvSpPr/>
          <p:nvPr/>
        </p:nvSpPr>
        <p:spPr>
          <a:xfrm>
            <a:off x="4462272" y="3118104"/>
            <a:ext cx="164592" cy="219456"/>
          </a:xfrm>
          <a:prstGeom prst="rect">
            <a:avLst/>
          </a:prstGeom>
          <a:solidFill>
            <a:srgbClr val="548235"/>
          </a:solidFill>
          <a:ln/>
        </p:spPr>
        <p:txBody>
          <a:bodyPr/>
          <a:lstStyle/>
          <a:p>
            <a:endParaRPr lang="ko-KR" altLang="en-US"/>
          </a:p>
        </p:txBody>
      </p:sp>
      <p:sp>
        <p:nvSpPr>
          <p:cNvPr id="19" name="Shape 17">
            <a:extLst>
              <a:ext uri="{FF2B5EF4-FFF2-40B4-BE49-F238E27FC236}">
                <a16:creationId xmlns:a16="http://schemas.microsoft.com/office/drawing/2014/main" id="{70096A6D-52FA-E550-47C4-22D506E53752}"/>
              </a:ext>
            </a:extLst>
          </p:cNvPr>
          <p:cNvSpPr/>
          <p:nvPr/>
        </p:nvSpPr>
        <p:spPr>
          <a:xfrm>
            <a:off x="4654296" y="3118104"/>
            <a:ext cx="164592" cy="219456"/>
          </a:xfrm>
          <a:prstGeom prst="rect">
            <a:avLst/>
          </a:prstGeom>
          <a:solidFill>
            <a:srgbClr val="548235"/>
          </a:solidFill>
          <a:ln/>
        </p:spPr>
        <p:txBody>
          <a:bodyPr/>
          <a:lstStyle/>
          <a:p>
            <a:endParaRPr lang="ko-KR" altLang="en-US"/>
          </a:p>
        </p:txBody>
      </p:sp>
      <p:sp>
        <p:nvSpPr>
          <p:cNvPr id="20" name="Shape 18">
            <a:extLst>
              <a:ext uri="{FF2B5EF4-FFF2-40B4-BE49-F238E27FC236}">
                <a16:creationId xmlns:a16="http://schemas.microsoft.com/office/drawing/2014/main" id="{6AA81B37-A956-C3E8-D2DC-938FB2F2250C}"/>
              </a:ext>
            </a:extLst>
          </p:cNvPr>
          <p:cNvSpPr/>
          <p:nvPr/>
        </p:nvSpPr>
        <p:spPr>
          <a:xfrm>
            <a:off x="4846320" y="3118104"/>
            <a:ext cx="164592" cy="219456"/>
          </a:xfrm>
          <a:prstGeom prst="rect">
            <a:avLst/>
          </a:prstGeom>
          <a:solidFill>
            <a:srgbClr val="548235"/>
          </a:solidFill>
          <a:ln/>
        </p:spPr>
        <p:txBody>
          <a:bodyPr/>
          <a:lstStyle/>
          <a:p>
            <a:endParaRPr lang="ko-KR" altLang="en-US"/>
          </a:p>
        </p:txBody>
      </p:sp>
      <p:sp>
        <p:nvSpPr>
          <p:cNvPr id="21" name="Text 19">
            <a:extLst>
              <a:ext uri="{FF2B5EF4-FFF2-40B4-BE49-F238E27FC236}">
                <a16:creationId xmlns:a16="http://schemas.microsoft.com/office/drawing/2014/main" id="{72A75CCF-A694-58B1-FEDE-CAAB60C91258}"/>
              </a:ext>
            </a:extLst>
          </p:cNvPr>
          <p:cNvSpPr txBox="1"/>
          <p:nvPr/>
        </p:nvSpPr>
        <p:spPr>
          <a:xfrm>
            <a:off x="5175504" y="3072384"/>
            <a:ext cx="566928" cy="310896"/>
          </a:xfrm>
          <a:prstGeom prst="rect">
            <a:avLst/>
          </a:prstGeom>
          <a:noFill/>
          <a:ln/>
        </p:spPr>
        <p:txBody>
          <a:bodyPr wrap="square" lIns="0" tIns="0" rIns="0" bIns="0" rtlCol="0" anchor="ctr"/>
          <a:lstStyle/>
          <a:p>
            <a:pPr marL="0" indent="0">
              <a:buNone/>
            </a:pPr>
            <a:r>
              <a:rPr lang="en-US" sz="1400" b="1">
                <a:solidFill>
                  <a:schemeClr val="bg1"/>
                </a:solidFill>
              </a:rPr>
              <a:t>ZCQ</a:t>
            </a:r>
            <a:endParaRPr lang="en-US" sz="1400"/>
          </a:p>
        </p:txBody>
      </p:sp>
      <p:sp>
        <p:nvSpPr>
          <p:cNvPr id="22" name="Shape 20">
            <a:extLst>
              <a:ext uri="{FF2B5EF4-FFF2-40B4-BE49-F238E27FC236}">
                <a16:creationId xmlns:a16="http://schemas.microsoft.com/office/drawing/2014/main" id="{E7B15367-B097-A8CF-8D46-E49798748C01}"/>
              </a:ext>
            </a:extLst>
          </p:cNvPr>
          <p:cNvSpPr/>
          <p:nvPr/>
        </p:nvSpPr>
        <p:spPr>
          <a:xfrm>
            <a:off x="5742432" y="3090672"/>
            <a:ext cx="621792" cy="274320"/>
          </a:xfrm>
          <a:prstGeom prst="rect">
            <a:avLst/>
          </a:prstGeom>
          <a:ln w="15875">
            <a:solidFill>
              <a:srgbClr val="FFFFFF"/>
            </a:solidFill>
            <a:prstDash val="solid"/>
          </a:ln>
        </p:spPr>
        <p:txBody>
          <a:bodyPr/>
          <a:lstStyle/>
          <a:p>
            <a:endParaRPr lang="ko-KR" altLang="en-US"/>
          </a:p>
        </p:txBody>
      </p:sp>
      <p:sp>
        <p:nvSpPr>
          <p:cNvPr id="23" name="Shape 21">
            <a:extLst>
              <a:ext uri="{FF2B5EF4-FFF2-40B4-BE49-F238E27FC236}">
                <a16:creationId xmlns:a16="http://schemas.microsoft.com/office/drawing/2014/main" id="{A8AAEF7E-354F-34A3-B5D1-39BE0041DBDB}"/>
              </a:ext>
            </a:extLst>
          </p:cNvPr>
          <p:cNvSpPr/>
          <p:nvPr/>
        </p:nvSpPr>
        <p:spPr>
          <a:xfrm>
            <a:off x="5779008" y="3118104"/>
            <a:ext cx="164592" cy="219456"/>
          </a:xfrm>
          <a:prstGeom prst="rect">
            <a:avLst/>
          </a:prstGeom>
          <a:solidFill>
            <a:srgbClr val="9C88C9"/>
          </a:solidFill>
          <a:ln/>
        </p:spPr>
        <p:txBody>
          <a:bodyPr/>
          <a:lstStyle/>
          <a:p>
            <a:endParaRPr lang="ko-KR" altLang="en-US"/>
          </a:p>
        </p:txBody>
      </p:sp>
      <p:sp>
        <p:nvSpPr>
          <p:cNvPr id="24" name="Shape 22">
            <a:extLst>
              <a:ext uri="{FF2B5EF4-FFF2-40B4-BE49-F238E27FC236}">
                <a16:creationId xmlns:a16="http://schemas.microsoft.com/office/drawing/2014/main" id="{77748475-043A-84A2-6EBF-A57A676370EE}"/>
              </a:ext>
            </a:extLst>
          </p:cNvPr>
          <p:cNvSpPr/>
          <p:nvPr/>
        </p:nvSpPr>
        <p:spPr>
          <a:xfrm>
            <a:off x="5971032" y="3118104"/>
            <a:ext cx="164592" cy="219456"/>
          </a:xfrm>
          <a:prstGeom prst="rect">
            <a:avLst/>
          </a:prstGeom>
          <a:solidFill>
            <a:srgbClr val="9C88C9"/>
          </a:solidFill>
          <a:ln/>
        </p:spPr>
        <p:txBody>
          <a:bodyPr/>
          <a:lstStyle/>
          <a:p>
            <a:endParaRPr lang="ko-KR" altLang="en-US"/>
          </a:p>
        </p:txBody>
      </p:sp>
      <p:sp>
        <p:nvSpPr>
          <p:cNvPr id="25" name="Shape 23">
            <a:extLst>
              <a:ext uri="{FF2B5EF4-FFF2-40B4-BE49-F238E27FC236}">
                <a16:creationId xmlns:a16="http://schemas.microsoft.com/office/drawing/2014/main" id="{45BCAC77-0501-121C-383A-425BA31B310C}"/>
              </a:ext>
            </a:extLst>
          </p:cNvPr>
          <p:cNvSpPr/>
          <p:nvPr/>
        </p:nvSpPr>
        <p:spPr>
          <a:xfrm>
            <a:off x="6163056" y="3118104"/>
            <a:ext cx="164592" cy="219456"/>
          </a:xfrm>
          <a:prstGeom prst="rect">
            <a:avLst/>
          </a:prstGeom>
          <a:solidFill>
            <a:srgbClr val="9C88C9"/>
          </a:solidFill>
          <a:ln/>
        </p:spPr>
        <p:txBody>
          <a:bodyPr/>
          <a:lstStyle/>
          <a:p>
            <a:endParaRPr lang="ko-KR" altLang="en-US"/>
          </a:p>
        </p:txBody>
      </p:sp>
      <p:sp>
        <p:nvSpPr>
          <p:cNvPr id="26" name="Text 24">
            <a:extLst>
              <a:ext uri="{FF2B5EF4-FFF2-40B4-BE49-F238E27FC236}">
                <a16:creationId xmlns:a16="http://schemas.microsoft.com/office/drawing/2014/main" id="{D14A82BF-F2E0-70CA-3107-12002337B600}"/>
              </a:ext>
            </a:extLst>
          </p:cNvPr>
          <p:cNvSpPr/>
          <p:nvPr/>
        </p:nvSpPr>
        <p:spPr>
          <a:xfrm>
            <a:off x="6720840" y="2011680"/>
            <a:ext cx="1005840" cy="1664208"/>
          </a:xfrm>
          <a:prstGeom prst="roundRect">
            <a:avLst>
              <a:gd name="adj" fmla="val 3636"/>
            </a:avLst>
          </a:prstGeom>
          <a:solidFill>
            <a:srgbClr val="152B43"/>
          </a:solidFill>
          <a:ln/>
        </p:spPr>
        <p:txBody>
          <a:bodyPr wrap="square" lIns="508" tIns="508" rIns="508" bIns="508" rtlCol="0" anchor="ctr"/>
          <a:lstStyle/>
          <a:p>
            <a:pPr marL="0" indent="0" algn="ctr">
              <a:buNone/>
            </a:pPr>
            <a:r>
              <a:rPr lang="en-US" sz="1700" b="1">
                <a:solidFill>
                  <a:schemeClr val="bg1"/>
                </a:solidFill>
              </a:rPr>
              <a:t>CDE</a:t>
            </a:r>
            <a:endParaRPr lang="en-US" sz="1600"/>
          </a:p>
          <a:p>
            <a:pPr marL="0" indent="0" algn="ctr">
              <a:buNone/>
            </a:pPr>
            <a:r>
              <a:rPr lang="en-US" sz="1400">
                <a:solidFill>
                  <a:schemeClr val="bg1"/>
                </a:solidFill>
              </a:rPr>
              <a:t>comp. /</a:t>
            </a:r>
            <a:endParaRPr lang="en-US" sz="1600"/>
          </a:p>
          <a:p>
            <a:pPr marL="0" indent="0" algn="ctr">
              <a:buNone/>
            </a:pPr>
            <a:r>
              <a:rPr lang="en-US" sz="1400">
                <a:solidFill>
                  <a:schemeClr val="bg1"/>
                </a:solidFill>
              </a:rPr>
              <a:t>decomp.</a:t>
            </a:r>
            <a:endParaRPr lang="en-US" sz="1600"/>
          </a:p>
        </p:txBody>
      </p:sp>
      <p:sp>
        <p:nvSpPr>
          <p:cNvPr id="27" name="Text 25">
            <a:extLst>
              <a:ext uri="{FF2B5EF4-FFF2-40B4-BE49-F238E27FC236}">
                <a16:creationId xmlns:a16="http://schemas.microsoft.com/office/drawing/2014/main" id="{9A7986D1-ED54-83CC-D3B0-529C964C4DF4}"/>
              </a:ext>
            </a:extLst>
          </p:cNvPr>
          <p:cNvSpPr/>
          <p:nvPr/>
        </p:nvSpPr>
        <p:spPr>
          <a:xfrm>
            <a:off x="7863840" y="2011680"/>
            <a:ext cx="1005840" cy="1664208"/>
          </a:xfrm>
          <a:prstGeom prst="roundRect">
            <a:avLst>
              <a:gd name="adj" fmla="val 3636"/>
            </a:avLst>
          </a:prstGeom>
          <a:solidFill>
            <a:schemeClr val="tx1">
              <a:alpha val="4000"/>
            </a:schemeClr>
          </a:solidFill>
          <a:ln w="15875">
            <a:solidFill>
              <a:srgbClr val="CED9E3"/>
            </a:solidFill>
          </a:ln>
        </p:spPr>
        <p:txBody>
          <a:bodyPr wrap="square" lIns="508" tIns="508" rIns="508" bIns="508" rtlCol="0" anchor="ctr"/>
          <a:lstStyle/>
          <a:p>
            <a:pPr marL="0" indent="0" algn="ctr">
              <a:buNone/>
            </a:pPr>
            <a:r>
              <a:rPr lang="en-US" sz="1700" b="1">
                <a:solidFill>
                  <a:srgbClr val="ADB5BD"/>
                </a:solidFill>
              </a:rPr>
              <a:t>PME</a:t>
            </a:r>
            <a:endParaRPr lang="en-US" sz="1600"/>
          </a:p>
          <a:p>
            <a:pPr marL="0" indent="0" algn="ctr">
              <a:buNone/>
            </a:pPr>
            <a:r>
              <a:rPr lang="en-US" sz="1400">
                <a:solidFill>
                  <a:srgbClr val="ADB5BD"/>
                </a:solidFill>
              </a:rPr>
              <a:t>page</a:t>
            </a:r>
            <a:endParaRPr lang="en-US" sz="1600"/>
          </a:p>
          <a:p>
            <a:pPr marL="0" indent="0" algn="ctr">
              <a:buNone/>
            </a:pPr>
            <a:r>
              <a:rPr lang="en-US" sz="1400">
                <a:solidFill>
                  <a:srgbClr val="ADB5BD"/>
                </a:solidFill>
              </a:rPr>
              <a:t>migration</a:t>
            </a:r>
            <a:endParaRPr lang="en-US" sz="1600"/>
          </a:p>
        </p:txBody>
      </p:sp>
      <p:sp>
        <p:nvSpPr>
          <p:cNvPr id="28" name="Text 26">
            <a:extLst>
              <a:ext uri="{FF2B5EF4-FFF2-40B4-BE49-F238E27FC236}">
                <a16:creationId xmlns:a16="http://schemas.microsoft.com/office/drawing/2014/main" id="{C8A19D70-20AF-FF42-8E98-87E2DEC9B3ED}"/>
              </a:ext>
            </a:extLst>
          </p:cNvPr>
          <p:cNvSpPr/>
          <p:nvPr/>
        </p:nvSpPr>
        <p:spPr>
          <a:xfrm>
            <a:off x="548640" y="4023360"/>
            <a:ext cx="8412480" cy="2286000"/>
          </a:xfrm>
          <a:prstGeom prst="roundRect">
            <a:avLst>
              <a:gd name="adj" fmla="val 2400"/>
            </a:avLst>
          </a:prstGeom>
          <a:solidFill>
            <a:schemeClr val="tx1">
              <a:alpha val="3000"/>
            </a:schemeClr>
          </a:solidFill>
          <a:ln w="15875">
            <a:solidFill>
              <a:srgbClr val="586B7D"/>
            </a:solidFill>
          </a:ln>
        </p:spPr>
        <p:txBody>
          <a:bodyPr wrap="square" lIns="508" tIns="508" rIns="508" bIns="508" rtlCol="0" anchor="ctr"/>
          <a:lstStyle/>
          <a:p>
            <a:pPr marL="0" indent="0" algn="ctr">
              <a:buNone/>
            </a:pPr>
            <a:endParaRPr lang="en-US" sz="1600"/>
          </a:p>
        </p:txBody>
      </p:sp>
      <p:sp>
        <p:nvSpPr>
          <p:cNvPr id="29" name="Text 27">
            <a:extLst>
              <a:ext uri="{FF2B5EF4-FFF2-40B4-BE49-F238E27FC236}">
                <a16:creationId xmlns:a16="http://schemas.microsoft.com/office/drawing/2014/main" id="{1D5D159D-4DDA-DE0F-E61C-6BE328CCD9BA}"/>
              </a:ext>
            </a:extLst>
          </p:cNvPr>
          <p:cNvSpPr txBox="1"/>
          <p:nvPr/>
        </p:nvSpPr>
        <p:spPr>
          <a:xfrm>
            <a:off x="685800" y="4069080"/>
            <a:ext cx="2377440" cy="274320"/>
          </a:xfrm>
          <a:prstGeom prst="rect">
            <a:avLst/>
          </a:prstGeom>
          <a:noFill/>
          <a:ln/>
        </p:spPr>
        <p:txBody>
          <a:bodyPr wrap="square" lIns="0" tIns="0" rIns="0" bIns="0" rtlCol="0" anchor="t"/>
          <a:lstStyle/>
          <a:p>
            <a:pPr marL="0" indent="0">
              <a:buNone/>
            </a:pPr>
            <a:r>
              <a:rPr lang="en-US" sz="1400" b="1">
                <a:solidFill>
                  <a:schemeClr val="tx2"/>
                </a:solidFill>
              </a:rPr>
              <a:t>GPU memory (HBM)</a:t>
            </a:r>
            <a:endParaRPr lang="en-US" sz="1400"/>
          </a:p>
        </p:txBody>
      </p:sp>
      <p:sp>
        <p:nvSpPr>
          <p:cNvPr id="30" name="Text 28">
            <a:extLst>
              <a:ext uri="{FF2B5EF4-FFF2-40B4-BE49-F238E27FC236}">
                <a16:creationId xmlns:a16="http://schemas.microsoft.com/office/drawing/2014/main" id="{980A3906-2BB2-1B3D-3664-69F92B436A05}"/>
              </a:ext>
            </a:extLst>
          </p:cNvPr>
          <p:cNvSpPr/>
          <p:nvPr/>
        </p:nvSpPr>
        <p:spPr>
          <a:xfrm>
            <a:off x="2148840" y="4370832"/>
            <a:ext cx="1828800" cy="502920"/>
          </a:xfrm>
          <a:prstGeom prst="roundRect">
            <a:avLst>
              <a:gd name="adj" fmla="val 7273"/>
            </a:avLst>
          </a:prstGeom>
          <a:solidFill>
            <a:schemeClr val="tx1">
              <a:alpha val="12000"/>
            </a:schemeClr>
          </a:solidFill>
          <a:ln w="15875">
            <a:solidFill>
              <a:srgbClr val="586B7D"/>
            </a:solidFill>
          </a:ln>
        </p:spPr>
        <p:txBody>
          <a:bodyPr wrap="square" lIns="508" tIns="508" rIns="508" bIns="508" rtlCol="0" anchor="ctr"/>
          <a:lstStyle/>
          <a:p>
            <a:pPr marL="0" indent="0" algn="ctr">
              <a:buNone/>
            </a:pPr>
            <a:endParaRPr lang="en-US" sz="1600"/>
          </a:p>
        </p:txBody>
      </p:sp>
      <p:sp>
        <p:nvSpPr>
          <p:cNvPr id="31" name="Text 29">
            <a:extLst>
              <a:ext uri="{FF2B5EF4-FFF2-40B4-BE49-F238E27FC236}">
                <a16:creationId xmlns:a16="http://schemas.microsoft.com/office/drawing/2014/main" id="{B2097F51-8601-3113-9E5D-D8081230E3E5}"/>
              </a:ext>
            </a:extLst>
          </p:cNvPr>
          <p:cNvSpPr txBox="1"/>
          <p:nvPr/>
        </p:nvSpPr>
        <p:spPr>
          <a:xfrm>
            <a:off x="2203704" y="4370832"/>
            <a:ext cx="1005840" cy="502920"/>
          </a:xfrm>
          <a:prstGeom prst="rect">
            <a:avLst/>
          </a:prstGeom>
          <a:noFill/>
          <a:ln/>
        </p:spPr>
        <p:txBody>
          <a:bodyPr wrap="square" lIns="0" tIns="0" rIns="0" bIns="0" rtlCol="0" anchor="ctr"/>
          <a:lstStyle/>
          <a:p>
            <a:pPr marL="0" indent="0">
              <a:buNone/>
            </a:pPr>
            <a:r>
              <a:rPr lang="en-US" sz="1400" b="1">
                <a:solidFill>
                  <a:schemeClr val="tx1"/>
                </a:solidFill>
              </a:rPr>
              <a:t>Page table</a:t>
            </a:r>
            <a:endParaRPr lang="en-US" sz="1400"/>
          </a:p>
        </p:txBody>
      </p:sp>
      <p:sp>
        <p:nvSpPr>
          <p:cNvPr id="32" name="Text 30">
            <a:extLst>
              <a:ext uri="{FF2B5EF4-FFF2-40B4-BE49-F238E27FC236}">
                <a16:creationId xmlns:a16="http://schemas.microsoft.com/office/drawing/2014/main" id="{1555912C-143B-403F-C1AC-BBDE9E7FC7A6}"/>
              </a:ext>
            </a:extLst>
          </p:cNvPr>
          <p:cNvSpPr/>
          <p:nvPr/>
        </p:nvSpPr>
        <p:spPr>
          <a:xfrm>
            <a:off x="3172968" y="4448556"/>
            <a:ext cx="256032" cy="347472"/>
          </a:xfrm>
          <a:prstGeom prst="rect">
            <a:avLst/>
          </a:prstGeom>
          <a:solidFill>
            <a:srgbClr val="FFFFFF"/>
          </a:solidFill>
          <a:ln w="9525">
            <a:solidFill>
              <a:srgbClr val="586B7D"/>
            </a:solidFill>
          </a:ln>
        </p:spPr>
        <p:txBody>
          <a:bodyPr wrap="square" lIns="0" tIns="0" rIns="0" bIns="0" rtlCol="0" anchor="ctr"/>
          <a:lstStyle/>
          <a:p>
            <a:pPr marL="0" indent="0" algn="ctr">
              <a:buNone/>
            </a:pPr>
            <a:r>
              <a:rPr lang="en-US" sz="1400" b="1">
                <a:solidFill>
                  <a:schemeClr val="tx1"/>
                </a:solidFill>
              </a:rPr>
              <a:t>V</a:t>
            </a:r>
            <a:endParaRPr lang="en-US" sz="1400"/>
          </a:p>
        </p:txBody>
      </p:sp>
      <p:sp>
        <p:nvSpPr>
          <p:cNvPr id="33" name="Text 31">
            <a:extLst>
              <a:ext uri="{FF2B5EF4-FFF2-40B4-BE49-F238E27FC236}">
                <a16:creationId xmlns:a16="http://schemas.microsoft.com/office/drawing/2014/main" id="{83432CE7-8BB9-5916-A84F-58C55E02EC98}"/>
              </a:ext>
            </a:extLst>
          </p:cNvPr>
          <p:cNvSpPr/>
          <p:nvPr/>
        </p:nvSpPr>
        <p:spPr>
          <a:xfrm>
            <a:off x="3429000" y="4448556"/>
            <a:ext cx="256032" cy="347472"/>
          </a:xfrm>
          <a:prstGeom prst="rect">
            <a:avLst/>
          </a:prstGeom>
          <a:solidFill>
            <a:srgbClr val="FFFFFF"/>
          </a:solidFill>
          <a:ln w="9525">
            <a:solidFill>
              <a:srgbClr val="586B7D"/>
            </a:solidFill>
          </a:ln>
        </p:spPr>
        <p:txBody>
          <a:bodyPr wrap="square" lIns="0" tIns="0" rIns="0" bIns="0" rtlCol="0" anchor="ctr"/>
          <a:lstStyle/>
          <a:p>
            <a:pPr marL="0" indent="0" algn="ctr">
              <a:buNone/>
            </a:pPr>
            <a:r>
              <a:rPr lang="en-US" sz="1400" b="1">
                <a:solidFill>
                  <a:schemeClr val="tx1"/>
                </a:solidFill>
              </a:rPr>
              <a:t>A</a:t>
            </a:r>
            <a:endParaRPr lang="en-US" sz="1400"/>
          </a:p>
        </p:txBody>
      </p:sp>
      <p:sp>
        <p:nvSpPr>
          <p:cNvPr id="34" name="Text 32">
            <a:extLst>
              <a:ext uri="{FF2B5EF4-FFF2-40B4-BE49-F238E27FC236}">
                <a16:creationId xmlns:a16="http://schemas.microsoft.com/office/drawing/2014/main" id="{33A8B64C-7C7A-C08A-E66E-3A7702E29326}"/>
              </a:ext>
            </a:extLst>
          </p:cNvPr>
          <p:cNvSpPr/>
          <p:nvPr/>
        </p:nvSpPr>
        <p:spPr>
          <a:xfrm>
            <a:off x="3685032" y="4448556"/>
            <a:ext cx="256032" cy="347472"/>
          </a:xfrm>
          <a:prstGeom prst="rect">
            <a:avLst/>
          </a:prstGeom>
          <a:solidFill>
            <a:srgbClr val="152B43"/>
          </a:solidFill>
          <a:ln w="38100">
            <a:solidFill>
              <a:srgbClr val="D77628"/>
            </a:solidFill>
          </a:ln>
        </p:spPr>
        <p:txBody>
          <a:bodyPr wrap="square" lIns="0" tIns="0" rIns="0" bIns="0" rtlCol="0" anchor="ctr"/>
          <a:lstStyle/>
          <a:p>
            <a:pPr marL="0" indent="0" algn="ctr">
              <a:buNone/>
            </a:pPr>
            <a:r>
              <a:rPr lang="en-US" sz="1400" b="1">
                <a:solidFill>
                  <a:schemeClr val="bg1"/>
                </a:solidFill>
              </a:rPr>
              <a:t>C</a:t>
            </a:r>
            <a:endParaRPr lang="en-US" sz="1400"/>
          </a:p>
        </p:txBody>
      </p:sp>
      <p:sp>
        <p:nvSpPr>
          <p:cNvPr id="35" name="Text 33">
            <a:extLst>
              <a:ext uri="{FF2B5EF4-FFF2-40B4-BE49-F238E27FC236}">
                <a16:creationId xmlns:a16="http://schemas.microsoft.com/office/drawing/2014/main" id="{4BC97B0D-CD8F-C3CB-09D7-EACE9EAC68CC}"/>
              </a:ext>
            </a:extLst>
          </p:cNvPr>
          <p:cNvSpPr/>
          <p:nvPr/>
        </p:nvSpPr>
        <p:spPr>
          <a:xfrm>
            <a:off x="4114800" y="4370832"/>
            <a:ext cx="685800" cy="502920"/>
          </a:xfrm>
          <a:prstGeom prst="roundRect">
            <a:avLst>
              <a:gd name="adj" fmla="val 7273"/>
            </a:avLst>
          </a:prstGeom>
          <a:solidFill>
            <a:srgbClr val="152B43"/>
          </a:solidFill>
          <a:ln w="38100">
            <a:solidFill>
              <a:schemeClr val="accent4"/>
            </a:solidFill>
          </a:ln>
        </p:spPr>
        <p:txBody>
          <a:bodyPr wrap="square" lIns="508" tIns="508" rIns="508" bIns="508" rtlCol="0" anchor="ctr"/>
          <a:lstStyle/>
          <a:p>
            <a:pPr marL="0" indent="0" algn="ctr">
              <a:buNone/>
            </a:pPr>
            <a:r>
              <a:rPr lang="en-US" sz="1400" b="1">
                <a:solidFill>
                  <a:schemeClr val="bg1"/>
                </a:solidFill>
              </a:rPr>
              <a:t>ZDT</a:t>
            </a:r>
            <a:endParaRPr lang="en-US" sz="1400"/>
          </a:p>
        </p:txBody>
      </p:sp>
      <p:sp>
        <p:nvSpPr>
          <p:cNvPr id="36" name="Text 34">
            <a:extLst>
              <a:ext uri="{FF2B5EF4-FFF2-40B4-BE49-F238E27FC236}">
                <a16:creationId xmlns:a16="http://schemas.microsoft.com/office/drawing/2014/main" id="{0B9F6762-71C1-9541-F1DE-0F6BB50EF0B5}"/>
              </a:ext>
            </a:extLst>
          </p:cNvPr>
          <p:cNvSpPr/>
          <p:nvPr/>
        </p:nvSpPr>
        <p:spPr>
          <a:xfrm>
            <a:off x="4864608" y="4370832"/>
            <a:ext cx="731520" cy="502920"/>
          </a:xfrm>
          <a:prstGeom prst="roundRect">
            <a:avLst>
              <a:gd name="adj" fmla="val 7273"/>
            </a:avLst>
          </a:prstGeom>
          <a:solidFill>
            <a:schemeClr val="tx1">
              <a:alpha val="30000"/>
            </a:schemeClr>
          </a:solidFill>
          <a:ln/>
        </p:spPr>
        <p:txBody>
          <a:bodyPr wrap="square" lIns="508" tIns="508" rIns="508" bIns="508" rtlCol="0" anchor="ctr"/>
          <a:lstStyle/>
          <a:p>
            <a:pPr marL="0" indent="0" algn="ctr">
              <a:buNone/>
            </a:pPr>
            <a:r>
              <a:rPr lang="en-US" sz="1400" b="1">
                <a:solidFill>
                  <a:schemeClr val="bg1"/>
                </a:solidFill>
              </a:rPr>
              <a:t>IPgT</a:t>
            </a:r>
            <a:endParaRPr lang="en-US" sz="1400"/>
          </a:p>
        </p:txBody>
      </p:sp>
      <p:sp>
        <p:nvSpPr>
          <p:cNvPr id="37" name="Text 35">
            <a:extLst>
              <a:ext uri="{FF2B5EF4-FFF2-40B4-BE49-F238E27FC236}">
                <a16:creationId xmlns:a16="http://schemas.microsoft.com/office/drawing/2014/main" id="{FABFA458-933D-65FF-FFEF-25A67F138551}"/>
              </a:ext>
            </a:extLst>
          </p:cNvPr>
          <p:cNvSpPr/>
          <p:nvPr/>
        </p:nvSpPr>
        <p:spPr>
          <a:xfrm>
            <a:off x="5660136" y="4370832"/>
            <a:ext cx="640080" cy="502920"/>
          </a:xfrm>
          <a:prstGeom prst="roundRect">
            <a:avLst>
              <a:gd name="adj" fmla="val 7273"/>
            </a:avLst>
          </a:prstGeom>
          <a:solidFill>
            <a:schemeClr val="tx1">
              <a:alpha val="30000"/>
            </a:schemeClr>
          </a:solidFill>
          <a:ln/>
        </p:spPr>
        <p:txBody>
          <a:bodyPr wrap="square" lIns="508" tIns="508" rIns="508" bIns="508" rtlCol="0" anchor="ctr"/>
          <a:lstStyle/>
          <a:p>
            <a:pPr marL="0" indent="0" algn="ctr">
              <a:buNone/>
            </a:pPr>
            <a:r>
              <a:rPr lang="en-US" sz="1400" b="1">
                <a:solidFill>
                  <a:schemeClr val="bg1"/>
                </a:solidFill>
              </a:rPr>
              <a:t>IZT</a:t>
            </a:r>
            <a:endParaRPr lang="en-US" sz="1400"/>
          </a:p>
        </p:txBody>
      </p:sp>
      <p:sp>
        <p:nvSpPr>
          <p:cNvPr id="38" name="Text 36">
            <a:extLst>
              <a:ext uri="{FF2B5EF4-FFF2-40B4-BE49-F238E27FC236}">
                <a16:creationId xmlns:a16="http://schemas.microsoft.com/office/drawing/2014/main" id="{A5094C7A-9492-7750-350F-BD308940C1CD}"/>
              </a:ext>
            </a:extLst>
          </p:cNvPr>
          <p:cNvSpPr/>
          <p:nvPr/>
        </p:nvSpPr>
        <p:spPr>
          <a:xfrm>
            <a:off x="731520" y="4983480"/>
            <a:ext cx="4206240" cy="1207008"/>
          </a:xfrm>
          <a:prstGeom prst="roundRect">
            <a:avLst>
              <a:gd name="adj" fmla="val 3788"/>
            </a:avLst>
          </a:prstGeom>
          <a:solidFill>
            <a:schemeClr val="accent1">
              <a:alpha val="16000"/>
            </a:schemeClr>
          </a:solidFill>
          <a:ln w="19050">
            <a:solidFill>
              <a:srgbClr val="548235"/>
            </a:solidFill>
          </a:ln>
        </p:spPr>
        <p:txBody>
          <a:bodyPr wrap="square" lIns="508" tIns="508" rIns="508" bIns="508" rtlCol="0" anchor="ctr"/>
          <a:lstStyle/>
          <a:p>
            <a:pPr marL="0" indent="0" algn="ctr">
              <a:buNone/>
            </a:pPr>
            <a:endParaRPr lang="en-US" sz="1600"/>
          </a:p>
        </p:txBody>
      </p:sp>
      <p:sp>
        <p:nvSpPr>
          <p:cNvPr id="39" name="Text 37">
            <a:extLst>
              <a:ext uri="{FF2B5EF4-FFF2-40B4-BE49-F238E27FC236}">
                <a16:creationId xmlns:a16="http://schemas.microsoft.com/office/drawing/2014/main" id="{C4F3CE49-5AC7-7CDD-C946-A79BC7CB145E}"/>
              </a:ext>
            </a:extLst>
          </p:cNvPr>
          <p:cNvSpPr txBox="1"/>
          <p:nvPr/>
        </p:nvSpPr>
        <p:spPr>
          <a:xfrm>
            <a:off x="868680" y="5010912"/>
            <a:ext cx="2011680" cy="329184"/>
          </a:xfrm>
          <a:prstGeom prst="rect">
            <a:avLst/>
          </a:prstGeom>
          <a:noFill/>
          <a:ln/>
        </p:spPr>
        <p:txBody>
          <a:bodyPr wrap="square" lIns="0" tIns="0" rIns="0" bIns="0" rtlCol="0" anchor="t"/>
          <a:lstStyle/>
          <a:p>
            <a:pPr marL="0" indent="0">
              <a:buNone/>
            </a:pPr>
            <a:r>
              <a:rPr lang="en-US" sz="1600" b="1">
                <a:solidFill>
                  <a:schemeClr val="accent1"/>
                </a:solidFill>
              </a:rPr>
              <a:t>Local-UM</a:t>
            </a:r>
            <a:endParaRPr lang="en-US" sz="1600"/>
          </a:p>
        </p:txBody>
      </p:sp>
      <p:sp>
        <p:nvSpPr>
          <p:cNvPr id="40" name="Shape 38">
            <a:extLst>
              <a:ext uri="{FF2B5EF4-FFF2-40B4-BE49-F238E27FC236}">
                <a16:creationId xmlns:a16="http://schemas.microsoft.com/office/drawing/2014/main" id="{2094379E-7041-4C4B-32DB-0A13A4151594}"/>
              </a:ext>
            </a:extLst>
          </p:cNvPr>
          <p:cNvSpPr/>
          <p:nvPr/>
        </p:nvSpPr>
        <p:spPr>
          <a:xfrm>
            <a:off x="896112" y="5358384"/>
            <a:ext cx="384048" cy="310896"/>
          </a:xfrm>
          <a:prstGeom prst="roundRect">
            <a:avLst>
              <a:gd name="adj" fmla="val 8824"/>
            </a:avLst>
          </a:prstGeom>
          <a:solidFill>
            <a:srgbClr val="548235"/>
          </a:solidFill>
          <a:ln/>
        </p:spPr>
        <p:txBody>
          <a:bodyPr/>
          <a:lstStyle/>
          <a:p>
            <a:endParaRPr lang="ko-KR" altLang="en-US"/>
          </a:p>
        </p:txBody>
      </p:sp>
      <p:sp>
        <p:nvSpPr>
          <p:cNvPr id="41" name="Shape 39">
            <a:extLst>
              <a:ext uri="{FF2B5EF4-FFF2-40B4-BE49-F238E27FC236}">
                <a16:creationId xmlns:a16="http://schemas.microsoft.com/office/drawing/2014/main" id="{CB7E552B-263F-A7D6-7418-A7C72B74863A}"/>
              </a:ext>
            </a:extLst>
          </p:cNvPr>
          <p:cNvSpPr/>
          <p:nvPr/>
        </p:nvSpPr>
        <p:spPr>
          <a:xfrm>
            <a:off x="1389888" y="5358384"/>
            <a:ext cx="384048" cy="310896"/>
          </a:xfrm>
          <a:prstGeom prst="roundRect">
            <a:avLst>
              <a:gd name="adj" fmla="val 8824"/>
            </a:avLst>
          </a:prstGeom>
          <a:solidFill>
            <a:srgbClr val="548235"/>
          </a:solidFill>
          <a:ln/>
        </p:spPr>
        <p:txBody>
          <a:bodyPr/>
          <a:lstStyle/>
          <a:p>
            <a:endParaRPr lang="ko-KR" altLang="en-US"/>
          </a:p>
        </p:txBody>
      </p:sp>
      <p:sp>
        <p:nvSpPr>
          <p:cNvPr id="42" name="Shape 40">
            <a:extLst>
              <a:ext uri="{FF2B5EF4-FFF2-40B4-BE49-F238E27FC236}">
                <a16:creationId xmlns:a16="http://schemas.microsoft.com/office/drawing/2014/main" id="{D7E7CBF6-D34F-041D-BCDA-89D560A7F789}"/>
              </a:ext>
            </a:extLst>
          </p:cNvPr>
          <p:cNvSpPr/>
          <p:nvPr/>
        </p:nvSpPr>
        <p:spPr>
          <a:xfrm>
            <a:off x="1883664" y="5358384"/>
            <a:ext cx="384048" cy="310896"/>
          </a:xfrm>
          <a:prstGeom prst="roundRect">
            <a:avLst>
              <a:gd name="adj" fmla="val 8824"/>
            </a:avLst>
          </a:prstGeom>
          <a:solidFill>
            <a:srgbClr val="548235"/>
          </a:solidFill>
          <a:ln/>
        </p:spPr>
        <p:txBody>
          <a:bodyPr/>
          <a:lstStyle/>
          <a:p>
            <a:endParaRPr lang="ko-KR" altLang="en-US"/>
          </a:p>
        </p:txBody>
      </p:sp>
      <p:sp>
        <p:nvSpPr>
          <p:cNvPr id="43" name="Shape 41">
            <a:extLst>
              <a:ext uri="{FF2B5EF4-FFF2-40B4-BE49-F238E27FC236}">
                <a16:creationId xmlns:a16="http://schemas.microsoft.com/office/drawing/2014/main" id="{09BE4EA3-6B3E-0A3E-3CB8-5352A2563361}"/>
              </a:ext>
            </a:extLst>
          </p:cNvPr>
          <p:cNvSpPr/>
          <p:nvPr/>
        </p:nvSpPr>
        <p:spPr>
          <a:xfrm>
            <a:off x="2377440" y="5358384"/>
            <a:ext cx="384048" cy="310896"/>
          </a:xfrm>
          <a:prstGeom prst="roundRect">
            <a:avLst>
              <a:gd name="adj" fmla="val 8824"/>
            </a:avLst>
          </a:prstGeom>
          <a:solidFill>
            <a:srgbClr val="548235"/>
          </a:solidFill>
          <a:ln/>
        </p:spPr>
        <p:txBody>
          <a:bodyPr/>
          <a:lstStyle/>
          <a:p>
            <a:endParaRPr lang="ko-KR" altLang="en-US"/>
          </a:p>
        </p:txBody>
      </p:sp>
      <p:sp>
        <p:nvSpPr>
          <p:cNvPr id="44" name="Shape 42">
            <a:extLst>
              <a:ext uri="{FF2B5EF4-FFF2-40B4-BE49-F238E27FC236}">
                <a16:creationId xmlns:a16="http://schemas.microsoft.com/office/drawing/2014/main" id="{EBDE4368-D63E-7FE5-D7E3-662F1E4D2699}"/>
              </a:ext>
            </a:extLst>
          </p:cNvPr>
          <p:cNvSpPr/>
          <p:nvPr/>
        </p:nvSpPr>
        <p:spPr>
          <a:xfrm>
            <a:off x="2871216" y="5358384"/>
            <a:ext cx="384048" cy="310896"/>
          </a:xfrm>
          <a:prstGeom prst="roundRect">
            <a:avLst>
              <a:gd name="adj" fmla="val 8824"/>
            </a:avLst>
          </a:prstGeom>
          <a:solidFill>
            <a:srgbClr val="548235"/>
          </a:solidFill>
          <a:ln/>
        </p:spPr>
        <p:txBody>
          <a:bodyPr/>
          <a:lstStyle/>
          <a:p>
            <a:endParaRPr lang="ko-KR" altLang="en-US"/>
          </a:p>
        </p:txBody>
      </p:sp>
      <p:sp>
        <p:nvSpPr>
          <p:cNvPr id="45" name="Shape 43">
            <a:extLst>
              <a:ext uri="{FF2B5EF4-FFF2-40B4-BE49-F238E27FC236}">
                <a16:creationId xmlns:a16="http://schemas.microsoft.com/office/drawing/2014/main" id="{C32361AB-353F-901D-CA01-167500F36E5D}"/>
              </a:ext>
            </a:extLst>
          </p:cNvPr>
          <p:cNvSpPr/>
          <p:nvPr/>
        </p:nvSpPr>
        <p:spPr>
          <a:xfrm>
            <a:off x="3364992" y="5358384"/>
            <a:ext cx="384048" cy="310896"/>
          </a:xfrm>
          <a:prstGeom prst="roundRect">
            <a:avLst>
              <a:gd name="adj" fmla="val 8824"/>
            </a:avLst>
          </a:prstGeom>
          <a:solidFill>
            <a:srgbClr val="548235"/>
          </a:solidFill>
          <a:ln/>
        </p:spPr>
        <p:txBody>
          <a:bodyPr/>
          <a:lstStyle/>
          <a:p>
            <a:endParaRPr lang="ko-KR" altLang="en-US"/>
          </a:p>
        </p:txBody>
      </p:sp>
      <p:sp>
        <p:nvSpPr>
          <p:cNvPr id="46" name="Shape 44">
            <a:extLst>
              <a:ext uri="{FF2B5EF4-FFF2-40B4-BE49-F238E27FC236}">
                <a16:creationId xmlns:a16="http://schemas.microsoft.com/office/drawing/2014/main" id="{744E0E96-60FF-337C-2643-03A9230363A6}"/>
              </a:ext>
            </a:extLst>
          </p:cNvPr>
          <p:cNvSpPr/>
          <p:nvPr/>
        </p:nvSpPr>
        <p:spPr>
          <a:xfrm>
            <a:off x="3858768" y="5358384"/>
            <a:ext cx="384048" cy="310896"/>
          </a:xfrm>
          <a:prstGeom prst="roundRect">
            <a:avLst>
              <a:gd name="adj" fmla="val 8824"/>
            </a:avLst>
          </a:prstGeom>
          <a:solidFill>
            <a:srgbClr val="548235"/>
          </a:solidFill>
          <a:ln/>
        </p:spPr>
        <p:txBody>
          <a:bodyPr/>
          <a:lstStyle/>
          <a:p>
            <a:endParaRPr lang="ko-KR" altLang="en-US"/>
          </a:p>
        </p:txBody>
      </p:sp>
      <p:sp>
        <p:nvSpPr>
          <p:cNvPr id="47" name="Shape 45">
            <a:extLst>
              <a:ext uri="{FF2B5EF4-FFF2-40B4-BE49-F238E27FC236}">
                <a16:creationId xmlns:a16="http://schemas.microsoft.com/office/drawing/2014/main" id="{E521F693-4243-6940-D3F3-D05A6590E68A}"/>
              </a:ext>
            </a:extLst>
          </p:cNvPr>
          <p:cNvSpPr/>
          <p:nvPr/>
        </p:nvSpPr>
        <p:spPr>
          <a:xfrm>
            <a:off x="4352544" y="5358384"/>
            <a:ext cx="384048" cy="310896"/>
          </a:xfrm>
          <a:prstGeom prst="roundRect">
            <a:avLst>
              <a:gd name="adj" fmla="val 8824"/>
            </a:avLst>
          </a:prstGeom>
          <a:solidFill>
            <a:srgbClr val="548235"/>
          </a:solidFill>
          <a:ln/>
        </p:spPr>
        <p:txBody>
          <a:bodyPr/>
          <a:lstStyle/>
          <a:p>
            <a:endParaRPr lang="ko-KR" altLang="en-US"/>
          </a:p>
        </p:txBody>
      </p:sp>
      <p:sp>
        <p:nvSpPr>
          <p:cNvPr id="48" name="Shape 46">
            <a:extLst>
              <a:ext uri="{FF2B5EF4-FFF2-40B4-BE49-F238E27FC236}">
                <a16:creationId xmlns:a16="http://schemas.microsoft.com/office/drawing/2014/main" id="{2AD880FD-9823-CCBA-82A6-DA79611E8152}"/>
              </a:ext>
            </a:extLst>
          </p:cNvPr>
          <p:cNvSpPr/>
          <p:nvPr/>
        </p:nvSpPr>
        <p:spPr>
          <a:xfrm>
            <a:off x="896112" y="5760720"/>
            <a:ext cx="384048" cy="310896"/>
          </a:xfrm>
          <a:prstGeom prst="roundRect">
            <a:avLst>
              <a:gd name="adj" fmla="val 8824"/>
            </a:avLst>
          </a:prstGeom>
          <a:solidFill>
            <a:srgbClr val="548235"/>
          </a:solidFill>
          <a:ln/>
        </p:spPr>
        <p:txBody>
          <a:bodyPr/>
          <a:lstStyle/>
          <a:p>
            <a:endParaRPr lang="ko-KR" altLang="en-US"/>
          </a:p>
        </p:txBody>
      </p:sp>
      <p:sp>
        <p:nvSpPr>
          <p:cNvPr id="49" name="Shape 47">
            <a:extLst>
              <a:ext uri="{FF2B5EF4-FFF2-40B4-BE49-F238E27FC236}">
                <a16:creationId xmlns:a16="http://schemas.microsoft.com/office/drawing/2014/main" id="{E687428C-B5B5-D7CC-BECD-BB8DD047B3C0}"/>
              </a:ext>
            </a:extLst>
          </p:cNvPr>
          <p:cNvSpPr/>
          <p:nvPr/>
        </p:nvSpPr>
        <p:spPr>
          <a:xfrm>
            <a:off x="1389888" y="5760720"/>
            <a:ext cx="384048" cy="310896"/>
          </a:xfrm>
          <a:prstGeom prst="roundRect">
            <a:avLst>
              <a:gd name="adj" fmla="val 8824"/>
            </a:avLst>
          </a:prstGeom>
          <a:solidFill>
            <a:srgbClr val="548235"/>
          </a:solidFill>
          <a:ln/>
        </p:spPr>
        <p:txBody>
          <a:bodyPr/>
          <a:lstStyle/>
          <a:p>
            <a:endParaRPr lang="ko-KR" altLang="en-US"/>
          </a:p>
        </p:txBody>
      </p:sp>
      <p:sp>
        <p:nvSpPr>
          <p:cNvPr id="50" name="Shape 48">
            <a:extLst>
              <a:ext uri="{FF2B5EF4-FFF2-40B4-BE49-F238E27FC236}">
                <a16:creationId xmlns:a16="http://schemas.microsoft.com/office/drawing/2014/main" id="{B0FA24EB-3F25-A490-38C3-229D5F502537}"/>
              </a:ext>
            </a:extLst>
          </p:cNvPr>
          <p:cNvSpPr/>
          <p:nvPr/>
        </p:nvSpPr>
        <p:spPr>
          <a:xfrm>
            <a:off x="1883664" y="5760720"/>
            <a:ext cx="384048" cy="310896"/>
          </a:xfrm>
          <a:prstGeom prst="roundRect">
            <a:avLst>
              <a:gd name="adj" fmla="val 8824"/>
            </a:avLst>
          </a:prstGeom>
          <a:solidFill>
            <a:srgbClr val="548235"/>
          </a:solidFill>
          <a:ln/>
        </p:spPr>
        <p:txBody>
          <a:bodyPr/>
          <a:lstStyle/>
          <a:p>
            <a:endParaRPr lang="ko-KR" altLang="en-US"/>
          </a:p>
        </p:txBody>
      </p:sp>
      <p:sp>
        <p:nvSpPr>
          <p:cNvPr id="51" name="Shape 49">
            <a:extLst>
              <a:ext uri="{FF2B5EF4-FFF2-40B4-BE49-F238E27FC236}">
                <a16:creationId xmlns:a16="http://schemas.microsoft.com/office/drawing/2014/main" id="{929D17F2-0454-BA49-03C9-43E08410CC77}"/>
              </a:ext>
            </a:extLst>
          </p:cNvPr>
          <p:cNvSpPr/>
          <p:nvPr/>
        </p:nvSpPr>
        <p:spPr>
          <a:xfrm>
            <a:off x="2377440" y="5760720"/>
            <a:ext cx="384048" cy="310896"/>
          </a:xfrm>
          <a:prstGeom prst="roundRect">
            <a:avLst>
              <a:gd name="adj" fmla="val 8824"/>
            </a:avLst>
          </a:prstGeom>
          <a:solidFill>
            <a:srgbClr val="548235"/>
          </a:solidFill>
          <a:ln/>
        </p:spPr>
        <p:txBody>
          <a:bodyPr/>
          <a:lstStyle/>
          <a:p>
            <a:endParaRPr lang="ko-KR" altLang="en-US"/>
          </a:p>
        </p:txBody>
      </p:sp>
      <p:sp>
        <p:nvSpPr>
          <p:cNvPr id="52" name="Shape 50">
            <a:extLst>
              <a:ext uri="{FF2B5EF4-FFF2-40B4-BE49-F238E27FC236}">
                <a16:creationId xmlns:a16="http://schemas.microsoft.com/office/drawing/2014/main" id="{BB6CA10C-4F2E-FAF2-59F4-64D97F741630}"/>
              </a:ext>
            </a:extLst>
          </p:cNvPr>
          <p:cNvSpPr/>
          <p:nvPr/>
        </p:nvSpPr>
        <p:spPr>
          <a:xfrm>
            <a:off x="2871216" y="5760720"/>
            <a:ext cx="384048" cy="310896"/>
          </a:xfrm>
          <a:prstGeom prst="roundRect">
            <a:avLst>
              <a:gd name="adj" fmla="val 8824"/>
            </a:avLst>
          </a:prstGeom>
          <a:solidFill>
            <a:srgbClr val="548235"/>
          </a:solidFill>
          <a:ln/>
        </p:spPr>
        <p:txBody>
          <a:bodyPr/>
          <a:lstStyle/>
          <a:p>
            <a:endParaRPr lang="ko-KR" altLang="en-US"/>
          </a:p>
        </p:txBody>
      </p:sp>
      <p:sp>
        <p:nvSpPr>
          <p:cNvPr id="53" name="Shape 51">
            <a:extLst>
              <a:ext uri="{FF2B5EF4-FFF2-40B4-BE49-F238E27FC236}">
                <a16:creationId xmlns:a16="http://schemas.microsoft.com/office/drawing/2014/main" id="{70907338-5AF3-AD04-3760-51BA71E9F47A}"/>
              </a:ext>
            </a:extLst>
          </p:cNvPr>
          <p:cNvSpPr/>
          <p:nvPr/>
        </p:nvSpPr>
        <p:spPr>
          <a:xfrm>
            <a:off x="3364992" y="5760720"/>
            <a:ext cx="384048" cy="310896"/>
          </a:xfrm>
          <a:prstGeom prst="roundRect">
            <a:avLst>
              <a:gd name="adj" fmla="val 8824"/>
            </a:avLst>
          </a:prstGeom>
          <a:solidFill>
            <a:srgbClr val="548235"/>
          </a:solidFill>
          <a:ln/>
        </p:spPr>
        <p:txBody>
          <a:bodyPr/>
          <a:lstStyle/>
          <a:p>
            <a:endParaRPr lang="ko-KR" altLang="en-US"/>
          </a:p>
        </p:txBody>
      </p:sp>
      <p:sp>
        <p:nvSpPr>
          <p:cNvPr id="54" name="Shape 52">
            <a:extLst>
              <a:ext uri="{FF2B5EF4-FFF2-40B4-BE49-F238E27FC236}">
                <a16:creationId xmlns:a16="http://schemas.microsoft.com/office/drawing/2014/main" id="{D17BB152-161F-C508-95B8-F6DA6C7697DE}"/>
              </a:ext>
            </a:extLst>
          </p:cNvPr>
          <p:cNvSpPr/>
          <p:nvPr/>
        </p:nvSpPr>
        <p:spPr>
          <a:xfrm>
            <a:off x="3858768" y="5760720"/>
            <a:ext cx="384048" cy="310896"/>
          </a:xfrm>
          <a:prstGeom prst="roundRect">
            <a:avLst>
              <a:gd name="adj" fmla="val 8824"/>
            </a:avLst>
          </a:prstGeom>
          <a:solidFill>
            <a:srgbClr val="548235"/>
          </a:solidFill>
          <a:ln/>
        </p:spPr>
        <p:txBody>
          <a:bodyPr/>
          <a:lstStyle/>
          <a:p>
            <a:endParaRPr lang="ko-KR" altLang="en-US"/>
          </a:p>
        </p:txBody>
      </p:sp>
      <p:sp>
        <p:nvSpPr>
          <p:cNvPr id="55" name="Shape 53">
            <a:extLst>
              <a:ext uri="{FF2B5EF4-FFF2-40B4-BE49-F238E27FC236}">
                <a16:creationId xmlns:a16="http://schemas.microsoft.com/office/drawing/2014/main" id="{36DAF576-DFB1-30D8-ED13-D16A97E9D791}"/>
              </a:ext>
            </a:extLst>
          </p:cNvPr>
          <p:cNvSpPr/>
          <p:nvPr/>
        </p:nvSpPr>
        <p:spPr>
          <a:xfrm>
            <a:off x="4352544" y="5760720"/>
            <a:ext cx="384048" cy="310896"/>
          </a:xfrm>
          <a:prstGeom prst="roundRect">
            <a:avLst>
              <a:gd name="adj" fmla="val 8824"/>
            </a:avLst>
          </a:prstGeom>
          <a:solidFill>
            <a:srgbClr val="548235"/>
          </a:solidFill>
          <a:ln/>
        </p:spPr>
        <p:txBody>
          <a:bodyPr/>
          <a:lstStyle/>
          <a:p>
            <a:endParaRPr lang="ko-KR" altLang="en-US"/>
          </a:p>
        </p:txBody>
      </p:sp>
      <p:sp>
        <p:nvSpPr>
          <p:cNvPr id="56" name="Text 54">
            <a:extLst>
              <a:ext uri="{FF2B5EF4-FFF2-40B4-BE49-F238E27FC236}">
                <a16:creationId xmlns:a16="http://schemas.microsoft.com/office/drawing/2014/main" id="{BDB815D6-C257-C789-603D-59BDC475D01D}"/>
              </a:ext>
            </a:extLst>
          </p:cNvPr>
          <p:cNvSpPr/>
          <p:nvPr/>
        </p:nvSpPr>
        <p:spPr>
          <a:xfrm>
            <a:off x="5669280" y="4983480"/>
            <a:ext cx="3154680" cy="1207008"/>
          </a:xfrm>
          <a:prstGeom prst="roundRect">
            <a:avLst>
              <a:gd name="adj" fmla="val 3788"/>
            </a:avLst>
          </a:prstGeom>
          <a:solidFill>
            <a:srgbClr val="152B43"/>
          </a:solidFill>
          <a:ln/>
        </p:spPr>
        <p:txBody>
          <a:bodyPr wrap="square" lIns="508" tIns="508" rIns="508" bIns="508" rtlCol="0" anchor="ctr"/>
          <a:lstStyle/>
          <a:p>
            <a:pPr marL="0" indent="0" algn="ctr">
              <a:buNone/>
            </a:pPr>
            <a:endParaRPr lang="en-US" sz="1600"/>
          </a:p>
        </p:txBody>
      </p:sp>
      <p:sp>
        <p:nvSpPr>
          <p:cNvPr id="57" name="Text 55">
            <a:extLst>
              <a:ext uri="{FF2B5EF4-FFF2-40B4-BE49-F238E27FC236}">
                <a16:creationId xmlns:a16="http://schemas.microsoft.com/office/drawing/2014/main" id="{CE7AEF12-F5C3-E26D-B9C5-2727B6331972}"/>
              </a:ext>
            </a:extLst>
          </p:cNvPr>
          <p:cNvSpPr txBox="1"/>
          <p:nvPr/>
        </p:nvSpPr>
        <p:spPr>
          <a:xfrm>
            <a:off x="5806440" y="5010912"/>
            <a:ext cx="1371600" cy="329184"/>
          </a:xfrm>
          <a:prstGeom prst="rect">
            <a:avLst/>
          </a:prstGeom>
          <a:noFill/>
          <a:ln/>
        </p:spPr>
        <p:txBody>
          <a:bodyPr wrap="square" lIns="0" tIns="0" rIns="0" bIns="0" rtlCol="0" anchor="t"/>
          <a:lstStyle/>
          <a:p>
            <a:pPr marL="0" indent="0">
              <a:buNone/>
            </a:pPr>
            <a:r>
              <a:rPr lang="en-US" sz="1600" b="1">
                <a:solidFill>
                  <a:schemeClr val="bg1"/>
                </a:solidFill>
              </a:rPr>
              <a:t>Zpool</a:t>
            </a:r>
            <a:endParaRPr lang="en-US" sz="1600"/>
          </a:p>
        </p:txBody>
      </p:sp>
      <p:sp>
        <p:nvSpPr>
          <p:cNvPr id="58" name="Shape 56">
            <a:extLst>
              <a:ext uri="{FF2B5EF4-FFF2-40B4-BE49-F238E27FC236}">
                <a16:creationId xmlns:a16="http://schemas.microsoft.com/office/drawing/2014/main" id="{95F3D284-8622-C66B-520E-64C6B5A8EB28}"/>
              </a:ext>
            </a:extLst>
          </p:cNvPr>
          <p:cNvSpPr/>
          <p:nvPr/>
        </p:nvSpPr>
        <p:spPr>
          <a:xfrm>
            <a:off x="5833872" y="5376672"/>
            <a:ext cx="566928" cy="457200"/>
          </a:xfrm>
          <a:prstGeom prst="rect">
            <a:avLst/>
          </a:prstGeom>
          <a:solidFill>
            <a:srgbClr val="3A4F66"/>
          </a:solidFill>
          <a:ln/>
        </p:spPr>
        <p:txBody>
          <a:bodyPr/>
          <a:lstStyle/>
          <a:p>
            <a:endParaRPr lang="ko-KR" altLang="en-US"/>
          </a:p>
        </p:txBody>
      </p:sp>
      <p:sp>
        <p:nvSpPr>
          <p:cNvPr id="59" name="Shape 57">
            <a:extLst>
              <a:ext uri="{FF2B5EF4-FFF2-40B4-BE49-F238E27FC236}">
                <a16:creationId xmlns:a16="http://schemas.microsoft.com/office/drawing/2014/main" id="{69017342-A368-B9D0-CCCB-881E01324564}"/>
              </a:ext>
            </a:extLst>
          </p:cNvPr>
          <p:cNvSpPr/>
          <p:nvPr/>
        </p:nvSpPr>
        <p:spPr>
          <a:xfrm>
            <a:off x="6400800" y="5376672"/>
            <a:ext cx="566928" cy="457200"/>
          </a:xfrm>
          <a:prstGeom prst="rect">
            <a:avLst/>
          </a:prstGeom>
          <a:solidFill>
            <a:srgbClr val="3A4F66"/>
          </a:solidFill>
          <a:ln/>
        </p:spPr>
        <p:txBody>
          <a:bodyPr/>
          <a:lstStyle/>
          <a:p>
            <a:endParaRPr lang="ko-KR" altLang="en-US"/>
          </a:p>
        </p:txBody>
      </p:sp>
      <p:sp>
        <p:nvSpPr>
          <p:cNvPr id="60" name="Shape 58">
            <a:extLst>
              <a:ext uri="{FF2B5EF4-FFF2-40B4-BE49-F238E27FC236}">
                <a16:creationId xmlns:a16="http://schemas.microsoft.com/office/drawing/2014/main" id="{A9791C99-386A-D40D-F409-47AE00EA1E40}"/>
              </a:ext>
            </a:extLst>
          </p:cNvPr>
          <p:cNvSpPr/>
          <p:nvPr/>
        </p:nvSpPr>
        <p:spPr>
          <a:xfrm>
            <a:off x="6967728" y="5376672"/>
            <a:ext cx="566928" cy="457200"/>
          </a:xfrm>
          <a:prstGeom prst="rect">
            <a:avLst/>
          </a:prstGeom>
          <a:solidFill>
            <a:srgbClr val="3A4F66"/>
          </a:solidFill>
          <a:ln/>
        </p:spPr>
        <p:txBody>
          <a:bodyPr/>
          <a:lstStyle/>
          <a:p>
            <a:endParaRPr lang="ko-KR" altLang="en-US"/>
          </a:p>
        </p:txBody>
      </p:sp>
      <p:sp>
        <p:nvSpPr>
          <p:cNvPr id="61" name="Shape 59">
            <a:extLst>
              <a:ext uri="{FF2B5EF4-FFF2-40B4-BE49-F238E27FC236}">
                <a16:creationId xmlns:a16="http://schemas.microsoft.com/office/drawing/2014/main" id="{25447345-4015-358D-4272-C425C1116D2A}"/>
              </a:ext>
            </a:extLst>
          </p:cNvPr>
          <p:cNvSpPr/>
          <p:nvPr/>
        </p:nvSpPr>
        <p:spPr>
          <a:xfrm>
            <a:off x="7534656" y="5376672"/>
            <a:ext cx="566928" cy="457200"/>
          </a:xfrm>
          <a:prstGeom prst="rect">
            <a:avLst/>
          </a:prstGeom>
          <a:solidFill>
            <a:srgbClr val="3A4F66"/>
          </a:solidFill>
          <a:ln/>
        </p:spPr>
        <p:txBody>
          <a:bodyPr/>
          <a:lstStyle/>
          <a:p>
            <a:endParaRPr lang="ko-KR" altLang="en-US"/>
          </a:p>
        </p:txBody>
      </p:sp>
      <p:sp>
        <p:nvSpPr>
          <p:cNvPr id="62" name="Shape 60">
            <a:extLst>
              <a:ext uri="{FF2B5EF4-FFF2-40B4-BE49-F238E27FC236}">
                <a16:creationId xmlns:a16="http://schemas.microsoft.com/office/drawing/2014/main" id="{DD9C294A-5EA4-FC01-8F9C-6F6E50CACF7B}"/>
              </a:ext>
            </a:extLst>
          </p:cNvPr>
          <p:cNvSpPr/>
          <p:nvPr/>
        </p:nvSpPr>
        <p:spPr>
          <a:xfrm>
            <a:off x="8101584" y="5376672"/>
            <a:ext cx="566928" cy="457200"/>
          </a:xfrm>
          <a:prstGeom prst="rect">
            <a:avLst/>
          </a:prstGeom>
          <a:solidFill>
            <a:srgbClr val="3A4F66"/>
          </a:solidFill>
          <a:ln/>
        </p:spPr>
        <p:txBody>
          <a:bodyPr/>
          <a:lstStyle/>
          <a:p>
            <a:endParaRPr lang="ko-KR" altLang="en-US"/>
          </a:p>
        </p:txBody>
      </p:sp>
      <p:sp>
        <p:nvSpPr>
          <p:cNvPr id="63" name="Shape 61">
            <a:extLst>
              <a:ext uri="{FF2B5EF4-FFF2-40B4-BE49-F238E27FC236}">
                <a16:creationId xmlns:a16="http://schemas.microsoft.com/office/drawing/2014/main" id="{D0862D5A-95D5-CE46-1472-60B3C9904AE4}"/>
              </a:ext>
            </a:extLst>
          </p:cNvPr>
          <p:cNvSpPr/>
          <p:nvPr/>
        </p:nvSpPr>
        <p:spPr>
          <a:xfrm>
            <a:off x="5833872" y="5413248"/>
            <a:ext cx="354330" cy="384048"/>
          </a:xfrm>
          <a:prstGeom prst="rect">
            <a:avLst/>
          </a:prstGeom>
          <a:solidFill>
            <a:srgbClr val="7760A8"/>
          </a:solidFill>
          <a:ln/>
        </p:spPr>
        <p:txBody>
          <a:bodyPr/>
          <a:lstStyle/>
          <a:p>
            <a:endParaRPr lang="ko-KR" altLang="en-US"/>
          </a:p>
        </p:txBody>
      </p:sp>
      <p:sp>
        <p:nvSpPr>
          <p:cNvPr id="64" name="Shape 62">
            <a:extLst>
              <a:ext uri="{FF2B5EF4-FFF2-40B4-BE49-F238E27FC236}">
                <a16:creationId xmlns:a16="http://schemas.microsoft.com/office/drawing/2014/main" id="{C82E53CD-457C-375F-D3D0-4B43B07301A2}"/>
              </a:ext>
            </a:extLst>
          </p:cNvPr>
          <p:cNvSpPr/>
          <p:nvPr/>
        </p:nvSpPr>
        <p:spPr>
          <a:xfrm>
            <a:off x="6188202" y="5413248"/>
            <a:ext cx="212598" cy="384048"/>
          </a:xfrm>
          <a:prstGeom prst="rect">
            <a:avLst/>
          </a:prstGeom>
          <a:solidFill>
            <a:srgbClr val="9C88C9"/>
          </a:solidFill>
          <a:ln/>
        </p:spPr>
        <p:txBody>
          <a:bodyPr/>
          <a:lstStyle/>
          <a:p>
            <a:endParaRPr lang="ko-KR" altLang="en-US"/>
          </a:p>
        </p:txBody>
      </p:sp>
      <p:sp>
        <p:nvSpPr>
          <p:cNvPr id="65" name="Shape 63">
            <a:extLst>
              <a:ext uri="{FF2B5EF4-FFF2-40B4-BE49-F238E27FC236}">
                <a16:creationId xmlns:a16="http://schemas.microsoft.com/office/drawing/2014/main" id="{B1BA2C75-BF26-4302-CA09-892354A1FA9B}"/>
              </a:ext>
            </a:extLst>
          </p:cNvPr>
          <p:cNvSpPr/>
          <p:nvPr/>
        </p:nvSpPr>
        <p:spPr>
          <a:xfrm>
            <a:off x="6400800" y="5413248"/>
            <a:ext cx="141732" cy="384048"/>
          </a:xfrm>
          <a:prstGeom prst="rect">
            <a:avLst/>
          </a:prstGeom>
          <a:solidFill>
            <a:srgbClr val="7760A8"/>
          </a:solidFill>
          <a:ln/>
        </p:spPr>
        <p:txBody>
          <a:bodyPr/>
          <a:lstStyle/>
          <a:p>
            <a:endParaRPr lang="ko-KR" altLang="en-US"/>
          </a:p>
        </p:txBody>
      </p:sp>
      <p:sp>
        <p:nvSpPr>
          <p:cNvPr id="66" name="Shape 64">
            <a:extLst>
              <a:ext uri="{FF2B5EF4-FFF2-40B4-BE49-F238E27FC236}">
                <a16:creationId xmlns:a16="http://schemas.microsoft.com/office/drawing/2014/main" id="{FC139610-F022-EE4D-AE19-1566D67D8D4A}"/>
              </a:ext>
            </a:extLst>
          </p:cNvPr>
          <p:cNvSpPr/>
          <p:nvPr/>
        </p:nvSpPr>
        <p:spPr>
          <a:xfrm>
            <a:off x="6542532" y="5413248"/>
            <a:ext cx="212598" cy="384048"/>
          </a:xfrm>
          <a:prstGeom prst="rect">
            <a:avLst/>
          </a:prstGeom>
          <a:solidFill>
            <a:srgbClr val="9C88C9"/>
          </a:solidFill>
          <a:ln/>
        </p:spPr>
        <p:txBody>
          <a:bodyPr/>
          <a:lstStyle/>
          <a:p>
            <a:endParaRPr lang="ko-KR" altLang="en-US"/>
          </a:p>
        </p:txBody>
      </p:sp>
      <p:sp>
        <p:nvSpPr>
          <p:cNvPr id="67" name="Shape 65">
            <a:extLst>
              <a:ext uri="{FF2B5EF4-FFF2-40B4-BE49-F238E27FC236}">
                <a16:creationId xmlns:a16="http://schemas.microsoft.com/office/drawing/2014/main" id="{3BA2E46A-47EA-B65C-2632-38104F3CAE54}"/>
              </a:ext>
            </a:extLst>
          </p:cNvPr>
          <p:cNvSpPr/>
          <p:nvPr/>
        </p:nvSpPr>
        <p:spPr>
          <a:xfrm>
            <a:off x="6755130" y="5413248"/>
            <a:ext cx="212598" cy="384048"/>
          </a:xfrm>
          <a:prstGeom prst="rect">
            <a:avLst/>
          </a:prstGeom>
          <a:solidFill>
            <a:srgbClr val="7760A8"/>
          </a:solidFill>
          <a:ln/>
        </p:spPr>
        <p:txBody>
          <a:bodyPr/>
          <a:lstStyle/>
          <a:p>
            <a:endParaRPr lang="ko-KR" altLang="en-US"/>
          </a:p>
        </p:txBody>
      </p:sp>
      <p:sp>
        <p:nvSpPr>
          <p:cNvPr id="68" name="Shape 66">
            <a:extLst>
              <a:ext uri="{FF2B5EF4-FFF2-40B4-BE49-F238E27FC236}">
                <a16:creationId xmlns:a16="http://schemas.microsoft.com/office/drawing/2014/main" id="{1FCF7E6C-A463-98C9-ACC8-2257AB7730B1}"/>
              </a:ext>
            </a:extLst>
          </p:cNvPr>
          <p:cNvSpPr/>
          <p:nvPr/>
        </p:nvSpPr>
        <p:spPr>
          <a:xfrm>
            <a:off x="6967728" y="5413248"/>
            <a:ext cx="70866" cy="384048"/>
          </a:xfrm>
          <a:prstGeom prst="rect">
            <a:avLst/>
          </a:prstGeom>
          <a:solidFill>
            <a:srgbClr val="9C88C9"/>
          </a:solidFill>
          <a:ln/>
        </p:spPr>
        <p:txBody>
          <a:bodyPr/>
          <a:lstStyle/>
          <a:p>
            <a:endParaRPr lang="ko-KR" altLang="en-US"/>
          </a:p>
        </p:txBody>
      </p:sp>
      <p:sp>
        <p:nvSpPr>
          <p:cNvPr id="69" name="Shape 67">
            <a:extLst>
              <a:ext uri="{FF2B5EF4-FFF2-40B4-BE49-F238E27FC236}">
                <a16:creationId xmlns:a16="http://schemas.microsoft.com/office/drawing/2014/main" id="{A6D8AD56-E2D3-FAD7-5CA9-D00498004A84}"/>
              </a:ext>
            </a:extLst>
          </p:cNvPr>
          <p:cNvSpPr/>
          <p:nvPr/>
        </p:nvSpPr>
        <p:spPr>
          <a:xfrm>
            <a:off x="7038594" y="5413248"/>
            <a:ext cx="106299" cy="384048"/>
          </a:xfrm>
          <a:prstGeom prst="rect">
            <a:avLst/>
          </a:prstGeom>
          <a:solidFill>
            <a:srgbClr val="7760A8"/>
          </a:solidFill>
          <a:ln/>
        </p:spPr>
        <p:txBody>
          <a:bodyPr/>
          <a:lstStyle/>
          <a:p>
            <a:endParaRPr lang="ko-KR" altLang="en-US"/>
          </a:p>
        </p:txBody>
      </p:sp>
      <p:sp>
        <p:nvSpPr>
          <p:cNvPr id="70" name="Shape 68">
            <a:extLst>
              <a:ext uri="{FF2B5EF4-FFF2-40B4-BE49-F238E27FC236}">
                <a16:creationId xmlns:a16="http://schemas.microsoft.com/office/drawing/2014/main" id="{3D98FB07-C2B2-2313-558C-EB29D512EFFE}"/>
              </a:ext>
            </a:extLst>
          </p:cNvPr>
          <p:cNvSpPr/>
          <p:nvPr/>
        </p:nvSpPr>
        <p:spPr>
          <a:xfrm>
            <a:off x="7144893" y="5413248"/>
            <a:ext cx="106299" cy="384048"/>
          </a:xfrm>
          <a:prstGeom prst="rect">
            <a:avLst/>
          </a:prstGeom>
          <a:solidFill>
            <a:srgbClr val="9C88C9"/>
          </a:solidFill>
          <a:ln/>
        </p:spPr>
        <p:txBody>
          <a:bodyPr/>
          <a:lstStyle/>
          <a:p>
            <a:endParaRPr lang="ko-KR" altLang="en-US"/>
          </a:p>
        </p:txBody>
      </p:sp>
      <p:sp>
        <p:nvSpPr>
          <p:cNvPr id="71" name="Shape 69">
            <a:extLst>
              <a:ext uri="{FF2B5EF4-FFF2-40B4-BE49-F238E27FC236}">
                <a16:creationId xmlns:a16="http://schemas.microsoft.com/office/drawing/2014/main" id="{B977AB4E-3C5E-10FC-0176-B8B1A5370B10}"/>
              </a:ext>
            </a:extLst>
          </p:cNvPr>
          <p:cNvSpPr/>
          <p:nvPr/>
        </p:nvSpPr>
        <p:spPr>
          <a:xfrm>
            <a:off x="7251192" y="5413248"/>
            <a:ext cx="141732" cy="384048"/>
          </a:xfrm>
          <a:prstGeom prst="rect">
            <a:avLst/>
          </a:prstGeom>
          <a:solidFill>
            <a:srgbClr val="7760A8"/>
          </a:solidFill>
          <a:ln/>
        </p:spPr>
        <p:txBody>
          <a:bodyPr/>
          <a:lstStyle/>
          <a:p>
            <a:endParaRPr lang="ko-KR" altLang="en-US"/>
          </a:p>
        </p:txBody>
      </p:sp>
      <p:sp>
        <p:nvSpPr>
          <p:cNvPr id="72" name="Shape 70">
            <a:extLst>
              <a:ext uri="{FF2B5EF4-FFF2-40B4-BE49-F238E27FC236}">
                <a16:creationId xmlns:a16="http://schemas.microsoft.com/office/drawing/2014/main" id="{EA5913B8-FE1A-6EA5-F611-FCE5214E4B6A}"/>
              </a:ext>
            </a:extLst>
          </p:cNvPr>
          <p:cNvSpPr/>
          <p:nvPr/>
        </p:nvSpPr>
        <p:spPr>
          <a:xfrm>
            <a:off x="7392924" y="5413248"/>
            <a:ext cx="141732" cy="384048"/>
          </a:xfrm>
          <a:prstGeom prst="rect">
            <a:avLst/>
          </a:prstGeom>
          <a:solidFill>
            <a:srgbClr val="9C88C9"/>
          </a:solidFill>
          <a:ln/>
        </p:spPr>
        <p:txBody>
          <a:bodyPr/>
          <a:lstStyle/>
          <a:p>
            <a:endParaRPr lang="ko-KR" altLang="en-US"/>
          </a:p>
        </p:txBody>
      </p:sp>
      <p:sp>
        <p:nvSpPr>
          <p:cNvPr id="73" name="Shape 71">
            <a:extLst>
              <a:ext uri="{FF2B5EF4-FFF2-40B4-BE49-F238E27FC236}">
                <a16:creationId xmlns:a16="http://schemas.microsoft.com/office/drawing/2014/main" id="{BB61F7F4-9F6D-1B7D-16DA-134E246EF8AD}"/>
              </a:ext>
            </a:extLst>
          </p:cNvPr>
          <p:cNvSpPr/>
          <p:nvPr/>
        </p:nvSpPr>
        <p:spPr>
          <a:xfrm>
            <a:off x="7534656" y="5413248"/>
            <a:ext cx="70866" cy="384048"/>
          </a:xfrm>
          <a:prstGeom prst="rect">
            <a:avLst/>
          </a:prstGeom>
          <a:solidFill>
            <a:srgbClr val="7760A8"/>
          </a:solidFill>
          <a:ln/>
        </p:spPr>
        <p:txBody>
          <a:bodyPr/>
          <a:lstStyle/>
          <a:p>
            <a:endParaRPr lang="ko-KR" altLang="en-US"/>
          </a:p>
        </p:txBody>
      </p:sp>
      <p:sp>
        <p:nvSpPr>
          <p:cNvPr id="74" name="Shape 72">
            <a:extLst>
              <a:ext uri="{FF2B5EF4-FFF2-40B4-BE49-F238E27FC236}">
                <a16:creationId xmlns:a16="http://schemas.microsoft.com/office/drawing/2014/main" id="{4A6B295A-93E0-1819-9918-D54B71C36A94}"/>
              </a:ext>
            </a:extLst>
          </p:cNvPr>
          <p:cNvSpPr/>
          <p:nvPr/>
        </p:nvSpPr>
        <p:spPr>
          <a:xfrm>
            <a:off x="7605522" y="5413248"/>
            <a:ext cx="70866" cy="384048"/>
          </a:xfrm>
          <a:prstGeom prst="rect">
            <a:avLst/>
          </a:prstGeom>
          <a:solidFill>
            <a:srgbClr val="9C88C9"/>
          </a:solidFill>
          <a:ln/>
        </p:spPr>
        <p:txBody>
          <a:bodyPr/>
          <a:lstStyle/>
          <a:p>
            <a:endParaRPr lang="ko-KR" altLang="en-US"/>
          </a:p>
        </p:txBody>
      </p:sp>
      <p:sp>
        <p:nvSpPr>
          <p:cNvPr id="75" name="Shape 73">
            <a:extLst>
              <a:ext uri="{FF2B5EF4-FFF2-40B4-BE49-F238E27FC236}">
                <a16:creationId xmlns:a16="http://schemas.microsoft.com/office/drawing/2014/main" id="{636888FB-6377-4C40-F4FC-BD775D7FC761}"/>
              </a:ext>
            </a:extLst>
          </p:cNvPr>
          <p:cNvSpPr/>
          <p:nvPr/>
        </p:nvSpPr>
        <p:spPr>
          <a:xfrm>
            <a:off x="7676388" y="5413248"/>
            <a:ext cx="70866" cy="384048"/>
          </a:xfrm>
          <a:prstGeom prst="rect">
            <a:avLst/>
          </a:prstGeom>
          <a:solidFill>
            <a:srgbClr val="7760A8"/>
          </a:solidFill>
          <a:ln/>
        </p:spPr>
        <p:txBody>
          <a:bodyPr/>
          <a:lstStyle/>
          <a:p>
            <a:endParaRPr lang="ko-KR" altLang="en-US"/>
          </a:p>
        </p:txBody>
      </p:sp>
      <p:sp>
        <p:nvSpPr>
          <p:cNvPr id="76" name="Shape 74">
            <a:extLst>
              <a:ext uri="{FF2B5EF4-FFF2-40B4-BE49-F238E27FC236}">
                <a16:creationId xmlns:a16="http://schemas.microsoft.com/office/drawing/2014/main" id="{61057212-4646-FF5E-74CB-653B1426510F}"/>
              </a:ext>
            </a:extLst>
          </p:cNvPr>
          <p:cNvSpPr/>
          <p:nvPr/>
        </p:nvSpPr>
        <p:spPr>
          <a:xfrm>
            <a:off x="7747254" y="5413248"/>
            <a:ext cx="106299" cy="384048"/>
          </a:xfrm>
          <a:prstGeom prst="rect">
            <a:avLst/>
          </a:prstGeom>
          <a:solidFill>
            <a:srgbClr val="9C88C9"/>
          </a:solidFill>
          <a:ln/>
        </p:spPr>
        <p:txBody>
          <a:bodyPr/>
          <a:lstStyle/>
          <a:p>
            <a:endParaRPr lang="ko-KR" altLang="en-US"/>
          </a:p>
        </p:txBody>
      </p:sp>
      <p:sp>
        <p:nvSpPr>
          <p:cNvPr id="77" name="Shape 75">
            <a:extLst>
              <a:ext uri="{FF2B5EF4-FFF2-40B4-BE49-F238E27FC236}">
                <a16:creationId xmlns:a16="http://schemas.microsoft.com/office/drawing/2014/main" id="{8239C553-77B9-B780-46ED-EF8562477985}"/>
              </a:ext>
            </a:extLst>
          </p:cNvPr>
          <p:cNvSpPr/>
          <p:nvPr/>
        </p:nvSpPr>
        <p:spPr>
          <a:xfrm>
            <a:off x="7853553" y="5413248"/>
            <a:ext cx="106299" cy="384048"/>
          </a:xfrm>
          <a:prstGeom prst="rect">
            <a:avLst/>
          </a:prstGeom>
          <a:solidFill>
            <a:srgbClr val="7760A8"/>
          </a:solidFill>
          <a:ln/>
        </p:spPr>
        <p:txBody>
          <a:bodyPr/>
          <a:lstStyle/>
          <a:p>
            <a:endParaRPr lang="ko-KR" altLang="en-US"/>
          </a:p>
        </p:txBody>
      </p:sp>
      <p:sp>
        <p:nvSpPr>
          <p:cNvPr id="78" name="Shape 76">
            <a:extLst>
              <a:ext uri="{FF2B5EF4-FFF2-40B4-BE49-F238E27FC236}">
                <a16:creationId xmlns:a16="http://schemas.microsoft.com/office/drawing/2014/main" id="{63F44209-9528-F9CB-1BAD-48FAD7C5A799}"/>
              </a:ext>
            </a:extLst>
          </p:cNvPr>
          <p:cNvSpPr/>
          <p:nvPr/>
        </p:nvSpPr>
        <p:spPr>
          <a:xfrm>
            <a:off x="7959852" y="5413248"/>
            <a:ext cx="106299" cy="384048"/>
          </a:xfrm>
          <a:prstGeom prst="rect">
            <a:avLst/>
          </a:prstGeom>
          <a:solidFill>
            <a:srgbClr val="9C88C9"/>
          </a:solidFill>
          <a:ln/>
        </p:spPr>
        <p:txBody>
          <a:bodyPr/>
          <a:lstStyle/>
          <a:p>
            <a:endParaRPr lang="ko-KR" altLang="en-US"/>
          </a:p>
        </p:txBody>
      </p:sp>
      <p:sp>
        <p:nvSpPr>
          <p:cNvPr id="79" name="Shape 77">
            <a:extLst>
              <a:ext uri="{FF2B5EF4-FFF2-40B4-BE49-F238E27FC236}">
                <a16:creationId xmlns:a16="http://schemas.microsoft.com/office/drawing/2014/main" id="{B763240C-B56D-28E9-5892-0FD8BCAF6F77}"/>
              </a:ext>
            </a:extLst>
          </p:cNvPr>
          <p:cNvSpPr/>
          <p:nvPr/>
        </p:nvSpPr>
        <p:spPr>
          <a:xfrm>
            <a:off x="8066151" y="5413248"/>
            <a:ext cx="248031" cy="384048"/>
          </a:xfrm>
          <a:prstGeom prst="rect">
            <a:avLst/>
          </a:prstGeom>
          <a:solidFill>
            <a:srgbClr val="7760A8"/>
          </a:solidFill>
          <a:ln/>
        </p:spPr>
        <p:txBody>
          <a:bodyPr/>
          <a:lstStyle/>
          <a:p>
            <a:endParaRPr lang="ko-KR" altLang="en-US"/>
          </a:p>
        </p:txBody>
      </p:sp>
      <p:sp>
        <p:nvSpPr>
          <p:cNvPr id="80" name="Shape 78">
            <a:extLst>
              <a:ext uri="{FF2B5EF4-FFF2-40B4-BE49-F238E27FC236}">
                <a16:creationId xmlns:a16="http://schemas.microsoft.com/office/drawing/2014/main" id="{059A3536-7CA1-8F22-04D2-63919E8440EE}"/>
              </a:ext>
            </a:extLst>
          </p:cNvPr>
          <p:cNvSpPr/>
          <p:nvPr/>
        </p:nvSpPr>
        <p:spPr>
          <a:xfrm>
            <a:off x="8314182" y="5413248"/>
            <a:ext cx="177165" cy="384048"/>
          </a:xfrm>
          <a:prstGeom prst="rect">
            <a:avLst/>
          </a:prstGeom>
          <a:solidFill>
            <a:srgbClr val="9C88C9"/>
          </a:solidFill>
          <a:ln/>
        </p:spPr>
        <p:txBody>
          <a:bodyPr/>
          <a:lstStyle/>
          <a:p>
            <a:endParaRPr lang="ko-KR" altLang="en-US"/>
          </a:p>
        </p:txBody>
      </p:sp>
      <p:sp>
        <p:nvSpPr>
          <p:cNvPr id="81" name="Shape 79">
            <a:extLst>
              <a:ext uri="{FF2B5EF4-FFF2-40B4-BE49-F238E27FC236}">
                <a16:creationId xmlns:a16="http://schemas.microsoft.com/office/drawing/2014/main" id="{FE6ABF8D-F33A-0652-1DBE-E8419628AF6E}"/>
              </a:ext>
            </a:extLst>
          </p:cNvPr>
          <p:cNvSpPr/>
          <p:nvPr/>
        </p:nvSpPr>
        <p:spPr>
          <a:xfrm>
            <a:off x="6400800" y="5340096"/>
            <a:ext cx="0" cy="530352"/>
          </a:xfrm>
          <a:prstGeom prst="line">
            <a:avLst/>
          </a:prstGeom>
          <a:noFill/>
          <a:ln w="19050">
            <a:solidFill>
              <a:srgbClr val="FFFFFF"/>
            </a:solidFill>
            <a:prstDash val="solid"/>
          </a:ln>
        </p:spPr>
        <p:txBody>
          <a:bodyPr/>
          <a:lstStyle/>
          <a:p>
            <a:endParaRPr lang="ko-KR" altLang="en-US"/>
          </a:p>
        </p:txBody>
      </p:sp>
      <p:sp>
        <p:nvSpPr>
          <p:cNvPr id="82" name="Shape 80">
            <a:extLst>
              <a:ext uri="{FF2B5EF4-FFF2-40B4-BE49-F238E27FC236}">
                <a16:creationId xmlns:a16="http://schemas.microsoft.com/office/drawing/2014/main" id="{B60C9760-7772-E769-5A8A-5E6E76F45E48}"/>
              </a:ext>
            </a:extLst>
          </p:cNvPr>
          <p:cNvSpPr/>
          <p:nvPr/>
        </p:nvSpPr>
        <p:spPr>
          <a:xfrm>
            <a:off x="6967728" y="5340096"/>
            <a:ext cx="0" cy="530352"/>
          </a:xfrm>
          <a:prstGeom prst="line">
            <a:avLst/>
          </a:prstGeom>
          <a:noFill/>
          <a:ln w="19050">
            <a:solidFill>
              <a:srgbClr val="FFFFFF"/>
            </a:solidFill>
            <a:prstDash val="solid"/>
          </a:ln>
        </p:spPr>
        <p:txBody>
          <a:bodyPr/>
          <a:lstStyle/>
          <a:p>
            <a:endParaRPr lang="ko-KR" altLang="en-US"/>
          </a:p>
        </p:txBody>
      </p:sp>
      <p:sp>
        <p:nvSpPr>
          <p:cNvPr id="83" name="Shape 81">
            <a:extLst>
              <a:ext uri="{FF2B5EF4-FFF2-40B4-BE49-F238E27FC236}">
                <a16:creationId xmlns:a16="http://schemas.microsoft.com/office/drawing/2014/main" id="{2779D3F2-3C3B-948B-7E4E-7031B9C2A6A8}"/>
              </a:ext>
            </a:extLst>
          </p:cNvPr>
          <p:cNvSpPr/>
          <p:nvPr/>
        </p:nvSpPr>
        <p:spPr>
          <a:xfrm>
            <a:off x="7534656" y="5340096"/>
            <a:ext cx="0" cy="530352"/>
          </a:xfrm>
          <a:prstGeom prst="line">
            <a:avLst/>
          </a:prstGeom>
          <a:noFill/>
          <a:ln w="19050">
            <a:solidFill>
              <a:srgbClr val="FFFFFF"/>
            </a:solidFill>
            <a:prstDash val="solid"/>
          </a:ln>
        </p:spPr>
        <p:txBody>
          <a:bodyPr/>
          <a:lstStyle/>
          <a:p>
            <a:endParaRPr lang="ko-KR" altLang="en-US"/>
          </a:p>
        </p:txBody>
      </p:sp>
      <p:sp>
        <p:nvSpPr>
          <p:cNvPr id="84" name="Shape 82">
            <a:extLst>
              <a:ext uri="{FF2B5EF4-FFF2-40B4-BE49-F238E27FC236}">
                <a16:creationId xmlns:a16="http://schemas.microsoft.com/office/drawing/2014/main" id="{69B0FC54-B4B4-2D92-A25D-432B38FFF2EB}"/>
              </a:ext>
            </a:extLst>
          </p:cNvPr>
          <p:cNvSpPr/>
          <p:nvPr/>
        </p:nvSpPr>
        <p:spPr>
          <a:xfrm>
            <a:off x="8101584" y="5340096"/>
            <a:ext cx="0" cy="530352"/>
          </a:xfrm>
          <a:prstGeom prst="line">
            <a:avLst/>
          </a:prstGeom>
          <a:noFill/>
          <a:ln w="19050">
            <a:solidFill>
              <a:srgbClr val="FFFFFF"/>
            </a:solidFill>
            <a:prstDash val="solid"/>
          </a:ln>
        </p:spPr>
        <p:txBody>
          <a:bodyPr/>
          <a:lstStyle/>
          <a:p>
            <a:endParaRPr lang="ko-KR" altLang="en-US"/>
          </a:p>
        </p:txBody>
      </p:sp>
      <p:sp>
        <p:nvSpPr>
          <p:cNvPr id="85" name="Text 83">
            <a:extLst>
              <a:ext uri="{FF2B5EF4-FFF2-40B4-BE49-F238E27FC236}">
                <a16:creationId xmlns:a16="http://schemas.microsoft.com/office/drawing/2014/main" id="{FC681E25-51A5-32B9-AF90-77FE71C6BEBC}"/>
              </a:ext>
            </a:extLst>
          </p:cNvPr>
          <p:cNvSpPr txBox="1"/>
          <p:nvPr/>
        </p:nvSpPr>
        <p:spPr>
          <a:xfrm>
            <a:off x="5806440" y="5870448"/>
            <a:ext cx="2926080" cy="274320"/>
          </a:xfrm>
          <a:prstGeom prst="rect">
            <a:avLst/>
          </a:prstGeom>
          <a:noFill/>
          <a:ln/>
        </p:spPr>
        <p:txBody>
          <a:bodyPr wrap="square" lIns="0" tIns="0" rIns="0" bIns="0" rtlCol="0" anchor="t"/>
          <a:lstStyle/>
          <a:p>
            <a:pPr marL="0" indent="0">
              <a:buNone/>
            </a:pPr>
            <a:r>
              <a:rPr lang="en-US" sz="1400">
                <a:solidFill>
                  <a:srgbClr val="D8E0E7"/>
                </a:solidFill>
              </a:rPr>
              <a:t>packed 4 KB zpages</a:t>
            </a:r>
            <a:endParaRPr lang="en-US" sz="1400"/>
          </a:p>
        </p:txBody>
      </p:sp>
      <p:sp>
        <p:nvSpPr>
          <p:cNvPr id="86" name="Shape 84">
            <a:extLst>
              <a:ext uri="{FF2B5EF4-FFF2-40B4-BE49-F238E27FC236}">
                <a16:creationId xmlns:a16="http://schemas.microsoft.com/office/drawing/2014/main" id="{C503B44C-5D83-82BE-C4C8-C8DD414371E5}"/>
              </a:ext>
            </a:extLst>
          </p:cNvPr>
          <p:cNvSpPr/>
          <p:nvPr/>
        </p:nvSpPr>
        <p:spPr>
          <a:xfrm>
            <a:off x="1348740" y="2670048"/>
            <a:ext cx="0" cy="374904"/>
          </a:xfrm>
          <a:prstGeom prst="line">
            <a:avLst/>
          </a:prstGeom>
          <a:noFill/>
          <a:ln w="31750">
            <a:solidFill>
              <a:srgbClr val="C3CBD3"/>
            </a:solidFill>
            <a:prstDash val="solid"/>
            <a:tailEnd type="triangle"/>
          </a:ln>
        </p:spPr>
        <p:txBody>
          <a:bodyPr/>
          <a:lstStyle/>
          <a:p>
            <a:endParaRPr lang="ko-KR" altLang="en-US"/>
          </a:p>
        </p:txBody>
      </p:sp>
      <p:sp>
        <p:nvSpPr>
          <p:cNvPr id="87" name="Shape 85">
            <a:extLst>
              <a:ext uri="{FF2B5EF4-FFF2-40B4-BE49-F238E27FC236}">
                <a16:creationId xmlns:a16="http://schemas.microsoft.com/office/drawing/2014/main" id="{22DA43EE-4571-DF82-940F-7A2E5FC4F932}"/>
              </a:ext>
            </a:extLst>
          </p:cNvPr>
          <p:cNvSpPr/>
          <p:nvPr/>
        </p:nvSpPr>
        <p:spPr>
          <a:xfrm>
            <a:off x="1965960" y="3337560"/>
            <a:ext cx="283464" cy="0"/>
          </a:xfrm>
          <a:prstGeom prst="line">
            <a:avLst/>
          </a:prstGeom>
          <a:noFill/>
          <a:ln w="47625">
            <a:solidFill>
              <a:srgbClr val="D77628"/>
            </a:solidFill>
            <a:prstDash val="solid"/>
            <a:tailEnd type="triangle"/>
          </a:ln>
        </p:spPr>
        <p:txBody>
          <a:bodyPr/>
          <a:lstStyle/>
          <a:p>
            <a:endParaRPr lang="ko-KR" altLang="en-US"/>
          </a:p>
        </p:txBody>
      </p:sp>
      <p:sp>
        <p:nvSpPr>
          <p:cNvPr id="88" name="Shape 86">
            <a:extLst>
              <a:ext uri="{FF2B5EF4-FFF2-40B4-BE49-F238E27FC236}">
                <a16:creationId xmlns:a16="http://schemas.microsoft.com/office/drawing/2014/main" id="{89AD92D4-01E4-9CD1-93B3-42526D97CE1B}"/>
              </a:ext>
            </a:extLst>
          </p:cNvPr>
          <p:cNvSpPr/>
          <p:nvPr/>
        </p:nvSpPr>
        <p:spPr>
          <a:xfrm>
            <a:off x="3456432" y="2971800"/>
            <a:ext cx="274320" cy="0"/>
          </a:xfrm>
          <a:prstGeom prst="line">
            <a:avLst/>
          </a:prstGeom>
          <a:noFill/>
          <a:ln w="47625">
            <a:solidFill>
              <a:srgbClr val="D77628"/>
            </a:solidFill>
            <a:prstDash val="solid"/>
            <a:tailEnd type="triangle"/>
          </a:ln>
        </p:spPr>
        <p:txBody>
          <a:bodyPr/>
          <a:lstStyle/>
          <a:p>
            <a:endParaRPr lang="ko-KR" altLang="en-US"/>
          </a:p>
        </p:txBody>
      </p:sp>
      <p:sp>
        <p:nvSpPr>
          <p:cNvPr id="89" name="Shape 87">
            <a:extLst>
              <a:ext uri="{FF2B5EF4-FFF2-40B4-BE49-F238E27FC236}">
                <a16:creationId xmlns:a16="http://schemas.microsoft.com/office/drawing/2014/main" id="{245F8DE3-A7BA-A410-0382-0B9A359F7D10}"/>
              </a:ext>
            </a:extLst>
          </p:cNvPr>
          <p:cNvSpPr/>
          <p:nvPr/>
        </p:nvSpPr>
        <p:spPr>
          <a:xfrm>
            <a:off x="2862072" y="3557016"/>
            <a:ext cx="0" cy="795528"/>
          </a:xfrm>
          <a:prstGeom prst="line">
            <a:avLst/>
          </a:prstGeom>
          <a:noFill/>
          <a:ln w="47625">
            <a:solidFill>
              <a:srgbClr val="D77628"/>
            </a:solidFill>
            <a:prstDash val="solid"/>
            <a:headEnd type="triangle"/>
            <a:tailEnd type="triangle"/>
          </a:ln>
        </p:spPr>
        <p:txBody>
          <a:bodyPr/>
          <a:lstStyle/>
          <a:p>
            <a:endParaRPr lang="ko-KR" altLang="en-US"/>
          </a:p>
        </p:txBody>
      </p:sp>
      <p:sp>
        <p:nvSpPr>
          <p:cNvPr id="90" name="Shape 88">
            <a:extLst>
              <a:ext uri="{FF2B5EF4-FFF2-40B4-BE49-F238E27FC236}">
                <a16:creationId xmlns:a16="http://schemas.microsoft.com/office/drawing/2014/main" id="{006EDCB9-9EC7-44D5-32BE-255200CFBC8A}"/>
              </a:ext>
            </a:extLst>
          </p:cNvPr>
          <p:cNvSpPr/>
          <p:nvPr/>
        </p:nvSpPr>
        <p:spPr>
          <a:xfrm>
            <a:off x="4453128" y="3602736"/>
            <a:ext cx="0" cy="749808"/>
          </a:xfrm>
          <a:prstGeom prst="line">
            <a:avLst/>
          </a:prstGeom>
          <a:noFill/>
          <a:ln w="47625">
            <a:solidFill>
              <a:srgbClr val="D77628"/>
            </a:solidFill>
            <a:prstDash val="solid"/>
            <a:headEnd type="triangle"/>
            <a:tailEnd type="triangle"/>
          </a:ln>
        </p:spPr>
        <p:txBody>
          <a:bodyPr/>
          <a:lstStyle/>
          <a:p>
            <a:endParaRPr lang="ko-KR" altLang="en-US"/>
          </a:p>
        </p:txBody>
      </p:sp>
      <p:sp>
        <p:nvSpPr>
          <p:cNvPr id="91" name="Shape 89">
            <a:extLst>
              <a:ext uri="{FF2B5EF4-FFF2-40B4-BE49-F238E27FC236}">
                <a16:creationId xmlns:a16="http://schemas.microsoft.com/office/drawing/2014/main" id="{F50171FA-86EF-E47E-7593-1702B450E094}"/>
              </a:ext>
            </a:extLst>
          </p:cNvPr>
          <p:cNvSpPr/>
          <p:nvPr/>
        </p:nvSpPr>
        <p:spPr>
          <a:xfrm>
            <a:off x="5230368" y="3602736"/>
            <a:ext cx="0" cy="749808"/>
          </a:xfrm>
          <a:prstGeom prst="line">
            <a:avLst/>
          </a:prstGeom>
          <a:noFill/>
          <a:ln w="31750">
            <a:solidFill>
              <a:srgbClr val="C3CBD3"/>
            </a:solidFill>
            <a:prstDash val="solid"/>
            <a:headEnd type="triangle"/>
            <a:tailEnd type="triangle"/>
          </a:ln>
        </p:spPr>
        <p:txBody>
          <a:bodyPr/>
          <a:lstStyle/>
          <a:p>
            <a:endParaRPr lang="ko-KR" altLang="en-US"/>
          </a:p>
        </p:txBody>
      </p:sp>
      <p:sp>
        <p:nvSpPr>
          <p:cNvPr id="92" name="Shape 90">
            <a:extLst>
              <a:ext uri="{FF2B5EF4-FFF2-40B4-BE49-F238E27FC236}">
                <a16:creationId xmlns:a16="http://schemas.microsoft.com/office/drawing/2014/main" id="{D9B9CF61-1FD8-BDFA-37E0-0CDA6B3FA74F}"/>
              </a:ext>
            </a:extLst>
          </p:cNvPr>
          <p:cNvSpPr/>
          <p:nvPr/>
        </p:nvSpPr>
        <p:spPr>
          <a:xfrm>
            <a:off x="7223760" y="3694176"/>
            <a:ext cx="0" cy="1271016"/>
          </a:xfrm>
          <a:prstGeom prst="line">
            <a:avLst/>
          </a:prstGeom>
          <a:noFill/>
          <a:ln w="47625">
            <a:solidFill>
              <a:srgbClr val="D77628"/>
            </a:solidFill>
            <a:prstDash val="solid"/>
            <a:tailEnd type="triangle"/>
          </a:ln>
        </p:spPr>
        <p:txBody>
          <a:bodyPr/>
          <a:lstStyle/>
          <a:p>
            <a:endParaRPr lang="ko-KR" altLang="en-US"/>
          </a:p>
        </p:txBody>
      </p:sp>
      <p:sp>
        <p:nvSpPr>
          <p:cNvPr id="93" name="Shape 91">
            <a:extLst>
              <a:ext uri="{FF2B5EF4-FFF2-40B4-BE49-F238E27FC236}">
                <a16:creationId xmlns:a16="http://schemas.microsoft.com/office/drawing/2014/main" id="{E9820BBB-85C2-5122-05AF-35451B8A4BA8}"/>
              </a:ext>
            </a:extLst>
          </p:cNvPr>
          <p:cNvSpPr/>
          <p:nvPr/>
        </p:nvSpPr>
        <p:spPr>
          <a:xfrm>
            <a:off x="6473952" y="2743200"/>
            <a:ext cx="228600" cy="0"/>
          </a:xfrm>
          <a:prstGeom prst="line">
            <a:avLst/>
          </a:prstGeom>
          <a:noFill/>
          <a:ln w="47625">
            <a:solidFill>
              <a:srgbClr val="D77628"/>
            </a:solidFill>
            <a:prstDash val="solid"/>
            <a:tailEnd type="triangle"/>
          </a:ln>
        </p:spPr>
        <p:txBody>
          <a:bodyPr/>
          <a:lstStyle/>
          <a:p>
            <a:endParaRPr lang="ko-KR" altLang="en-US"/>
          </a:p>
        </p:txBody>
      </p:sp>
      <p:sp>
        <p:nvSpPr>
          <p:cNvPr id="94" name="Shape 92">
            <a:extLst>
              <a:ext uri="{FF2B5EF4-FFF2-40B4-BE49-F238E27FC236}">
                <a16:creationId xmlns:a16="http://schemas.microsoft.com/office/drawing/2014/main" id="{C79DD735-7092-1511-29FD-DA4D9DD495DB}"/>
              </a:ext>
            </a:extLst>
          </p:cNvPr>
          <p:cNvSpPr/>
          <p:nvPr/>
        </p:nvSpPr>
        <p:spPr>
          <a:xfrm flipH="1">
            <a:off x="4964882" y="5760720"/>
            <a:ext cx="694944" cy="0"/>
          </a:xfrm>
          <a:prstGeom prst="line">
            <a:avLst/>
          </a:prstGeom>
          <a:noFill/>
          <a:ln w="47625">
            <a:solidFill>
              <a:srgbClr val="D77628"/>
            </a:solidFill>
            <a:prstDash val="solid"/>
            <a:tailEnd type="triangle"/>
          </a:ln>
        </p:spPr>
        <p:txBody>
          <a:bodyPr/>
          <a:lstStyle/>
          <a:p>
            <a:endParaRPr lang="ko-KR" altLang="en-US"/>
          </a:p>
        </p:txBody>
      </p:sp>
      <p:sp>
        <p:nvSpPr>
          <p:cNvPr id="95" name="Shape 93">
            <a:extLst>
              <a:ext uri="{FF2B5EF4-FFF2-40B4-BE49-F238E27FC236}">
                <a16:creationId xmlns:a16="http://schemas.microsoft.com/office/drawing/2014/main" id="{6CE3627C-B42D-BA27-8F47-5B53A4FC287C}"/>
              </a:ext>
            </a:extLst>
          </p:cNvPr>
          <p:cNvSpPr/>
          <p:nvPr/>
        </p:nvSpPr>
        <p:spPr>
          <a:xfrm flipV="1">
            <a:off x="4453128" y="1824990"/>
            <a:ext cx="0" cy="271272"/>
          </a:xfrm>
          <a:prstGeom prst="line">
            <a:avLst/>
          </a:prstGeom>
          <a:noFill/>
          <a:ln w="47625">
            <a:solidFill>
              <a:srgbClr val="D77628"/>
            </a:solidFill>
            <a:prstDash val="solid"/>
          </a:ln>
        </p:spPr>
        <p:txBody>
          <a:bodyPr/>
          <a:lstStyle/>
          <a:p>
            <a:endParaRPr lang="ko-KR" altLang="en-US"/>
          </a:p>
        </p:txBody>
      </p:sp>
      <p:sp>
        <p:nvSpPr>
          <p:cNvPr id="96" name="Shape 94">
            <a:extLst>
              <a:ext uri="{FF2B5EF4-FFF2-40B4-BE49-F238E27FC236}">
                <a16:creationId xmlns:a16="http://schemas.microsoft.com/office/drawing/2014/main" id="{91D9B597-3665-E61D-462A-4AD31B7BDBD8}"/>
              </a:ext>
            </a:extLst>
          </p:cNvPr>
          <p:cNvSpPr/>
          <p:nvPr/>
        </p:nvSpPr>
        <p:spPr>
          <a:xfrm flipH="1">
            <a:off x="1348740" y="1847088"/>
            <a:ext cx="3104388" cy="0"/>
          </a:xfrm>
          <a:prstGeom prst="line">
            <a:avLst/>
          </a:prstGeom>
          <a:noFill/>
          <a:ln w="47625">
            <a:solidFill>
              <a:srgbClr val="D77628"/>
            </a:solidFill>
            <a:prstDash val="solid"/>
          </a:ln>
        </p:spPr>
        <p:txBody>
          <a:bodyPr/>
          <a:lstStyle/>
          <a:p>
            <a:endParaRPr lang="ko-KR" altLang="en-US"/>
          </a:p>
        </p:txBody>
      </p:sp>
      <p:sp>
        <p:nvSpPr>
          <p:cNvPr id="97" name="Shape 95">
            <a:extLst>
              <a:ext uri="{FF2B5EF4-FFF2-40B4-BE49-F238E27FC236}">
                <a16:creationId xmlns:a16="http://schemas.microsoft.com/office/drawing/2014/main" id="{25A52F8B-E6CD-17E5-276A-CCD7A265D8A5}"/>
              </a:ext>
            </a:extLst>
          </p:cNvPr>
          <p:cNvSpPr/>
          <p:nvPr/>
        </p:nvSpPr>
        <p:spPr>
          <a:xfrm>
            <a:off x="1348740" y="1824990"/>
            <a:ext cx="0" cy="259842"/>
          </a:xfrm>
          <a:prstGeom prst="line">
            <a:avLst/>
          </a:prstGeom>
          <a:noFill/>
          <a:ln w="47625">
            <a:solidFill>
              <a:srgbClr val="D77628"/>
            </a:solidFill>
            <a:prstDash val="solid"/>
            <a:tailEnd type="triangle"/>
          </a:ln>
        </p:spPr>
        <p:txBody>
          <a:bodyPr/>
          <a:lstStyle/>
          <a:p>
            <a:endParaRPr lang="ko-KR" altLang="en-US"/>
          </a:p>
        </p:txBody>
      </p:sp>
      <p:sp>
        <p:nvSpPr>
          <p:cNvPr id="98" name="Shape 96">
            <a:extLst>
              <a:ext uri="{FF2B5EF4-FFF2-40B4-BE49-F238E27FC236}">
                <a16:creationId xmlns:a16="http://schemas.microsoft.com/office/drawing/2014/main" id="{A6683639-BC07-ABDC-9A8D-89FEA9576B4F}"/>
              </a:ext>
            </a:extLst>
          </p:cNvPr>
          <p:cNvSpPr/>
          <p:nvPr/>
        </p:nvSpPr>
        <p:spPr>
          <a:xfrm>
            <a:off x="3822192" y="3044952"/>
            <a:ext cx="1243584" cy="365760"/>
          </a:xfrm>
          <a:prstGeom prst="rect">
            <a:avLst/>
          </a:prstGeom>
          <a:ln w="38100">
            <a:solidFill>
              <a:srgbClr val="D77628"/>
            </a:solidFill>
            <a:prstDash val="solid"/>
          </a:ln>
        </p:spPr>
        <p:txBody>
          <a:bodyPr/>
          <a:lstStyle/>
          <a:p>
            <a:endParaRPr lang="ko-KR" altLang="en-US"/>
          </a:p>
        </p:txBody>
      </p:sp>
      <p:sp>
        <p:nvSpPr>
          <p:cNvPr id="99" name="Text 97">
            <a:extLst>
              <a:ext uri="{FF2B5EF4-FFF2-40B4-BE49-F238E27FC236}">
                <a16:creationId xmlns:a16="http://schemas.microsoft.com/office/drawing/2014/main" id="{4BCAAF4C-8639-F111-2EC4-161396A8780F}"/>
              </a:ext>
            </a:extLst>
          </p:cNvPr>
          <p:cNvSpPr/>
          <p:nvPr/>
        </p:nvSpPr>
        <p:spPr>
          <a:xfrm>
            <a:off x="2880360" y="2048256"/>
            <a:ext cx="621792" cy="274320"/>
          </a:xfrm>
          <a:prstGeom prst="roundRect">
            <a:avLst>
              <a:gd name="adj" fmla="val 16667"/>
            </a:avLst>
          </a:prstGeom>
          <a:solidFill>
            <a:srgbClr val="CF4548"/>
          </a:solidFill>
          <a:ln/>
        </p:spPr>
        <p:txBody>
          <a:bodyPr wrap="square" lIns="0" tIns="0" rIns="0" bIns="0" rtlCol="0" anchor="ctr"/>
          <a:lstStyle/>
          <a:p>
            <a:pPr marL="0" indent="0" algn="ctr">
              <a:buNone/>
            </a:pPr>
            <a:r>
              <a:rPr lang="en-US" sz="1400" b="1">
                <a:solidFill>
                  <a:schemeClr val="bg1"/>
                </a:solidFill>
              </a:rPr>
              <a:t>fault</a:t>
            </a:r>
            <a:endParaRPr lang="en-US" sz="1400"/>
          </a:p>
        </p:txBody>
      </p:sp>
      <p:sp>
        <p:nvSpPr>
          <p:cNvPr id="100" name="Text 98">
            <a:extLst>
              <a:ext uri="{FF2B5EF4-FFF2-40B4-BE49-F238E27FC236}">
                <a16:creationId xmlns:a16="http://schemas.microsoft.com/office/drawing/2014/main" id="{D132D520-BEB6-79CB-F205-76B8BD78B955}"/>
              </a:ext>
            </a:extLst>
          </p:cNvPr>
          <p:cNvSpPr/>
          <p:nvPr/>
        </p:nvSpPr>
        <p:spPr>
          <a:xfrm>
            <a:off x="1810512" y="2816352"/>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1</a:t>
            </a:r>
            <a:endParaRPr lang="en-US" sz="1500"/>
          </a:p>
        </p:txBody>
      </p:sp>
      <p:sp>
        <p:nvSpPr>
          <p:cNvPr id="101" name="Text 99">
            <a:extLst>
              <a:ext uri="{FF2B5EF4-FFF2-40B4-BE49-F238E27FC236}">
                <a16:creationId xmlns:a16="http://schemas.microsoft.com/office/drawing/2014/main" id="{960BB70F-5108-F4CF-4E95-A0BE4C7D4CB3}"/>
              </a:ext>
            </a:extLst>
          </p:cNvPr>
          <p:cNvSpPr/>
          <p:nvPr/>
        </p:nvSpPr>
        <p:spPr>
          <a:xfrm>
            <a:off x="2487168" y="3776472"/>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2</a:t>
            </a:r>
            <a:endParaRPr lang="en-US" sz="1500"/>
          </a:p>
        </p:txBody>
      </p:sp>
      <p:sp>
        <p:nvSpPr>
          <p:cNvPr id="102" name="Text 100">
            <a:extLst>
              <a:ext uri="{FF2B5EF4-FFF2-40B4-BE49-F238E27FC236}">
                <a16:creationId xmlns:a16="http://schemas.microsoft.com/office/drawing/2014/main" id="{BBB95CC7-285F-B029-443B-8C921154AA15}"/>
              </a:ext>
            </a:extLst>
          </p:cNvPr>
          <p:cNvSpPr/>
          <p:nvPr/>
        </p:nvSpPr>
        <p:spPr>
          <a:xfrm>
            <a:off x="4553712" y="3776472"/>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3</a:t>
            </a:r>
            <a:endParaRPr lang="en-US" sz="1500"/>
          </a:p>
        </p:txBody>
      </p:sp>
      <p:sp>
        <p:nvSpPr>
          <p:cNvPr id="103" name="Text 101">
            <a:extLst>
              <a:ext uri="{FF2B5EF4-FFF2-40B4-BE49-F238E27FC236}">
                <a16:creationId xmlns:a16="http://schemas.microsoft.com/office/drawing/2014/main" id="{CA112BE6-B255-D325-313C-CAE0ACE27CD0}"/>
              </a:ext>
            </a:extLst>
          </p:cNvPr>
          <p:cNvSpPr/>
          <p:nvPr/>
        </p:nvSpPr>
        <p:spPr>
          <a:xfrm>
            <a:off x="6428232" y="2286000"/>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4</a:t>
            </a:r>
            <a:endParaRPr lang="en-US" sz="1500"/>
          </a:p>
        </p:txBody>
      </p:sp>
      <p:sp>
        <p:nvSpPr>
          <p:cNvPr id="104" name="Text 102">
            <a:extLst>
              <a:ext uri="{FF2B5EF4-FFF2-40B4-BE49-F238E27FC236}">
                <a16:creationId xmlns:a16="http://schemas.microsoft.com/office/drawing/2014/main" id="{844C415C-1585-AA3D-9658-845F1F074DA0}"/>
              </a:ext>
            </a:extLst>
          </p:cNvPr>
          <p:cNvSpPr/>
          <p:nvPr/>
        </p:nvSpPr>
        <p:spPr>
          <a:xfrm>
            <a:off x="7360920" y="4160520"/>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5</a:t>
            </a:r>
            <a:endParaRPr lang="en-US" sz="1500"/>
          </a:p>
        </p:txBody>
      </p:sp>
      <p:sp>
        <p:nvSpPr>
          <p:cNvPr id="105" name="Text 103">
            <a:extLst>
              <a:ext uri="{FF2B5EF4-FFF2-40B4-BE49-F238E27FC236}">
                <a16:creationId xmlns:a16="http://schemas.microsoft.com/office/drawing/2014/main" id="{119389CC-805E-7E70-78CD-B8B84FB8D63F}"/>
              </a:ext>
            </a:extLst>
          </p:cNvPr>
          <p:cNvSpPr/>
          <p:nvPr/>
        </p:nvSpPr>
        <p:spPr>
          <a:xfrm>
            <a:off x="2743200" y="1682496"/>
            <a:ext cx="329184" cy="329184"/>
          </a:xfrm>
          <a:prstGeom prst="ellipse">
            <a:avLst/>
          </a:prstGeom>
          <a:solidFill>
            <a:srgbClr val="D77628"/>
          </a:solidFill>
          <a:ln/>
        </p:spPr>
        <p:txBody>
          <a:bodyPr wrap="square" lIns="0" tIns="0" rIns="0" bIns="0" rtlCol="0" anchor="ctr"/>
          <a:lstStyle/>
          <a:p>
            <a:pPr marL="0" indent="0" algn="ctr">
              <a:buNone/>
            </a:pPr>
            <a:r>
              <a:rPr lang="en-US" sz="1500" b="1">
                <a:solidFill>
                  <a:schemeClr val="bg1"/>
                </a:solidFill>
              </a:rPr>
              <a:t>6</a:t>
            </a:r>
            <a:endParaRPr lang="en-US" sz="1500"/>
          </a:p>
        </p:txBody>
      </p:sp>
      <p:sp>
        <p:nvSpPr>
          <p:cNvPr id="106" name="Text 104">
            <a:extLst>
              <a:ext uri="{FF2B5EF4-FFF2-40B4-BE49-F238E27FC236}">
                <a16:creationId xmlns:a16="http://schemas.microsoft.com/office/drawing/2014/main" id="{F7F2A1B3-7994-D76B-AC57-0CC8778BFCBB}"/>
              </a:ext>
            </a:extLst>
          </p:cNvPr>
          <p:cNvSpPr/>
          <p:nvPr/>
        </p:nvSpPr>
        <p:spPr>
          <a:xfrm>
            <a:off x="9217152" y="1773936"/>
            <a:ext cx="310896" cy="310896"/>
          </a:xfrm>
          <a:prstGeom prst="ellipse">
            <a:avLst/>
          </a:prstGeom>
          <a:solidFill>
            <a:srgbClr val="D77628"/>
          </a:solidFill>
          <a:ln/>
        </p:spPr>
        <p:txBody>
          <a:bodyPr wrap="square" lIns="0" tIns="0" rIns="0" bIns="0" rtlCol="0" anchor="ctr"/>
          <a:lstStyle/>
          <a:p>
            <a:pPr marL="0" indent="0" algn="ctr">
              <a:buNone/>
            </a:pPr>
            <a:r>
              <a:rPr lang="en-US" sz="1400" b="1">
                <a:solidFill>
                  <a:schemeClr val="bg1"/>
                </a:solidFill>
              </a:rPr>
              <a:t>1</a:t>
            </a:r>
            <a:endParaRPr lang="en-US" sz="1400"/>
          </a:p>
        </p:txBody>
      </p:sp>
      <p:sp>
        <p:nvSpPr>
          <p:cNvPr id="107" name="Text 105">
            <a:extLst>
              <a:ext uri="{FF2B5EF4-FFF2-40B4-BE49-F238E27FC236}">
                <a16:creationId xmlns:a16="http://schemas.microsoft.com/office/drawing/2014/main" id="{FFE9B9F8-FC48-9C7A-05AD-A842B623F0C4}"/>
              </a:ext>
            </a:extLst>
          </p:cNvPr>
          <p:cNvSpPr txBox="1"/>
          <p:nvPr/>
        </p:nvSpPr>
        <p:spPr>
          <a:xfrm>
            <a:off x="9601199" y="1755648"/>
            <a:ext cx="2179983" cy="530352"/>
          </a:xfrm>
          <a:prstGeom prst="rect">
            <a:avLst/>
          </a:prstGeom>
          <a:noFill/>
          <a:ln/>
        </p:spPr>
        <p:txBody>
          <a:bodyPr wrap="square" lIns="0" tIns="0" rIns="0" bIns="0" rtlCol="0" anchor="t"/>
          <a:lstStyle/>
          <a:p>
            <a:pPr marL="0" indent="0">
              <a:buNone/>
            </a:pPr>
            <a:r>
              <a:rPr lang="en-US" sz="1600">
                <a:solidFill>
                  <a:schemeClr val="tx1"/>
                </a:solidFill>
              </a:rPr>
              <a:t>TLB miss → page walk</a:t>
            </a:r>
            <a:endParaRPr lang="en-US" sz="1600"/>
          </a:p>
        </p:txBody>
      </p:sp>
      <p:sp>
        <p:nvSpPr>
          <p:cNvPr id="108" name="Text 106">
            <a:extLst>
              <a:ext uri="{FF2B5EF4-FFF2-40B4-BE49-F238E27FC236}">
                <a16:creationId xmlns:a16="http://schemas.microsoft.com/office/drawing/2014/main" id="{8DAF32F2-C976-EAFB-6D96-3F21E4099A27}"/>
              </a:ext>
            </a:extLst>
          </p:cNvPr>
          <p:cNvSpPr/>
          <p:nvPr/>
        </p:nvSpPr>
        <p:spPr>
          <a:xfrm>
            <a:off x="9217152" y="2414016"/>
            <a:ext cx="310896" cy="310896"/>
          </a:xfrm>
          <a:prstGeom prst="ellipse">
            <a:avLst/>
          </a:prstGeom>
          <a:solidFill>
            <a:srgbClr val="D77628"/>
          </a:solidFill>
          <a:ln/>
        </p:spPr>
        <p:txBody>
          <a:bodyPr wrap="square" lIns="0" tIns="0" rIns="0" bIns="0" rtlCol="0" anchor="ctr"/>
          <a:lstStyle/>
          <a:p>
            <a:pPr marL="0" indent="0" algn="ctr">
              <a:buNone/>
            </a:pPr>
            <a:r>
              <a:rPr lang="en-US" sz="1400" b="1">
                <a:solidFill>
                  <a:schemeClr val="bg1"/>
                </a:solidFill>
              </a:rPr>
              <a:t>2</a:t>
            </a:r>
            <a:endParaRPr lang="en-US" sz="1400"/>
          </a:p>
        </p:txBody>
      </p:sp>
      <p:sp>
        <p:nvSpPr>
          <p:cNvPr id="109" name="Text 107">
            <a:extLst>
              <a:ext uri="{FF2B5EF4-FFF2-40B4-BE49-F238E27FC236}">
                <a16:creationId xmlns:a16="http://schemas.microsoft.com/office/drawing/2014/main" id="{CA5CD790-8F00-0512-E17F-5B9A11E79373}"/>
              </a:ext>
            </a:extLst>
          </p:cNvPr>
          <p:cNvSpPr txBox="1"/>
          <p:nvPr/>
        </p:nvSpPr>
        <p:spPr>
          <a:xfrm>
            <a:off x="9601199" y="2395728"/>
            <a:ext cx="2224157" cy="530352"/>
          </a:xfrm>
          <a:prstGeom prst="rect">
            <a:avLst/>
          </a:prstGeom>
          <a:noFill/>
          <a:ln/>
        </p:spPr>
        <p:txBody>
          <a:bodyPr wrap="square" lIns="0" tIns="0" rIns="0" bIns="0" rtlCol="0" anchor="t"/>
          <a:lstStyle/>
          <a:p>
            <a:pPr marL="0" indent="0">
              <a:buNone/>
            </a:pPr>
            <a:r>
              <a:rPr lang="en-US" sz="1600">
                <a:solidFill>
                  <a:schemeClr val="tx1"/>
                </a:solidFill>
              </a:rPr>
              <a:t>PTE has C = 1 </a:t>
            </a:r>
            <a:br>
              <a:rPr lang="en-US" sz="1600">
                <a:solidFill>
                  <a:schemeClr val="tx1"/>
                </a:solidFill>
              </a:rPr>
            </a:br>
            <a:r>
              <a:rPr lang="en-US" sz="1600">
                <a:solidFill>
                  <a:schemeClr val="tx1"/>
                </a:solidFill>
              </a:rPr>
              <a:t>→ fault goes to the FMU</a:t>
            </a:r>
            <a:endParaRPr lang="en-US" sz="1600"/>
          </a:p>
        </p:txBody>
      </p:sp>
      <p:sp>
        <p:nvSpPr>
          <p:cNvPr id="110" name="Text 108">
            <a:extLst>
              <a:ext uri="{FF2B5EF4-FFF2-40B4-BE49-F238E27FC236}">
                <a16:creationId xmlns:a16="http://schemas.microsoft.com/office/drawing/2014/main" id="{EC790907-0B66-1208-E3B8-0442B48965AB}"/>
              </a:ext>
            </a:extLst>
          </p:cNvPr>
          <p:cNvSpPr/>
          <p:nvPr/>
        </p:nvSpPr>
        <p:spPr>
          <a:xfrm>
            <a:off x="9217152" y="3054096"/>
            <a:ext cx="310896" cy="310896"/>
          </a:xfrm>
          <a:prstGeom prst="ellipse">
            <a:avLst/>
          </a:prstGeom>
          <a:solidFill>
            <a:srgbClr val="D77628"/>
          </a:solidFill>
          <a:ln/>
        </p:spPr>
        <p:txBody>
          <a:bodyPr wrap="square" lIns="0" tIns="0" rIns="0" bIns="0" rtlCol="0" anchor="ctr"/>
          <a:lstStyle/>
          <a:p>
            <a:pPr marL="0" indent="0" algn="ctr">
              <a:buNone/>
            </a:pPr>
            <a:r>
              <a:rPr lang="en-US" sz="1400" b="1">
                <a:solidFill>
                  <a:schemeClr val="bg1"/>
                </a:solidFill>
              </a:rPr>
              <a:t>3</a:t>
            </a:r>
            <a:endParaRPr lang="en-US" sz="1400"/>
          </a:p>
        </p:txBody>
      </p:sp>
      <p:sp>
        <p:nvSpPr>
          <p:cNvPr id="111" name="Text 109">
            <a:extLst>
              <a:ext uri="{FF2B5EF4-FFF2-40B4-BE49-F238E27FC236}">
                <a16:creationId xmlns:a16="http://schemas.microsoft.com/office/drawing/2014/main" id="{3B8912F7-C51A-7B4A-7832-45F6D8133D4E}"/>
              </a:ext>
            </a:extLst>
          </p:cNvPr>
          <p:cNvSpPr txBox="1"/>
          <p:nvPr/>
        </p:nvSpPr>
        <p:spPr>
          <a:xfrm>
            <a:off x="9601200" y="3035808"/>
            <a:ext cx="2039112" cy="530352"/>
          </a:xfrm>
          <a:prstGeom prst="rect">
            <a:avLst/>
          </a:prstGeom>
          <a:noFill/>
          <a:ln/>
        </p:spPr>
        <p:txBody>
          <a:bodyPr wrap="square" lIns="0" tIns="0" rIns="0" bIns="0" rtlCol="0" anchor="t"/>
          <a:lstStyle/>
          <a:p>
            <a:pPr marL="0" indent="0">
              <a:buNone/>
            </a:pPr>
            <a:r>
              <a:rPr lang="en-US" sz="1600">
                <a:solidFill>
                  <a:schemeClr val="tx1"/>
                </a:solidFill>
              </a:rPr>
              <a:t>FMU reads the ZDE from the ZDT</a:t>
            </a:r>
            <a:endParaRPr lang="en-US" sz="1600"/>
          </a:p>
        </p:txBody>
      </p:sp>
      <p:sp>
        <p:nvSpPr>
          <p:cNvPr id="112" name="Text 110">
            <a:extLst>
              <a:ext uri="{FF2B5EF4-FFF2-40B4-BE49-F238E27FC236}">
                <a16:creationId xmlns:a16="http://schemas.microsoft.com/office/drawing/2014/main" id="{CDCE3398-B3AA-7710-83B6-029AA700F165}"/>
              </a:ext>
            </a:extLst>
          </p:cNvPr>
          <p:cNvSpPr/>
          <p:nvPr/>
        </p:nvSpPr>
        <p:spPr>
          <a:xfrm>
            <a:off x="9217152" y="3694176"/>
            <a:ext cx="310896" cy="310896"/>
          </a:xfrm>
          <a:prstGeom prst="ellipse">
            <a:avLst/>
          </a:prstGeom>
          <a:solidFill>
            <a:srgbClr val="D77628"/>
          </a:solidFill>
          <a:ln/>
        </p:spPr>
        <p:txBody>
          <a:bodyPr wrap="square" lIns="0" tIns="0" rIns="0" bIns="0" rtlCol="0" anchor="ctr"/>
          <a:lstStyle/>
          <a:p>
            <a:pPr marL="0" indent="0" algn="ctr">
              <a:buNone/>
            </a:pPr>
            <a:r>
              <a:rPr lang="en-US" sz="1400" b="1">
                <a:solidFill>
                  <a:schemeClr val="bg1"/>
                </a:solidFill>
              </a:rPr>
              <a:t>4</a:t>
            </a:r>
            <a:endParaRPr lang="en-US" sz="1400"/>
          </a:p>
        </p:txBody>
      </p:sp>
      <p:sp>
        <p:nvSpPr>
          <p:cNvPr id="113" name="Text 111">
            <a:extLst>
              <a:ext uri="{FF2B5EF4-FFF2-40B4-BE49-F238E27FC236}">
                <a16:creationId xmlns:a16="http://schemas.microsoft.com/office/drawing/2014/main" id="{140F61F0-C59D-2881-C602-78CCB4109276}"/>
              </a:ext>
            </a:extLst>
          </p:cNvPr>
          <p:cNvSpPr txBox="1"/>
          <p:nvPr/>
        </p:nvSpPr>
        <p:spPr>
          <a:xfrm>
            <a:off x="9601200" y="3675888"/>
            <a:ext cx="2039112" cy="777240"/>
          </a:xfrm>
          <a:prstGeom prst="rect">
            <a:avLst/>
          </a:prstGeom>
          <a:noFill/>
          <a:ln/>
        </p:spPr>
        <p:txBody>
          <a:bodyPr wrap="square" lIns="0" tIns="0" rIns="0" bIns="0" rtlCol="0" anchor="t"/>
          <a:lstStyle/>
          <a:p>
            <a:pPr marL="0" indent="0">
              <a:buNone/>
            </a:pPr>
            <a:r>
              <a:rPr lang="en-US" sz="1600">
                <a:solidFill>
                  <a:schemeClr val="tx1"/>
                </a:solidFill>
              </a:rPr>
              <a:t>FMU pops a free frame from PgCQ, calls the CDE</a:t>
            </a:r>
            <a:endParaRPr lang="en-US" sz="1600"/>
          </a:p>
        </p:txBody>
      </p:sp>
      <p:sp>
        <p:nvSpPr>
          <p:cNvPr id="114" name="Text 112">
            <a:extLst>
              <a:ext uri="{FF2B5EF4-FFF2-40B4-BE49-F238E27FC236}">
                <a16:creationId xmlns:a16="http://schemas.microsoft.com/office/drawing/2014/main" id="{D88E734F-2F9B-F618-EEBD-D129CB443C99}"/>
              </a:ext>
            </a:extLst>
          </p:cNvPr>
          <p:cNvSpPr/>
          <p:nvPr/>
        </p:nvSpPr>
        <p:spPr>
          <a:xfrm>
            <a:off x="9217152" y="4581144"/>
            <a:ext cx="310896" cy="310896"/>
          </a:xfrm>
          <a:prstGeom prst="ellipse">
            <a:avLst/>
          </a:prstGeom>
          <a:solidFill>
            <a:srgbClr val="D77628"/>
          </a:solidFill>
          <a:ln/>
        </p:spPr>
        <p:txBody>
          <a:bodyPr wrap="square" lIns="0" tIns="0" rIns="0" bIns="0" rtlCol="0" anchor="ctr"/>
          <a:lstStyle/>
          <a:p>
            <a:pPr marL="0" indent="0" algn="ctr">
              <a:buNone/>
            </a:pPr>
            <a:r>
              <a:rPr lang="en-US" sz="1400" b="1">
                <a:solidFill>
                  <a:schemeClr val="bg1"/>
                </a:solidFill>
              </a:rPr>
              <a:t>5</a:t>
            </a:r>
            <a:endParaRPr lang="en-US" sz="1400"/>
          </a:p>
        </p:txBody>
      </p:sp>
      <p:sp>
        <p:nvSpPr>
          <p:cNvPr id="115" name="Text 113">
            <a:extLst>
              <a:ext uri="{FF2B5EF4-FFF2-40B4-BE49-F238E27FC236}">
                <a16:creationId xmlns:a16="http://schemas.microsoft.com/office/drawing/2014/main" id="{88C90EFA-ED54-680E-CD53-5833B3DB494C}"/>
              </a:ext>
            </a:extLst>
          </p:cNvPr>
          <p:cNvSpPr txBox="1"/>
          <p:nvPr/>
        </p:nvSpPr>
        <p:spPr>
          <a:xfrm>
            <a:off x="9601200" y="4562856"/>
            <a:ext cx="2039112" cy="530352"/>
          </a:xfrm>
          <a:prstGeom prst="rect">
            <a:avLst/>
          </a:prstGeom>
          <a:noFill/>
          <a:ln/>
        </p:spPr>
        <p:txBody>
          <a:bodyPr wrap="square" lIns="0" tIns="0" rIns="0" bIns="0" rtlCol="0" anchor="t"/>
          <a:lstStyle/>
          <a:p>
            <a:pPr marL="0" indent="0">
              <a:buNone/>
            </a:pPr>
            <a:r>
              <a:rPr lang="en-US" sz="1600">
                <a:solidFill>
                  <a:schemeClr val="tx1"/>
                </a:solidFill>
              </a:rPr>
              <a:t>CDE restores the faulting page</a:t>
            </a:r>
            <a:endParaRPr lang="en-US" sz="1600"/>
          </a:p>
        </p:txBody>
      </p:sp>
      <p:sp>
        <p:nvSpPr>
          <p:cNvPr id="116" name="Text 114">
            <a:extLst>
              <a:ext uri="{FF2B5EF4-FFF2-40B4-BE49-F238E27FC236}">
                <a16:creationId xmlns:a16="http://schemas.microsoft.com/office/drawing/2014/main" id="{DE6E6351-0671-B17C-7640-EDDCDE8B1191}"/>
              </a:ext>
            </a:extLst>
          </p:cNvPr>
          <p:cNvSpPr/>
          <p:nvPr/>
        </p:nvSpPr>
        <p:spPr>
          <a:xfrm>
            <a:off x="9217152" y="5221224"/>
            <a:ext cx="310896" cy="310896"/>
          </a:xfrm>
          <a:prstGeom prst="ellipse">
            <a:avLst/>
          </a:prstGeom>
          <a:solidFill>
            <a:srgbClr val="D77628"/>
          </a:solidFill>
          <a:ln/>
        </p:spPr>
        <p:txBody>
          <a:bodyPr wrap="square" lIns="0" tIns="0" rIns="0" bIns="0" rtlCol="0" anchor="ctr"/>
          <a:lstStyle/>
          <a:p>
            <a:pPr marL="0" indent="0" algn="ctr">
              <a:buNone/>
            </a:pPr>
            <a:r>
              <a:rPr lang="en-US" sz="1400" b="1">
                <a:solidFill>
                  <a:schemeClr val="bg1"/>
                </a:solidFill>
              </a:rPr>
              <a:t>6</a:t>
            </a:r>
            <a:endParaRPr lang="en-US" sz="1400"/>
          </a:p>
        </p:txBody>
      </p:sp>
      <p:sp>
        <p:nvSpPr>
          <p:cNvPr id="117" name="Text 115">
            <a:extLst>
              <a:ext uri="{FF2B5EF4-FFF2-40B4-BE49-F238E27FC236}">
                <a16:creationId xmlns:a16="http://schemas.microsoft.com/office/drawing/2014/main" id="{CAF93FFA-998C-97EF-774A-1B20499436DC}"/>
              </a:ext>
            </a:extLst>
          </p:cNvPr>
          <p:cNvSpPr txBox="1"/>
          <p:nvPr/>
        </p:nvSpPr>
        <p:spPr>
          <a:xfrm>
            <a:off x="9601200" y="5202936"/>
            <a:ext cx="2039112" cy="530352"/>
          </a:xfrm>
          <a:prstGeom prst="rect">
            <a:avLst/>
          </a:prstGeom>
          <a:noFill/>
          <a:ln/>
        </p:spPr>
        <p:txBody>
          <a:bodyPr wrap="square" lIns="0" tIns="0" rIns="0" bIns="0" rtlCol="0" anchor="t"/>
          <a:lstStyle/>
          <a:p>
            <a:pPr marL="0" indent="0">
              <a:buNone/>
            </a:pPr>
            <a:r>
              <a:rPr lang="en-US" sz="1600">
                <a:solidFill>
                  <a:schemeClr val="tx1"/>
                </a:solidFill>
              </a:rPr>
              <a:t>FMU updates the PTE → replay</a:t>
            </a:r>
            <a:endParaRPr lang="en-US" sz="1600"/>
          </a:p>
        </p:txBody>
      </p:sp>
      <p:sp>
        <p:nvSpPr>
          <p:cNvPr id="118" name="Text 116">
            <a:extLst>
              <a:ext uri="{FF2B5EF4-FFF2-40B4-BE49-F238E27FC236}">
                <a16:creationId xmlns:a16="http://schemas.microsoft.com/office/drawing/2014/main" id="{00FEFC7C-A3BB-CC1E-7B17-3699D9C2FD30}"/>
              </a:ext>
            </a:extLst>
          </p:cNvPr>
          <p:cNvSpPr/>
          <p:nvPr/>
        </p:nvSpPr>
        <p:spPr>
          <a:xfrm>
            <a:off x="9189720" y="5833872"/>
            <a:ext cx="2450592" cy="438912"/>
          </a:xfrm>
          <a:prstGeom prst="roundRect">
            <a:avLst>
              <a:gd name="adj" fmla="val 10417"/>
            </a:avLst>
          </a:prstGeom>
          <a:solidFill>
            <a:schemeClr val="accent1">
              <a:alpha val="15000"/>
            </a:schemeClr>
          </a:solidFill>
          <a:ln/>
        </p:spPr>
        <p:txBody>
          <a:bodyPr wrap="square" lIns="508" tIns="508" rIns="508" bIns="508" rtlCol="0" anchor="ctr"/>
          <a:lstStyle/>
          <a:p>
            <a:pPr marL="0" indent="0" algn="ctr">
              <a:buNone/>
            </a:pPr>
            <a:r>
              <a:rPr lang="en-US" sz="1700" b="1">
                <a:solidFill>
                  <a:schemeClr val="accent1"/>
                </a:solidFill>
              </a:rPr>
              <a:t>No driver · no PCIe</a:t>
            </a:r>
            <a:endParaRPr lang="en-US" sz="1700"/>
          </a:p>
        </p:txBody>
      </p:sp>
      <p:sp>
        <p:nvSpPr>
          <p:cNvPr id="119" name="Slide Number Placeholder 0">
            <a:extLst>
              <a:ext uri="{FF2B5EF4-FFF2-40B4-BE49-F238E27FC236}">
                <a16:creationId xmlns:a16="http://schemas.microsoft.com/office/drawing/2014/main" id="{777F9214-A11B-FCC5-EEED-166C20CDDB61}"/>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27</a:t>
            </a:fld>
            <a:endParaRPr lang="en-US"/>
          </a:p>
        </p:txBody>
      </p:sp>
      <p:sp>
        <p:nvSpPr>
          <p:cNvPr id="120" name="Shape 89">
            <a:extLst>
              <a:ext uri="{FF2B5EF4-FFF2-40B4-BE49-F238E27FC236}">
                <a16:creationId xmlns:a16="http://schemas.microsoft.com/office/drawing/2014/main" id="{D220C3C1-E393-0475-9D97-ADD28C33583F}"/>
              </a:ext>
            </a:extLst>
          </p:cNvPr>
          <p:cNvSpPr/>
          <p:nvPr/>
        </p:nvSpPr>
        <p:spPr>
          <a:xfrm>
            <a:off x="5971032" y="3602736"/>
            <a:ext cx="0" cy="749808"/>
          </a:xfrm>
          <a:prstGeom prst="line">
            <a:avLst/>
          </a:prstGeom>
          <a:noFill/>
          <a:ln w="31750">
            <a:solidFill>
              <a:srgbClr val="C3CBD3"/>
            </a:solidFill>
            <a:prstDash val="solid"/>
            <a:headEnd type="triangle"/>
            <a:tailEnd type="triangle"/>
          </a:ln>
        </p:spPr>
        <p:txBody>
          <a:bodyPr/>
          <a:lstStyle/>
          <a:p>
            <a:endParaRPr lang="ko-KR" altLang="en-US"/>
          </a:p>
        </p:txBody>
      </p:sp>
    </p:spTree>
    <p:extLst>
      <p:ext uri="{BB962C8B-B14F-4D97-AF65-F5344CB8AC3E}">
        <p14:creationId xmlns:p14="http://schemas.microsoft.com/office/powerpoint/2010/main" val="1365883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824A7-6ECE-65F8-4BD4-58EB378D4A42}"/>
            </a:ext>
          </a:extLst>
        </p:cNvPr>
        <p:cNvGrpSpPr/>
        <p:nvPr/>
      </p:nvGrpSpPr>
      <p:grpSpPr>
        <a:xfrm>
          <a:off x="0" y="0"/>
          <a:ext cx="0" cy="0"/>
          <a:chOff x="0" y="0"/>
          <a:chExt cx="0" cy="0"/>
        </a:xfrm>
      </p:grpSpPr>
      <p:sp>
        <p:nvSpPr>
          <p:cNvPr id="2" name="Text 1">
            <a:hlinkClick r:id="rId3" action="ppaction://hlinksldjump"/>
            <a:extLst>
              <a:ext uri="{FF2B5EF4-FFF2-40B4-BE49-F238E27FC236}">
                <a16:creationId xmlns:a16="http://schemas.microsoft.com/office/drawing/2014/main" id="{F06797AD-49BB-1A18-B926-AE821CFB72C6}"/>
              </a:ext>
            </a:extLst>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r>
              <a:rPr lang="en-US" dirty="0"/>
              <a:t>BACKUP · DESIGN DETAILS</a:t>
            </a:r>
            <a:endParaRPr lang="en-US" altLang="ko-KR"/>
          </a:p>
        </p:txBody>
      </p:sp>
      <p:sp>
        <p:nvSpPr>
          <p:cNvPr id="3" name="Text 1">
            <a:extLst>
              <a:ext uri="{FF2B5EF4-FFF2-40B4-BE49-F238E27FC236}">
                <a16:creationId xmlns:a16="http://schemas.microsoft.com/office/drawing/2014/main" id="{C106D374-C7D1-923E-F417-40CC8788BBC4}"/>
              </a:ext>
            </a:extLst>
          </p:cNvPr>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r>
              <a:rPr lang="en-US" dirty="0"/>
              <a:t>2. Zswap-in (Decompression): restoring a page with its ZDE</a:t>
            </a:r>
            <a:endParaRPr lang="en-US" sz="3000"/>
          </a:p>
        </p:txBody>
      </p:sp>
      <p:sp>
        <p:nvSpPr>
          <p:cNvPr id="4" name="Text 1">
            <a:extLst>
              <a:ext uri="{FF2B5EF4-FFF2-40B4-BE49-F238E27FC236}">
                <a16:creationId xmlns:a16="http://schemas.microsoft.com/office/drawing/2014/main" id="{33A6FB54-E62A-35C5-FE27-9537C175C046}"/>
              </a:ext>
            </a:extLst>
          </p:cNvPr>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dirty="0"/>
              <a:t>The PTE leads to the group’s ZDE; its lengths and ZPFNs locate the faulting page’s bytes</a:t>
            </a:r>
            <a:endParaRPr lang="en-US" sz="1800"/>
          </a:p>
        </p:txBody>
      </p:sp>
      <p:sp>
        <p:nvSpPr>
          <p:cNvPr id="5" name="Text 3">
            <a:extLst>
              <a:ext uri="{FF2B5EF4-FFF2-40B4-BE49-F238E27FC236}">
                <a16:creationId xmlns:a16="http://schemas.microsoft.com/office/drawing/2014/main" id="{41F8501A-C470-281C-5DD6-BEB6B12DBFE1}"/>
              </a:ext>
            </a:extLst>
          </p:cNvPr>
          <p:cNvSpPr txBox="1"/>
          <p:nvPr/>
        </p:nvSpPr>
        <p:spPr>
          <a:xfrm>
            <a:off x="2962656" y="2011680"/>
            <a:ext cx="694944" cy="475488"/>
          </a:xfrm>
          <a:prstGeom prst="rect">
            <a:avLst/>
          </a:prstGeom>
          <a:noFill/>
          <a:ln/>
        </p:spPr>
        <p:txBody>
          <a:bodyPr wrap="square" lIns="0" tIns="0" rIns="0" bIns="0" rtlCol="0" anchor="ctr"/>
          <a:lstStyle/>
          <a:p>
            <a:pPr marL="0" indent="0" algn="ctr">
              <a:buNone/>
            </a:pPr>
            <a:r>
              <a:rPr lang="en-US" sz="2000" b="1">
                <a:solidFill>
                  <a:schemeClr val="accent4"/>
                </a:solidFill>
              </a:rPr>
              <a:t>ZDE</a:t>
            </a:r>
            <a:endParaRPr lang="en-US" sz="2000"/>
          </a:p>
        </p:txBody>
      </p:sp>
      <p:sp>
        <p:nvSpPr>
          <p:cNvPr id="6" name="Text 4">
            <a:extLst>
              <a:ext uri="{FF2B5EF4-FFF2-40B4-BE49-F238E27FC236}">
                <a16:creationId xmlns:a16="http://schemas.microsoft.com/office/drawing/2014/main" id="{117E4E70-9D43-E935-E5D1-3D292B059A94}"/>
              </a:ext>
            </a:extLst>
          </p:cNvPr>
          <p:cNvSpPr txBox="1"/>
          <p:nvPr/>
        </p:nvSpPr>
        <p:spPr>
          <a:xfrm>
            <a:off x="3703320" y="1719072"/>
            <a:ext cx="548640" cy="274320"/>
          </a:xfrm>
          <a:prstGeom prst="rect">
            <a:avLst/>
          </a:prstGeom>
          <a:noFill/>
          <a:ln/>
        </p:spPr>
        <p:txBody>
          <a:bodyPr wrap="square" lIns="0" tIns="0" rIns="0" bIns="0" rtlCol="0" anchor="t"/>
          <a:lstStyle/>
          <a:p>
            <a:pPr marL="0" indent="0" algn="ctr">
              <a:buNone/>
            </a:pPr>
            <a:r>
              <a:rPr lang="en-US" sz="1500" b="1">
                <a:solidFill>
                  <a:schemeClr val="tx2"/>
                </a:solidFill>
              </a:rPr>
              <a:t>P0</a:t>
            </a:r>
            <a:endParaRPr lang="en-US" sz="1500"/>
          </a:p>
        </p:txBody>
      </p:sp>
      <p:sp>
        <p:nvSpPr>
          <p:cNvPr id="7" name="Text 5">
            <a:extLst>
              <a:ext uri="{FF2B5EF4-FFF2-40B4-BE49-F238E27FC236}">
                <a16:creationId xmlns:a16="http://schemas.microsoft.com/office/drawing/2014/main" id="{B57F1D7F-A940-11B1-3785-5C149B4B4EA6}"/>
              </a:ext>
            </a:extLst>
          </p:cNvPr>
          <p:cNvSpPr/>
          <p:nvPr/>
        </p:nvSpPr>
        <p:spPr>
          <a:xfrm>
            <a:off x="3703320" y="2011680"/>
            <a:ext cx="548640" cy="475488"/>
          </a:xfrm>
          <a:prstGeom prst="rect">
            <a:avLst/>
          </a:prstGeom>
          <a:solidFill>
            <a:schemeClr val="tx1">
              <a:alpha val="25000"/>
            </a:schemeClr>
          </a:solidFill>
          <a:ln/>
        </p:spPr>
        <p:txBody>
          <a:bodyPr wrap="square" lIns="0" tIns="0" rIns="0" bIns="0" rtlCol="0" anchor="ctr"/>
          <a:lstStyle/>
          <a:p>
            <a:pPr marL="0" indent="0" algn="ctr">
              <a:buNone/>
            </a:pPr>
            <a:r>
              <a:rPr lang="en-US" sz="1800" b="1">
                <a:solidFill>
                  <a:schemeClr val="tx1"/>
                </a:solidFill>
              </a:rPr>
              <a:t>10</a:t>
            </a:r>
            <a:endParaRPr lang="en-US" sz="1800"/>
          </a:p>
        </p:txBody>
      </p:sp>
      <p:sp>
        <p:nvSpPr>
          <p:cNvPr id="8" name="Text 6">
            <a:extLst>
              <a:ext uri="{FF2B5EF4-FFF2-40B4-BE49-F238E27FC236}">
                <a16:creationId xmlns:a16="http://schemas.microsoft.com/office/drawing/2014/main" id="{DB4D5AA6-7782-C165-FB44-2378B162FF36}"/>
              </a:ext>
            </a:extLst>
          </p:cNvPr>
          <p:cNvSpPr txBox="1"/>
          <p:nvPr/>
        </p:nvSpPr>
        <p:spPr>
          <a:xfrm>
            <a:off x="4288536" y="1719072"/>
            <a:ext cx="548640" cy="274320"/>
          </a:xfrm>
          <a:prstGeom prst="rect">
            <a:avLst/>
          </a:prstGeom>
          <a:noFill/>
          <a:ln/>
        </p:spPr>
        <p:txBody>
          <a:bodyPr wrap="square" lIns="0" tIns="0" rIns="0" bIns="0" rtlCol="0" anchor="t"/>
          <a:lstStyle/>
          <a:p>
            <a:pPr marL="0" indent="0" algn="ctr">
              <a:buNone/>
            </a:pPr>
            <a:r>
              <a:rPr lang="en-US" sz="1500" b="1">
                <a:solidFill>
                  <a:schemeClr val="tx2"/>
                </a:solidFill>
              </a:rPr>
              <a:t>P1</a:t>
            </a:r>
            <a:endParaRPr lang="en-US" sz="1500"/>
          </a:p>
        </p:txBody>
      </p:sp>
      <p:sp>
        <p:nvSpPr>
          <p:cNvPr id="9" name="Text 7">
            <a:extLst>
              <a:ext uri="{FF2B5EF4-FFF2-40B4-BE49-F238E27FC236}">
                <a16:creationId xmlns:a16="http://schemas.microsoft.com/office/drawing/2014/main" id="{37ABA3BD-652B-BACE-BA62-B298E9BA7511}"/>
              </a:ext>
            </a:extLst>
          </p:cNvPr>
          <p:cNvSpPr/>
          <p:nvPr/>
        </p:nvSpPr>
        <p:spPr>
          <a:xfrm>
            <a:off x="4288536" y="2011680"/>
            <a:ext cx="548640" cy="475488"/>
          </a:xfrm>
          <a:prstGeom prst="rect">
            <a:avLst/>
          </a:prstGeom>
          <a:solidFill>
            <a:schemeClr val="tx1">
              <a:alpha val="25000"/>
            </a:schemeClr>
          </a:solidFill>
          <a:ln/>
        </p:spPr>
        <p:txBody>
          <a:bodyPr wrap="square" lIns="0" tIns="0" rIns="0" bIns="0" rtlCol="0" anchor="ctr"/>
          <a:lstStyle/>
          <a:p>
            <a:pPr marL="0" indent="0" algn="ctr">
              <a:buNone/>
            </a:pPr>
            <a:r>
              <a:rPr lang="en-US" sz="1800" b="1">
                <a:solidFill>
                  <a:schemeClr val="tx1"/>
                </a:solidFill>
              </a:rPr>
              <a:t>6</a:t>
            </a:r>
            <a:endParaRPr lang="en-US" sz="1800"/>
          </a:p>
        </p:txBody>
      </p:sp>
      <p:sp>
        <p:nvSpPr>
          <p:cNvPr id="10" name="Text 8">
            <a:extLst>
              <a:ext uri="{FF2B5EF4-FFF2-40B4-BE49-F238E27FC236}">
                <a16:creationId xmlns:a16="http://schemas.microsoft.com/office/drawing/2014/main" id="{3C72106D-E4A9-4638-7ABF-0C7DD0FEA5DE}"/>
              </a:ext>
            </a:extLst>
          </p:cNvPr>
          <p:cNvSpPr txBox="1"/>
          <p:nvPr/>
        </p:nvSpPr>
        <p:spPr>
          <a:xfrm>
            <a:off x="4873752" y="1719072"/>
            <a:ext cx="548640" cy="274320"/>
          </a:xfrm>
          <a:prstGeom prst="rect">
            <a:avLst/>
          </a:prstGeom>
          <a:noFill/>
          <a:ln/>
        </p:spPr>
        <p:txBody>
          <a:bodyPr wrap="square" lIns="0" tIns="0" rIns="0" bIns="0" rtlCol="0" anchor="t"/>
          <a:lstStyle/>
          <a:p>
            <a:pPr marL="0" indent="0" algn="ctr">
              <a:buNone/>
            </a:pPr>
            <a:r>
              <a:rPr lang="en-US" sz="1500" b="1">
                <a:solidFill>
                  <a:schemeClr val="tx2"/>
                </a:solidFill>
              </a:rPr>
              <a:t>P2</a:t>
            </a:r>
            <a:endParaRPr lang="en-US" sz="1500"/>
          </a:p>
        </p:txBody>
      </p:sp>
      <p:sp>
        <p:nvSpPr>
          <p:cNvPr id="11" name="Text 9">
            <a:extLst>
              <a:ext uri="{FF2B5EF4-FFF2-40B4-BE49-F238E27FC236}">
                <a16:creationId xmlns:a16="http://schemas.microsoft.com/office/drawing/2014/main" id="{D45CC280-BB91-4945-440D-1DE6DF7D68CC}"/>
              </a:ext>
            </a:extLst>
          </p:cNvPr>
          <p:cNvSpPr/>
          <p:nvPr/>
        </p:nvSpPr>
        <p:spPr>
          <a:xfrm>
            <a:off x="4873752" y="2011680"/>
            <a:ext cx="548640" cy="475488"/>
          </a:xfrm>
          <a:prstGeom prst="rect">
            <a:avLst/>
          </a:prstGeom>
          <a:solidFill>
            <a:schemeClr val="tx1">
              <a:alpha val="25000"/>
            </a:schemeClr>
          </a:solidFill>
          <a:ln/>
        </p:spPr>
        <p:txBody>
          <a:bodyPr wrap="square" lIns="0" tIns="0" rIns="0" bIns="0" rtlCol="0" anchor="ctr"/>
          <a:lstStyle/>
          <a:p>
            <a:pPr marL="0" indent="0" algn="ctr">
              <a:buNone/>
            </a:pPr>
            <a:r>
              <a:rPr lang="en-US" sz="1800" b="1">
                <a:solidFill>
                  <a:schemeClr val="tx1"/>
                </a:solidFill>
              </a:rPr>
              <a:t>4</a:t>
            </a:r>
            <a:endParaRPr lang="en-US" sz="1800"/>
          </a:p>
        </p:txBody>
      </p:sp>
      <p:sp>
        <p:nvSpPr>
          <p:cNvPr id="12" name="Text 10">
            <a:extLst>
              <a:ext uri="{FF2B5EF4-FFF2-40B4-BE49-F238E27FC236}">
                <a16:creationId xmlns:a16="http://schemas.microsoft.com/office/drawing/2014/main" id="{D27547F5-0156-DDD6-2964-BAE565923408}"/>
              </a:ext>
            </a:extLst>
          </p:cNvPr>
          <p:cNvSpPr txBox="1"/>
          <p:nvPr/>
        </p:nvSpPr>
        <p:spPr>
          <a:xfrm>
            <a:off x="5458968" y="1719072"/>
            <a:ext cx="548640" cy="274320"/>
          </a:xfrm>
          <a:prstGeom prst="rect">
            <a:avLst/>
          </a:prstGeom>
          <a:noFill/>
          <a:ln/>
        </p:spPr>
        <p:txBody>
          <a:bodyPr wrap="square" lIns="0" tIns="0" rIns="0" bIns="0" rtlCol="0" anchor="t"/>
          <a:lstStyle/>
          <a:p>
            <a:pPr marL="0" indent="0" algn="ctr">
              <a:buNone/>
            </a:pPr>
            <a:r>
              <a:rPr lang="en-US" sz="1500" b="1">
                <a:solidFill>
                  <a:schemeClr val="tx2"/>
                </a:solidFill>
              </a:rPr>
              <a:t>P3</a:t>
            </a:r>
            <a:endParaRPr lang="en-US" sz="1500"/>
          </a:p>
        </p:txBody>
      </p:sp>
      <p:sp>
        <p:nvSpPr>
          <p:cNvPr id="13" name="Text 11">
            <a:extLst>
              <a:ext uri="{FF2B5EF4-FFF2-40B4-BE49-F238E27FC236}">
                <a16:creationId xmlns:a16="http://schemas.microsoft.com/office/drawing/2014/main" id="{89162132-F976-9BB1-7B6A-F55B0FAD52F9}"/>
              </a:ext>
            </a:extLst>
          </p:cNvPr>
          <p:cNvSpPr/>
          <p:nvPr/>
        </p:nvSpPr>
        <p:spPr>
          <a:xfrm>
            <a:off x="5458968" y="2011680"/>
            <a:ext cx="548640" cy="475488"/>
          </a:xfrm>
          <a:prstGeom prst="rect">
            <a:avLst/>
          </a:prstGeom>
          <a:solidFill>
            <a:schemeClr val="tx1">
              <a:alpha val="25000"/>
            </a:schemeClr>
          </a:solidFill>
          <a:ln/>
        </p:spPr>
        <p:txBody>
          <a:bodyPr wrap="square" lIns="0" tIns="0" rIns="0" bIns="0" rtlCol="0" anchor="ctr"/>
          <a:lstStyle/>
          <a:p>
            <a:pPr marL="0" indent="0" algn="ctr">
              <a:buNone/>
            </a:pPr>
            <a:r>
              <a:rPr lang="en-US" sz="1800" b="1">
                <a:solidFill>
                  <a:schemeClr val="tx1"/>
                </a:solidFill>
              </a:rPr>
              <a:t>6</a:t>
            </a:r>
            <a:endParaRPr lang="en-US" sz="1800"/>
          </a:p>
        </p:txBody>
      </p:sp>
      <p:sp>
        <p:nvSpPr>
          <p:cNvPr id="14" name="Text 12">
            <a:extLst>
              <a:ext uri="{FF2B5EF4-FFF2-40B4-BE49-F238E27FC236}">
                <a16:creationId xmlns:a16="http://schemas.microsoft.com/office/drawing/2014/main" id="{EEDBD33F-F191-41C1-6D04-F1D72D7819CA}"/>
              </a:ext>
            </a:extLst>
          </p:cNvPr>
          <p:cNvSpPr txBox="1"/>
          <p:nvPr/>
        </p:nvSpPr>
        <p:spPr>
          <a:xfrm>
            <a:off x="6044184" y="1719072"/>
            <a:ext cx="548640" cy="274320"/>
          </a:xfrm>
          <a:prstGeom prst="rect">
            <a:avLst/>
          </a:prstGeom>
          <a:noFill/>
          <a:ln/>
        </p:spPr>
        <p:txBody>
          <a:bodyPr wrap="square" lIns="0" tIns="0" rIns="0" bIns="0" rtlCol="0" anchor="t"/>
          <a:lstStyle/>
          <a:p>
            <a:pPr marL="0" indent="0" algn="ctr">
              <a:buNone/>
            </a:pPr>
            <a:r>
              <a:rPr lang="en-US" sz="1500" b="1">
                <a:solidFill>
                  <a:srgbClr val="D77628"/>
                </a:solidFill>
              </a:rPr>
              <a:t>P4</a:t>
            </a:r>
            <a:endParaRPr lang="en-US" sz="1500"/>
          </a:p>
        </p:txBody>
      </p:sp>
      <p:sp>
        <p:nvSpPr>
          <p:cNvPr id="15" name="Text 13">
            <a:extLst>
              <a:ext uri="{FF2B5EF4-FFF2-40B4-BE49-F238E27FC236}">
                <a16:creationId xmlns:a16="http://schemas.microsoft.com/office/drawing/2014/main" id="{243A4D6C-C866-4993-DF18-CC7E48880803}"/>
              </a:ext>
            </a:extLst>
          </p:cNvPr>
          <p:cNvSpPr/>
          <p:nvPr/>
        </p:nvSpPr>
        <p:spPr>
          <a:xfrm>
            <a:off x="6044184" y="2011680"/>
            <a:ext cx="548640" cy="475488"/>
          </a:xfrm>
          <a:prstGeom prst="rect">
            <a:avLst/>
          </a:prstGeom>
          <a:solidFill>
            <a:srgbClr val="D77628"/>
          </a:solidFill>
          <a:ln/>
        </p:spPr>
        <p:txBody>
          <a:bodyPr wrap="square" lIns="0" tIns="0" rIns="0" bIns="0" rtlCol="0" anchor="ctr"/>
          <a:lstStyle/>
          <a:p>
            <a:pPr marL="0" indent="0" algn="ctr">
              <a:buNone/>
            </a:pPr>
            <a:r>
              <a:rPr lang="en-US" sz="1800" b="1">
                <a:solidFill>
                  <a:schemeClr val="bg1"/>
                </a:solidFill>
              </a:rPr>
              <a:t>6</a:t>
            </a:r>
            <a:endParaRPr lang="en-US" sz="1800"/>
          </a:p>
        </p:txBody>
      </p:sp>
      <p:sp>
        <p:nvSpPr>
          <p:cNvPr id="16" name="Text 14">
            <a:extLst>
              <a:ext uri="{FF2B5EF4-FFF2-40B4-BE49-F238E27FC236}">
                <a16:creationId xmlns:a16="http://schemas.microsoft.com/office/drawing/2014/main" id="{551824BE-1A00-E64A-CCEE-DFCCF4D0C6DE}"/>
              </a:ext>
            </a:extLst>
          </p:cNvPr>
          <p:cNvSpPr txBox="1"/>
          <p:nvPr/>
        </p:nvSpPr>
        <p:spPr>
          <a:xfrm>
            <a:off x="6629400" y="1719072"/>
            <a:ext cx="548640" cy="274320"/>
          </a:xfrm>
          <a:prstGeom prst="rect">
            <a:avLst/>
          </a:prstGeom>
          <a:noFill/>
          <a:ln/>
        </p:spPr>
        <p:txBody>
          <a:bodyPr wrap="square" lIns="0" tIns="0" rIns="0" bIns="0" rtlCol="0" anchor="t"/>
          <a:lstStyle/>
          <a:p>
            <a:pPr marL="0" indent="0" algn="ctr">
              <a:buNone/>
            </a:pPr>
            <a:r>
              <a:rPr lang="en-US" sz="1500" b="1">
                <a:solidFill>
                  <a:schemeClr val="tx2"/>
                </a:solidFill>
              </a:rPr>
              <a:t>P5</a:t>
            </a:r>
            <a:endParaRPr lang="en-US" sz="1500"/>
          </a:p>
        </p:txBody>
      </p:sp>
      <p:sp>
        <p:nvSpPr>
          <p:cNvPr id="17" name="Text 15">
            <a:extLst>
              <a:ext uri="{FF2B5EF4-FFF2-40B4-BE49-F238E27FC236}">
                <a16:creationId xmlns:a16="http://schemas.microsoft.com/office/drawing/2014/main" id="{D70DF24E-5E87-3BEA-C262-9634084805A4}"/>
              </a:ext>
            </a:extLst>
          </p:cNvPr>
          <p:cNvSpPr/>
          <p:nvPr/>
        </p:nvSpPr>
        <p:spPr>
          <a:xfrm>
            <a:off x="6629400" y="2011680"/>
            <a:ext cx="548640" cy="475488"/>
          </a:xfrm>
          <a:prstGeom prst="rect">
            <a:avLst/>
          </a:prstGeom>
          <a:solidFill>
            <a:schemeClr val="tx1">
              <a:alpha val="8000"/>
            </a:schemeClr>
          </a:solidFill>
          <a:ln/>
        </p:spPr>
        <p:txBody>
          <a:bodyPr wrap="square" lIns="0" tIns="0" rIns="0" bIns="0" rtlCol="0" anchor="ctr"/>
          <a:lstStyle/>
          <a:p>
            <a:pPr marL="0" indent="0" algn="ctr">
              <a:buNone/>
            </a:pPr>
            <a:r>
              <a:rPr lang="en-US" sz="1800" b="1">
                <a:solidFill>
                  <a:schemeClr val="tx1"/>
                </a:solidFill>
              </a:rPr>
              <a:t>2</a:t>
            </a:r>
            <a:endParaRPr lang="en-US" sz="1800"/>
          </a:p>
        </p:txBody>
      </p:sp>
      <p:sp>
        <p:nvSpPr>
          <p:cNvPr id="18" name="Text 16">
            <a:extLst>
              <a:ext uri="{FF2B5EF4-FFF2-40B4-BE49-F238E27FC236}">
                <a16:creationId xmlns:a16="http://schemas.microsoft.com/office/drawing/2014/main" id="{710E0DE3-DE38-EA8C-9F66-20DE04922650}"/>
              </a:ext>
            </a:extLst>
          </p:cNvPr>
          <p:cNvSpPr/>
          <p:nvPr/>
        </p:nvSpPr>
        <p:spPr>
          <a:xfrm>
            <a:off x="7214616" y="2011680"/>
            <a:ext cx="548640" cy="475488"/>
          </a:xfrm>
          <a:prstGeom prst="rect">
            <a:avLst/>
          </a:prstGeom>
          <a:ln w="12700">
            <a:solidFill>
              <a:srgbClr val="CED9E3"/>
            </a:solidFill>
            <a:prstDash val="dash"/>
          </a:ln>
        </p:spPr>
        <p:txBody>
          <a:bodyPr wrap="square" lIns="0" tIns="0" rIns="0" bIns="0" rtlCol="0" anchor="ctr"/>
          <a:lstStyle/>
          <a:p>
            <a:pPr marL="0" indent="0" algn="ctr">
              <a:buNone/>
            </a:pPr>
            <a:r>
              <a:rPr lang="en-US" sz="1800" b="1">
                <a:solidFill>
                  <a:schemeClr val="tx1"/>
                </a:solidFill>
              </a:rPr>
              <a:t>…</a:t>
            </a:r>
            <a:endParaRPr lang="en-US" sz="1800"/>
          </a:p>
        </p:txBody>
      </p:sp>
      <p:sp>
        <p:nvSpPr>
          <p:cNvPr id="19" name="Text 17">
            <a:extLst>
              <a:ext uri="{FF2B5EF4-FFF2-40B4-BE49-F238E27FC236}">
                <a16:creationId xmlns:a16="http://schemas.microsoft.com/office/drawing/2014/main" id="{FE22ACB1-4A5B-683B-9696-04251271C763}"/>
              </a:ext>
            </a:extLst>
          </p:cNvPr>
          <p:cNvSpPr txBox="1"/>
          <p:nvPr/>
        </p:nvSpPr>
        <p:spPr>
          <a:xfrm>
            <a:off x="7955280" y="1719072"/>
            <a:ext cx="896112" cy="274320"/>
          </a:xfrm>
          <a:prstGeom prst="rect">
            <a:avLst/>
          </a:prstGeom>
          <a:noFill/>
          <a:ln/>
        </p:spPr>
        <p:txBody>
          <a:bodyPr wrap="square" lIns="0" tIns="0" rIns="0" bIns="0" rtlCol="0" anchor="t"/>
          <a:lstStyle/>
          <a:p>
            <a:pPr marL="0" indent="0" algn="ctr">
              <a:buNone/>
            </a:pPr>
            <a:r>
              <a:rPr lang="en-US" sz="1500" b="1">
                <a:solidFill>
                  <a:schemeClr val="tx2"/>
                </a:solidFill>
              </a:rPr>
              <a:t>ZPFN0</a:t>
            </a:r>
            <a:endParaRPr lang="en-US" sz="1500"/>
          </a:p>
        </p:txBody>
      </p:sp>
      <p:sp>
        <p:nvSpPr>
          <p:cNvPr id="20" name="Text 18">
            <a:extLst>
              <a:ext uri="{FF2B5EF4-FFF2-40B4-BE49-F238E27FC236}">
                <a16:creationId xmlns:a16="http://schemas.microsoft.com/office/drawing/2014/main" id="{480554D7-4949-520F-4F63-BD3446065BE4}"/>
              </a:ext>
            </a:extLst>
          </p:cNvPr>
          <p:cNvSpPr/>
          <p:nvPr/>
        </p:nvSpPr>
        <p:spPr>
          <a:xfrm>
            <a:off x="7955280" y="2011680"/>
            <a:ext cx="896112" cy="475488"/>
          </a:xfrm>
          <a:prstGeom prst="rect">
            <a:avLst/>
          </a:prstGeom>
          <a:solidFill>
            <a:srgbClr val="C4CAD0"/>
          </a:solidFill>
          <a:ln/>
        </p:spPr>
        <p:txBody>
          <a:bodyPr wrap="square" lIns="0" tIns="0" rIns="0" bIns="0" rtlCol="0" anchor="ctr"/>
          <a:lstStyle/>
          <a:p>
            <a:pPr marL="0" indent="0" algn="ctr">
              <a:buNone/>
            </a:pPr>
            <a:r>
              <a:rPr lang="en-US" sz="1800" b="1">
                <a:solidFill>
                  <a:schemeClr val="tx1"/>
                </a:solidFill>
              </a:rPr>
              <a:t>0x2D</a:t>
            </a:r>
            <a:endParaRPr lang="en-US" sz="1800"/>
          </a:p>
        </p:txBody>
      </p:sp>
      <p:sp>
        <p:nvSpPr>
          <p:cNvPr id="21" name="Text 19">
            <a:extLst>
              <a:ext uri="{FF2B5EF4-FFF2-40B4-BE49-F238E27FC236}">
                <a16:creationId xmlns:a16="http://schemas.microsoft.com/office/drawing/2014/main" id="{A8A6D1CD-5AC7-FC22-8088-B0C5A15AF1FC}"/>
              </a:ext>
            </a:extLst>
          </p:cNvPr>
          <p:cNvSpPr txBox="1"/>
          <p:nvPr/>
        </p:nvSpPr>
        <p:spPr>
          <a:xfrm>
            <a:off x="8874252" y="1719072"/>
            <a:ext cx="896112" cy="274320"/>
          </a:xfrm>
          <a:prstGeom prst="rect">
            <a:avLst/>
          </a:prstGeom>
          <a:noFill/>
          <a:ln/>
        </p:spPr>
        <p:txBody>
          <a:bodyPr wrap="square" lIns="0" tIns="0" rIns="0" bIns="0" rtlCol="0" anchor="t"/>
          <a:lstStyle/>
          <a:p>
            <a:pPr marL="0" indent="0" algn="ctr">
              <a:buNone/>
            </a:pPr>
            <a:r>
              <a:rPr lang="en-US" sz="1500" b="1">
                <a:solidFill>
                  <a:srgbClr val="D77628"/>
                </a:solidFill>
              </a:rPr>
              <a:t>ZPFN1</a:t>
            </a:r>
            <a:endParaRPr lang="en-US" sz="1500"/>
          </a:p>
        </p:txBody>
      </p:sp>
      <p:sp>
        <p:nvSpPr>
          <p:cNvPr id="22" name="Text 20">
            <a:extLst>
              <a:ext uri="{FF2B5EF4-FFF2-40B4-BE49-F238E27FC236}">
                <a16:creationId xmlns:a16="http://schemas.microsoft.com/office/drawing/2014/main" id="{719DD4A8-1832-01F1-2BE0-A2757F42A747}"/>
              </a:ext>
            </a:extLst>
          </p:cNvPr>
          <p:cNvSpPr/>
          <p:nvPr/>
        </p:nvSpPr>
        <p:spPr>
          <a:xfrm>
            <a:off x="8874252" y="2011680"/>
            <a:ext cx="896112" cy="475488"/>
          </a:xfrm>
          <a:prstGeom prst="rect">
            <a:avLst/>
          </a:prstGeom>
          <a:solidFill>
            <a:srgbClr val="D77628"/>
          </a:solidFill>
          <a:ln/>
        </p:spPr>
        <p:txBody>
          <a:bodyPr wrap="square" lIns="0" tIns="0" rIns="0" bIns="0" rtlCol="0" anchor="ctr"/>
          <a:lstStyle/>
          <a:p>
            <a:pPr marL="0" indent="0" algn="ctr">
              <a:buNone/>
            </a:pPr>
            <a:r>
              <a:rPr lang="en-US" sz="1800" b="1">
                <a:solidFill>
                  <a:schemeClr val="bg1"/>
                </a:solidFill>
              </a:rPr>
              <a:t>0x94</a:t>
            </a:r>
            <a:endParaRPr lang="en-US" sz="1800"/>
          </a:p>
        </p:txBody>
      </p:sp>
      <p:sp>
        <p:nvSpPr>
          <p:cNvPr id="23" name="Text 21">
            <a:extLst>
              <a:ext uri="{FF2B5EF4-FFF2-40B4-BE49-F238E27FC236}">
                <a16:creationId xmlns:a16="http://schemas.microsoft.com/office/drawing/2014/main" id="{9810257D-C93C-EE1E-62BE-9893763337F0}"/>
              </a:ext>
            </a:extLst>
          </p:cNvPr>
          <p:cNvSpPr txBox="1"/>
          <p:nvPr/>
        </p:nvSpPr>
        <p:spPr>
          <a:xfrm>
            <a:off x="9793224" y="1719072"/>
            <a:ext cx="896112" cy="274320"/>
          </a:xfrm>
          <a:prstGeom prst="rect">
            <a:avLst/>
          </a:prstGeom>
          <a:noFill/>
          <a:ln/>
        </p:spPr>
        <p:txBody>
          <a:bodyPr wrap="square" lIns="0" tIns="0" rIns="0" bIns="0" rtlCol="0" anchor="t"/>
          <a:lstStyle/>
          <a:p>
            <a:pPr marL="0" indent="0" algn="ctr">
              <a:buNone/>
            </a:pPr>
            <a:r>
              <a:rPr lang="en-US" sz="1500" b="1">
                <a:solidFill>
                  <a:schemeClr val="tx2"/>
                </a:solidFill>
              </a:rPr>
              <a:t>ZPFN2</a:t>
            </a:r>
            <a:endParaRPr lang="en-US" sz="1500"/>
          </a:p>
        </p:txBody>
      </p:sp>
      <p:sp>
        <p:nvSpPr>
          <p:cNvPr id="24" name="Text 22">
            <a:extLst>
              <a:ext uri="{FF2B5EF4-FFF2-40B4-BE49-F238E27FC236}">
                <a16:creationId xmlns:a16="http://schemas.microsoft.com/office/drawing/2014/main" id="{8EC18D87-51F4-5EEC-312C-69F0AB4065C8}"/>
              </a:ext>
            </a:extLst>
          </p:cNvPr>
          <p:cNvSpPr/>
          <p:nvPr/>
        </p:nvSpPr>
        <p:spPr>
          <a:xfrm>
            <a:off x="9793224" y="2011680"/>
            <a:ext cx="896112" cy="475488"/>
          </a:xfrm>
          <a:prstGeom prst="rect">
            <a:avLst/>
          </a:prstGeom>
          <a:solidFill>
            <a:srgbClr val="C4CAD0"/>
          </a:solidFill>
          <a:ln/>
        </p:spPr>
        <p:txBody>
          <a:bodyPr wrap="square" lIns="0" tIns="0" rIns="0" bIns="0" rtlCol="0" anchor="ctr"/>
          <a:lstStyle/>
          <a:p>
            <a:pPr marL="0" indent="0" algn="ctr">
              <a:buNone/>
            </a:pPr>
            <a:r>
              <a:rPr lang="en-US" sz="1800" b="1">
                <a:solidFill>
                  <a:schemeClr val="tx1"/>
                </a:solidFill>
              </a:rPr>
              <a:t>0x31</a:t>
            </a:r>
            <a:endParaRPr lang="en-US" sz="1800"/>
          </a:p>
        </p:txBody>
      </p:sp>
      <p:sp>
        <p:nvSpPr>
          <p:cNvPr id="25" name="Text 23">
            <a:extLst>
              <a:ext uri="{FF2B5EF4-FFF2-40B4-BE49-F238E27FC236}">
                <a16:creationId xmlns:a16="http://schemas.microsoft.com/office/drawing/2014/main" id="{4F05BBC1-B2F1-60D7-C4D9-F26DAA72318F}"/>
              </a:ext>
            </a:extLst>
          </p:cNvPr>
          <p:cNvSpPr txBox="1"/>
          <p:nvPr/>
        </p:nvSpPr>
        <p:spPr>
          <a:xfrm>
            <a:off x="10712196" y="1719072"/>
            <a:ext cx="896112" cy="274320"/>
          </a:xfrm>
          <a:prstGeom prst="rect">
            <a:avLst/>
          </a:prstGeom>
          <a:noFill/>
          <a:ln/>
        </p:spPr>
        <p:txBody>
          <a:bodyPr wrap="square" lIns="0" tIns="0" rIns="0" bIns="0" rtlCol="0" anchor="t"/>
          <a:lstStyle/>
          <a:p>
            <a:pPr marL="0" indent="0" algn="ctr">
              <a:buNone/>
            </a:pPr>
            <a:r>
              <a:rPr lang="en-US" sz="1500" b="1">
                <a:solidFill>
                  <a:schemeClr val="tx2"/>
                </a:solidFill>
              </a:rPr>
              <a:t>ZPFN3</a:t>
            </a:r>
            <a:endParaRPr lang="en-US" sz="1500"/>
          </a:p>
        </p:txBody>
      </p:sp>
      <p:sp>
        <p:nvSpPr>
          <p:cNvPr id="26" name="Text 24">
            <a:extLst>
              <a:ext uri="{FF2B5EF4-FFF2-40B4-BE49-F238E27FC236}">
                <a16:creationId xmlns:a16="http://schemas.microsoft.com/office/drawing/2014/main" id="{4FD01029-BFBF-6D77-759D-B5985B8644AE}"/>
              </a:ext>
            </a:extLst>
          </p:cNvPr>
          <p:cNvSpPr/>
          <p:nvPr/>
        </p:nvSpPr>
        <p:spPr>
          <a:xfrm>
            <a:off x="10712196" y="2011680"/>
            <a:ext cx="896112" cy="475488"/>
          </a:xfrm>
          <a:prstGeom prst="rect">
            <a:avLst/>
          </a:prstGeom>
          <a:solidFill>
            <a:srgbClr val="C4CAD0"/>
          </a:solidFill>
          <a:ln/>
        </p:spPr>
        <p:txBody>
          <a:bodyPr wrap="square" lIns="0" tIns="0" rIns="0" bIns="0" rtlCol="0" anchor="ctr"/>
          <a:lstStyle/>
          <a:p>
            <a:pPr marL="0" indent="0" algn="ctr">
              <a:buNone/>
            </a:pPr>
            <a:r>
              <a:rPr lang="en-US" sz="1800" b="1">
                <a:solidFill>
                  <a:schemeClr val="tx1"/>
                </a:solidFill>
              </a:rPr>
              <a:t>0xA7</a:t>
            </a:r>
            <a:endParaRPr lang="en-US" sz="1800"/>
          </a:p>
        </p:txBody>
      </p:sp>
      <p:sp>
        <p:nvSpPr>
          <p:cNvPr id="27" name="Shape 25">
            <a:extLst>
              <a:ext uri="{FF2B5EF4-FFF2-40B4-BE49-F238E27FC236}">
                <a16:creationId xmlns:a16="http://schemas.microsoft.com/office/drawing/2014/main" id="{2C3BC9FC-01CC-736D-C6B4-09D57DE56168}"/>
              </a:ext>
            </a:extLst>
          </p:cNvPr>
          <p:cNvSpPr/>
          <p:nvPr/>
        </p:nvSpPr>
        <p:spPr>
          <a:xfrm>
            <a:off x="3703320" y="2542032"/>
            <a:ext cx="0" cy="73152"/>
          </a:xfrm>
          <a:prstGeom prst="line">
            <a:avLst/>
          </a:prstGeom>
          <a:noFill/>
          <a:ln w="22225">
            <a:solidFill>
              <a:srgbClr val="586B7D"/>
            </a:solidFill>
            <a:prstDash val="solid"/>
          </a:ln>
        </p:spPr>
        <p:txBody>
          <a:bodyPr/>
          <a:lstStyle/>
          <a:p>
            <a:endParaRPr lang="ko-KR" altLang="en-US"/>
          </a:p>
        </p:txBody>
      </p:sp>
      <p:sp>
        <p:nvSpPr>
          <p:cNvPr id="28" name="Shape 26">
            <a:extLst>
              <a:ext uri="{FF2B5EF4-FFF2-40B4-BE49-F238E27FC236}">
                <a16:creationId xmlns:a16="http://schemas.microsoft.com/office/drawing/2014/main" id="{4501C220-EB83-79D1-541F-444DC48F55C6}"/>
              </a:ext>
            </a:extLst>
          </p:cNvPr>
          <p:cNvSpPr/>
          <p:nvPr/>
        </p:nvSpPr>
        <p:spPr>
          <a:xfrm>
            <a:off x="3703320" y="2615184"/>
            <a:ext cx="4059936" cy="0"/>
          </a:xfrm>
          <a:prstGeom prst="line">
            <a:avLst/>
          </a:prstGeom>
          <a:noFill/>
          <a:ln w="22225">
            <a:solidFill>
              <a:srgbClr val="586B7D"/>
            </a:solidFill>
            <a:prstDash val="solid"/>
          </a:ln>
        </p:spPr>
        <p:txBody>
          <a:bodyPr/>
          <a:lstStyle/>
          <a:p>
            <a:endParaRPr lang="ko-KR" altLang="en-US"/>
          </a:p>
        </p:txBody>
      </p:sp>
      <p:sp>
        <p:nvSpPr>
          <p:cNvPr id="29" name="Shape 27">
            <a:extLst>
              <a:ext uri="{FF2B5EF4-FFF2-40B4-BE49-F238E27FC236}">
                <a16:creationId xmlns:a16="http://schemas.microsoft.com/office/drawing/2014/main" id="{5DB5E276-415F-F3AF-F6A9-F9EFA0666C50}"/>
              </a:ext>
            </a:extLst>
          </p:cNvPr>
          <p:cNvSpPr/>
          <p:nvPr/>
        </p:nvSpPr>
        <p:spPr>
          <a:xfrm flipV="1">
            <a:off x="7763256" y="2542032"/>
            <a:ext cx="0" cy="73152"/>
          </a:xfrm>
          <a:prstGeom prst="line">
            <a:avLst/>
          </a:prstGeom>
          <a:noFill/>
          <a:ln w="22225">
            <a:solidFill>
              <a:srgbClr val="586B7D"/>
            </a:solidFill>
            <a:prstDash val="solid"/>
          </a:ln>
        </p:spPr>
        <p:txBody>
          <a:bodyPr/>
          <a:lstStyle/>
          <a:p>
            <a:endParaRPr lang="ko-KR" altLang="en-US"/>
          </a:p>
        </p:txBody>
      </p:sp>
      <p:sp>
        <p:nvSpPr>
          <p:cNvPr id="30" name="Text 28">
            <a:extLst>
              <a:ext uri="{FF2B5EF4-FFF2-40B4-BE49-F238E27FC236}">
                <a16:creationId xmlns:a16="http://schemas.microsoft.com/office/drawing/2014/main" id="{897248D0-93DA-678B-D0D7-817C08FA0520}"/>
              </a:ext>
            </a:extLst>
          </p:cNvPr>
          <p:cNvSpPr txBox="1"/>
          <p:nvPr/>
        </p:nvSpPr>
        <p:spPr>
          <a:xfrm>
            <a:off x="3703320" y="2633472"/>
            <a:ext cx="4059936" cy="292608"/>
          </a:xfrm>
          <a:prstGeom prst="rect">
            <a:avLst/>
          </a:prstGeom>
          <a:noFill/>
          <a:ln/>
        </p:spPr>
        <p:txBody>
          <a:bodyPr wrap="square" lIns="0" tIns="0" rIns="0" bIns="0" rtlCol="0" anchor="t"/>
          <a:lstStyle/>
          <a:p>
            <a:pPr marL="0" indent="0" algn="ctr">
              <a:buNone/>
            </a:pPr>
            <a:r>
              <a:rPr lang="en-US" sz="1600">
                <a:solidFill>
                  <a:schemeClr val="tx2"/>
                </a:solidFill>
              </a:rPr>
              <a:t>Length of each page (× 256 B)</a:t>
            </a:r>
            <a:endParaRPr lang="en-US" sz="1600"/>
          </a:p>
        </p:txBody>
      </p:sp>
      <p:sp>
        <p:nvSpPr>
          <p:cNvPr id="31" name="Shape 29">
            <a:extLst>
              <a:ext uri="{FF2B5EF4-FFF2-40B4-BE49-F238E27FC236}">
                <a16:creationId xmlns:a16="http://schemas.microsoft.com/office/drawing/2014/main" id="{651A5D5B-56B6-11A8-EDE1-78366107A260}"/>
              </a:ext>
            </a:extLst>
          </p:cNvPr>
          <p:cNvSpPr/>
          <p:nvPr/>
        </p:nvSpPr>
        <p:spPr>
          <a:xfrm>
            <a:off x="7955280" y="2542032"/>
            <a:ext cx="0" cy="73152"/>
          </a:xfrm>
          <a:prstGeom prst="line">
            <a:avLst/>
          </a:prstGeom>
          <a:noFill/>
          <a:ln w="22225">
            <a:solidFill>
              <a:srgbClr val="586B7D"/>
            </a:solidFill>
            <a:prstDash val="solid"/>
          </a:ln>
        </p:spPr>
        <p:txBody>
          <a:bodyPr/>
          <a:lstStyle/>
          <a:p>
            <a:endParaRPr lang="ko-KR" altLang="en-US"/>
          </a:p>
        </p:txBody>
      </p:sp>
      <p:sp>
        <p:nvSpPr>
          <p:cNvPr id="32" name="Shape 30">
            <a:extLst>
              <a:ext uri="{FF2B5EF4-FFF2-40B4-BE49-F238E27FC236}">
                <a16:creationId xmlns:a16="http://schemas.microsoft.com/office/drawing/2014/main" id="{4E401B66-D8CC-83B8-72F4-2BF6B95958C0}"/>
              </a:ext>
            </a:extLst>
          </p:cNvPr>
          <p:cNvSpPr/>
          <p:nvPr/>
        </p:nvSpPr>
        <p:spPr>
          <a:xfrm>
            <a:off x="7955280" y="2615184"/>
            <a:ext cx="3653028" cy="0"/>
          </a:xfrm>
          <a:prstGeom prst="line">
            <a:avLst/>
          </a:prstGeom>
          <a:noFill/>
          <a:ln w="22225">
            <a:solidFill>
              <a:srgbClr val="586B7D"/>
            </a:solidFill>
            <a:prstDash val="solid"/>
          </a:ln>
        </p:spPr>
        <p:txBody>
          <a:bodyPr/>
          <a:lstStyle/>
          <a:p>
            <a:endParaRPr lang="ko-KR" altLang="en-US"/>
          </a:p>
        </p:txBody>
      </p:sp>
      <p:sp>
        <p:nvSpPr>
          <p:cNvPr id="33" name="Shape 31">
            <a:extLst>
              <a:ext uri="{FF2B5EF4-FFF2-40B4-BE49-F238E27FC236}">
                <a16:creationId xmlns:a16="http://schemas.microsoft.com/office/drawing/2014/main" id="{B4AAF216-5CCB-5114-AF54-A863D77F33D6}"/>
              </a:ext>
            </a:extLst>
          </p:cNvPr>
          <p:cNvSpPr/>
          <p:nvPr/>
        </p:nvSpPr>
        <p:spPr>
          <a:xfrm flipV="1">
            <a:off x="11608308" y="2542032"/>
            <a:ext cx="0" cy="73152"/>
          </a:xfrm>
          <a:prstGeom prst="line">
            <a:avLst/>
          </a:prstGeom>
          <a:noFill/>
          <a:ln w="22225">
            <a:solidFill>
              <a:srgbClr val="586B7D"/>
            </a:solidFill>
            <a:prstDash val="solid"/>
          </a:ln>
        </p:spPr>
        <p:txBody>
          <a:bodyPr/>
          <a:lstStyle/>
          <a:p>
            <a:endParaRPr lang="ko-KR" altLang="en-US"/>
          </a:p>
        </p:txBody>
      </p:sp>
      <p:sp>
        <p:nvSpPr>
          <p:cNvPr id="34" name="Text 32">
            <a:extLst>
              <a:ext uri="{FF2B5EF4-FFF2-40B4-BE49-F238E27FC236}">
                <a16:creationId xmlns:a16="http://schemas.microsoft.com/office/drawing/2014/main" id="{8F1BF247-2E83-9146-6F59-C2B12DEC83CA}"/>
              </a:ext>
            </a:extLst>
          </p:cNvPr>
          <p:cNvSpPr txBox="1"/>
          <p:nvPr/>
        </p:nvSpPr>
        <p:spPr>
          <a:xfrm>
            <a:off x="7955280" y="2633472"/>
            <a:ext cx="3653028" cy="292608"/>
          </a:xfrm>
          <a:prstGeom prst="rect">
            <a:avLst/>
          </a:prstGeom>
          <a:noFill/>
          <a:ln/>
        </p:spPr>
        <p:txBody>
          <a:bodyPr wrap="square" lIns="0" tIns="0" rIns="0" bIns="0" rtlCol="0" anchor="t"/>
          <a:lstStyle/>
          <a:p>
            <a:pPr marL="0" indent="0" algn="ctr">
              <a:buNone/>
            </a:pPr>
            <a:r>
              <a:rPr lang="en-US" sz="1600">
                <a:solidFill>
                  <a:schemeClr val="tx2"/>
                </a:solidFill>
              </a:rPr>
              <a:t>ZPFN: where each zpage is in Zpool</a:t>
            </a:r>
            <a:endParaRPr lang="en-US" sz="1600"/>
          </a:p>
        </p:txBody>
      </p:sp>
      <p:sp>
        <p:nvSpPr>
          <p:cNvPr id="35" name="Text 33">
            <a:extLst>
              <a:ext uri="{FF2B5EF4-FFF2-40B4-BE49-F238E27FC236}">
                <a16:creationId xmlns:a16="http://schemas.microsoft.com/office/drawing/2014/main" id="{B1A9048E-AAE6-1D7F-86F6-CD0011DA406C}"/>
              </a:ext>
            </a:extLst>
          </p:cNvPr>
          <p:cNvSpPr/>
          <p:nvPr/>
        </p:nvSpPr>
        <p:spPr>
          <a:xfrm>
            <a:off x="548640" y="3108960"/>
            <a:ext cx="11082528" cy="694944"/>
          </a:xfrm>
          <a:prstGeom prst="roundRect">
            <a:avLst>
              <a:gd name="adj" fmla="val 10714"/>
            </a:avLst>
          </a:prstGeom>
          <a:solidFill>
            <a:schemeClr val="accent4">
              <a:alpha val="10000"/>
            </a:schemeClr>
          </a:solidFill>
          <a:ln/>
        </p:spPr>
        <p:txBody>
          <a:bodyPr wrap="square" lIns="177800" tIns="0" rIns="177800" bIns="0" rtlCol="0" anchor="ctr"/>
          <a:lstStyle/>
          <a:p>
            <a:pPr marL="0" indent="0" algn="l">
              <a:buNone/>
            </a:pPr>
            <a:r>
              <a:rPr lang="en-US" sz="1800" b="1">
                <a:solidFill>
                  <a:srgbClr val="D77628"/>
                </a:solidFill>
              </a:rPr>
              <a:t>Fault on P4:  </a:t>
            </a:r>
            <a:r>
              <a:rPr lang="en-US" sz="1800">
                <a:solidFill>
                  <a:schemeClr val="tx1"/>
                </a:solidFill>
              </a:rPr>
              <a:t>10 + 6 + 4 + 6 = 26 chunks = 6.5 KB  →  </a:t>
            </a:r>
            <a:r>
              <a:rPr lang="en-US" sz="1800" b="1">
                <a:solidFill>
                  <a:schemeClr val="tx1"/>
                </a:solidFill>
              </a:rPr>
              <a:t>zpage 1 (0x94), +2.5 KB</a:t>
            </a:r>
            <a:r>
              <a:rPr lang="en-US" sz="1800">
                <a:solidFill>
                  <a:schemeClr val="tx1"/>
                </a:solidFill>
              </a:rPr>
              <a:t>, 1.5 KB long</a:t>
            </a:r>
            <a:endParaRPr lang="en-US" sz="1800"/>
          </a:p>
          <a:p>
            <a:pPr marL="0" indent="0" algn="l">
              <a:spcBef>
                <a:spcPts val="300"/>
              </a:spcBef>
              <a:buNone/>
            </a:pPr>
            <a:r>
              <a:rPr lang="en-US" sz="1300" b="0" dirty="0">
                <a:solidFill>
                  <a:srgbClr val="586B7D"/>
                </a:solidFill>
              </a:rPr>
              <a:t>In general: start = Σ lengths before the page;  zpage = ZPFN[start div 16];  offset = (start mod 16) × 256 B;  a page may continue in the next zpage</a:t>
            </a:r>
          </a:p>
        </p:txBody>
      </p:sp>
      <p:sp>
        <p:nvSpPr>
          <p:cNvPr id="36" name="Text 34">
            <a:extLst>
              <a:ext uri="{FF2B5EF4-FFF2-40B4-BE49-F238E27FC236}">
                <a16:creationId xmlns:a16="http://schemas.microsoft.com/office/drawing/2014/main" id="{15A7B959-358E-BFAA-7B1B-5F9A36203064}"/>
              </a:ext>
            </a:extLst>
          </p:cNvPr>
          <p:cNvSpPr txBox="1"/>
          <p:nvPr/>
        </p:nvSpPr>
        <p:spPr>
          <a:xfrm>
            <a:off x="548640" y="4206240"/>
            <a:ext cx="1188720" cy="566928"/>
          </a:xfrm>
          <a:prstGeom prst="rect">
            <a:avLst/>
          </a:prstGeom>
          <a:noFill/>
          <a:ln/>
        </p:spPr>
        <p:txBody>
          <a:bodyPr wrap="square" lIns="0" tIns="0" rIns="0" bIns="0" rtlCol="0" anchor="ctr"/>
          <a:lstStyle/>
          <a:p>
            <a:pPr marL="0" indent="0">
              <a:buNone/>
            </a:pPr>
            <a:r>
              <a:rPr lang="en-US" sz="1800" b="1">
                <a:solidFill>
                  <a:schemeClr val="tx1"/>
                </a:solidFill>
              </a:rPr>
              <a:t>Zpool</a:t>
            </a:r>
            <a:endParaRPr lang="en-US" sz="1800"/>
          </a:p>
        </p:txBody>
      </p:sp>
      <p:sp>
        <p:nvSpPr>
          <p:cNvPr id="37" name="Shape 35">
            <a:extLst>
              <a:ext uri="{FF2B5EF4-FFF2-40B4-BE49-F238E27FC236}">
                <a16:creationId xmlns:a16="http://schemas.microsoft.com/office/drawing/2014/main" id="{92AEB9FE-52B2-E165-5856-19BB276CF189}"/>
              </a:ext>
            </a:extLst>
          </p:cNvPr>
          <p:cNvSpPr/>
          <p:nvPr/>
        </p:nvSpPr>
        <p:spPr>
          <a:xfrm>
            <a:off x="1828800" y="4206240"/>
            <a:ext cx="2377440" cy="566928"/>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38" name="Shape 36">
            <a:extLst>
              <a:ext uri="{FF2B5EF4-FFF2-40B4-BE49-F238E27FC236}">
                <a16:creationId xmlns:a16="http://schemas.microsoft.com/office/drawing/2014/main" id="{56E95E59-0931-2E61-DC05-B56D0E62716D}"/>
              </a:ext>
            </a:extLst>
          </p:cNvPr>
          <p:cNvSpPr/>
          <p:nvPr/>
        </p:nvSpPr>
        <p:spPr>
          <a:xfrm>
            <a:off x="4279392" y="4206240"/>
            <a:ext cx="2377440" cy="566928"/>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39" name="Shape 37">
            <a:extLst>
              <a:ext uri="{FF2B5EF4-FFF2-40B4-BE49-F238E27FC236}">
                <a16:creationId xmlns:a16="http://schemas.microsoft.com/office/drawing/2014/main" id="{2543D1D1-40B6-31B2-32BE-AD2B71CE1DDB}"/>
              </a:ext>
            </a:extLst>
          </p:cNvPr>
          <p:cNvSpPr/>
          <p:nvPr/>
        </p:nvSpPr>
        <p:spPr>
          <a:xfrm>
            <a:off x="6729984" y="4206240"/>
            <a:ext cx="2377440" cy="566928"/>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40" name="Shape 38">
            <a:extLst>
              <a:ext uri="{FF2B5EF4-FFF2-40B4-BE49-F238E27FC236}">
                <a16:creationId xmlns:a16="http://schemas.microsoft.com/office/drawing/2014/main" id="{82DF8C10-3CBB-DF9E-9BFD-0DE5695C980B}"/>
              </a:ext>
            </a:extLst>
          </p:cNvPr>
          <p:cNvSpPr/>
          <p:nvPr/>
        </p:nvSpPr>
        <p:spPr>
          <a:xfrm>
            <a:off x="9180576" y="4206240"/>
            <a:ext cx="2377440" cy="566928"/>
          </a:xfrm>
          <a:prstGeom prst="rect">
            <a:avLst/>
          </a:prstGeom>
          <a:solidFill>
            <a:schemeClr val="accent6">
              <a:alpha val="12000"/>
            </a:schemeClr>
          </a:solidFill>
          <a:ln w="19050">
            <a:solidFill>
              <a:srgbClr val="3C3F43"/>
            </a:solidFill>
            <a:prstDash val="solid"/>
          </a:ln>
        </p:spPr>
        <p:txBody>
          <a:bodyPr/>
          <a:lstStyle/>
          <a:p>
            <a:endParaRPr lang="ko-KR" altLang="en-US"/>
          </a:p>
        </p:txBody>
      </p:sp>
      <p:sp>
        <p:nvSpPr>
          <p:cNvPr id="41" name="Text 39">
            <a:extLst>
              <a:ext uri="{FF2B5EF4-FFF2-40B4-BE49-F238E27FC236}">
                <a16:creationId xmlns:a16="http://schemas.microsoft.com/office/drawing/2014/main" id="{C9B97CC5-5749-ABD9-1ADA-66144EC05DE7}"/>
              </a:ext>
            </a:extLst>
          </p:cNvPr>
          <p:cNvSpPr/>
          <p:nvPr/>
        </p:nvSpPr>
        <p:spPr>
          <a:xfrm>
            <a:off x="1828800" y="4251960"/>
            <a:ext cx="1485900" cy="475488"/>
          </a:xfrm>
          <a:prstGeom prst="rect">
            <a:avLst/>
          </a:prstGeom>
          <a:solidFill>
            <a:srgbClr val="B3A6D2"/>
          </a:solidFill>
          <a:ln w="9525">
            <a:solidFill>
              <a:srgbClr val="FFFFFF"/>
            </a:solidFill>
          </a:ln>
        </p:spPr>
        <p:txBody>
          <a:bodyPr wrap="square" lIns="0" tIns="0" rIns="0" bIns="0" rtlCol="0" anchor="ctr"/>
          <a:lstStyle/>
          <a:p>
            <a:pPr marL="0" indent="0" algn="ctr">
              <a:buNone/>
            </a:pPr>
            <a:r>
              <a:rPr lang="en-US" sz="1400" b="1">
                <a:solidFill>
                  <a:schemeClr val="bg1"/>
                </a:solidFill>
              </a:rPr>
              <a:t>P0</a:t>
            </a:r>
            <a:endParaRPr lang="en-US" sz="1400"/>
          </a:p>
        </p:txBody>
      </p:sp>
      <p:sp>
        <p:nvSpPr>
          <p:cNvPr id="42" name="Text 40">
            <a:extLst>
              <a:ext uri="{FF2B5EF4-FFF2-40B4-BE49-F238E27FC236}">
                <a16:creationId xmlns:a16="http://schemas.microsoft.com/office/drawing/2014/main" id="{1EC9ABC9-0470-BF3D-F087-3C617C3460E7}"/>
              </a:ext>
            </a:extLst>
          </p:cNvPr>
          <p:cNvSpPr/>
          <p:nvPr/>
        </p:nvSpPr>
        <p:spPr>
          <a:xfrm>
            <a:off x="3314700" y="4251960"/>
            <a:ext cx="891540" cy="475488"/>
          </a:xfrm>
          <a:prstGeom prst="rect">
            <a:avLst/>
          </a:prstGeom>
          <a:solidFill>
            <a:srgbClr val="C9BEDF"/>
          </a:solidFill>
          <a:ln w="9525">
            <a:solidFill>
              <a:srgbClr val="FFFFFF"/>
            </a:solidFill>
          </a:ln>
        </p:spPr>
        <p:txBody>
          <a:bodyPr wrap="square" lIns="0" tIns="0" rIns="0" bIns="0" rtlCol="0" anchor="ctr"/>
          <a:lstStyle/>
          <a:p>
            <a:pPr marL="0" indent="0" algn="ctr">
              <a:buNone/>
            </a:pPr>
            <a:r>
              <a:rPr lang="en-US" sz="1400" b="1">
                <a:solidFill>
                  <a:schemeClr val="bg1"/>
                </a:solidFill>
              </a:rPr>
              <a:t>P1</a:t>
            </a:r>
            <a:endParaRPr lang="en-US" sz="1400"/>
          </a:p>
        </p:txBody>
      </p:sp>
      <p:sp>
        <p:nvSpPr>
          <p:cNvPr id="43" name="Text 41">
            <a:extLst>
              <a:ext uri="{FF2B5EF4-FFF2-40B4-BE49-F238E27FC236}">
                <a16:creationId xmlns:a16="http://schemas.microsoft.com/office/drawing/2014/main" id="{CF5C48D6-2CA5-D9B8-B8CE-160B91500A7A}"/>
              </a:ext>
            </a:extLst>
          </p:cNvPr>
          <p:cNvSpPr/>
          <p:nvPr/>
        </p:nvSpPr>
        <p:spPr>
          <a:xfrm>
            <a:off x="4279392" y="4251960"/>
            <a:ext cx="594360" cy="475488"/>
          </a:xfrm>
          <a:prstGeom prst="rect">
            <a:avLst/>
          </a:prstGeom>
          <a:solidFill>
            <a:srgbClr val="B3A6D2"/>
          </a:solidFill>
          <a:ln w="9525">
            <a:solidFill>
              <a:srgbClr val="FFFFFF"/>
            </a:solidFill>
          </a:ln>
        </p:spPr>
        <p:txBody>
          <a:bodyPr wrap="square" lIns="0" tIns="0" rIns="0" bIns="0" rtlCol="0" anchor="ctr"/>
          <a:lstStyle/>
          <a:p>
            <a:pPr marL="0" indent="0" algn="ctr">
              <a:buNone/>
            </a:pPr>
            <a:r>
              <a:rPr lang="en-US" sz="1400" b="1">
                <a:solidFill>
                  <a:schemeClr val="bg1"/>
                </a:solidFill>
              </a:rPr>
              <a:t>P2</a:t>
            </a:r>
            <a:endParaRPr lang="en-US" sz="1400"/>
          </a:p>
        </p:txBody>
      </p:sp>
      <p:sp>
        <p:nvSpPr>
          <p:cNvPr id="44" name="Text 42">
            <a:extLst>
              <a:ext uri="{FF2B5EF4-FFF2-40B4-BE49-F238E27FC236}">
                <a16:creationId xmlns:a16="http://schemas.microsoft.com/office/drawing/2014/main" id="{52D29816-F16D-49D0-6248-CB07AE6751EF}"/>
              </a:ext>
            </a:extLst>
          </p:cNvPr>
          <p:cNvSpPr/>
          <p:nvPr/>
        </p:nvSpPr>
        <p:spPr>
          <a:xfrm>
            <a:off x="4873752" y="4251960"/>
            <a:ext cx="891540" cy="475488"/>
          </a:xfrm>
          <a:prstGeom prst="rect">
            <a:avLst/>
          </a:prstGeom>
          <a:solidFill>
            <a:srgbClr val="C9BEDF"/>
          </a:solidFill>
          <a:ln w="9525">
            <a:solidFill>
              <a:srgbClr val="FFFFFF"/>
            </a:solidFill>
          </a:ln>
        </p:spPr>
        <p:txBody>
          <a:bodyPr wrap="square" lIns="0" tIns="0" rIns="0" bIns="0" rtlCol="0" anchor="ctr"/>
          <a:lstStyle/>
          <a:p>
            <a:pPr marL="0" indent="0" algn="ctr">
              <a:buNone/>
            </a:pPr>
            <a:r>
              <a:rPr lang="en-US" sz="1400" b="1">
                <a:solidFill>
                  <a:schemeClr val="bg1"/>
                </a:solidFill>
              </a:rPr>
              <a:t>P3</a:t>
            </a:r>
            <a:endParaRPr lang="en-US" sz="1400"/>
          </a:p>
        </p:txBody>
      </p:sp>
      <p:sp>
        <p:nvSpPr>
          <p:cNvPr id="45" name="Text 43">
            <a:extLst>
              <a:ext uri="{FF2B5EF4-FFF2-40B4-BE49-F238E27FC236}">
                <a16:creationId xmlns:a16="http://schemas.microsoft.com/office/drawing/2014/main" id="{8DC16BFE-F660-44BB-63C5-6C2C9046D7F3}"/>
              </a:ext>
            </a:extLst>
          </p:cNvPr>
          <p:cNvSpPr/>
          <p:nvPr/>
        </p:nvSpPr>
        <p:spPr>
          <a:xfrm>
            <a:off x="5765292" y="4251960"/>
            <a:ext cx="891540" cy="475488"/>
          </a:xfrm>
          <a:prstGeom prst="rect">
            <a:avLst/>
          </a:prstGeom>
          <a:solidFill>
            <a:srgbClr val="D77628"/>
          </a:solidFill>
          <a:ln w="9525">
            <a:solidFill>
              <a:srgbClr val="FFFFFF"/>
            </a:solidFill>
          </a:ln>
        </p:spPr>
        <p:txBody>
          <a:bodyPr wrap="square" lIns="0" tIns="0" rIns="0" bIns="0" rtlCol="0" anchor="ctr"/>
          <a:lstStyle/>
          <a:p>
            <a:pPr marL="0" indent="0" algn="ctr">
              <a:buNone/>
            </a:pPr>
            <a:r>
              <a:rPr lang="en-US" sz="1400" b="1">
                <a:solidFill>
                  <a:schemeClr val="bg1"/>
                </a:solidFill>
              </a:rPr>
              <a:t>P4</a:t>
            </a:r>
            <a:endParaRPr lang="en-US" sz="1400"/>
          </a:p>
        </p:txBody>
      </p:sp>
      <p:sp>
        <p:nvSpPr>
          <p:cNvPr id="46" name="Text 44">
            <a:extLst>
              <a:ext uri="{FF2B5EF4-FFF2-40B4-BE49-F238E27FC236}">
                <a16:creationId xmlns:a16="http://schemas.microsoft.com/office/drawing/2014/main" id="{28AC5750-6DE2-BC23-C70B-C837A938BD78}"/>
              </a:ext>
            </a:extLst>
          </p:cNvPr>
          <p:cNvSpPr/>
          <p:nvPr/>
        </p:nvSpPr>
        <p:spPr>
          <a:xfrm>
            <a:off x="6729984" y="4251960"/>
            <a:ext cx="297180" cy="475488"/>
          </a:xfrm>
          <a:prstGeom prst="rect">
            <a:avLst/>
          </a:prstGeom>
          <a:solidFill>
            <a:srgbClr val="C9BEDF"/>
          </a:solidFill>
          <a:ln w="9525">
            <a:solidFill>
              <a:srgbClr val="FFFFFF"/>
            </a:solidFill>
          </a:ln>
        </p:spPr>
        <p:txBody>
          <a:bodyPr wrap="square" lIns="0" tIns="0" rIns="0" bIns="0" rtlCol="0" anchor="ctr"/>
          <a:lstStyle/>
          <a:p>
            <a:pPr marL="0" indent="0" algn="ctr">
              <a:buNone/>
            </a:pPr>
            <a:endParaRPr lang="en-US" sz="1400"/>
          </a:p>
        </p:txBody>
      </p:sp>
      <p:sp>
        <p:nvSpPr>
          <p:cNvPr id="47" name="Text 45">
            <a:extLst>
              <a:ext uri="{FF2B5EF4-FFF2-40B4-BE49-F238E27FC236}">
                <a16:creationId xmlns:a16="http://schemas.microsoft.com/office/drawing/2014/main" id="{CB322057-F041-49E8-FD5A-259EA1AE8262}"/>
              </a:ext>
            </a:extLst>
          </p:cNvPr>
          <p:cNvSpPr/>
          <p:nvPr/>
        </p:nvSpPr>
        <p:spPr>
          <a:xfrm>
            <a:off x="7027164" y="4251960"/>
            <a:ext cx="445770" cy="475488"/>
          </a:xfrm>
          <a:prstGeom prst="rect">
            <a:avLst/>
          </a:prstGeom>
          <a:solidFill>
            <a:srgbClr val="B3A6D2"/>
          </a:solidFill>
          <a:ln w="9525">
            <a:solidFill>
              <a:srgbClr val="FFFFFF"/>
            </a:solidFill>
          </a:ln>
        </p:spPr>
        <p:txBody>
          <a:bodyPr wrap="square" lIns="0" tIns="0" rIns="0" bIns="0" rtlCol="0" anchor="ctr"/>
          <a:lstStyle/>
          <a:p>
            <a:pPr marL="0" indent="0" algn="ctr">
              <a:buNone/>
            </a:pPr>
            <a:r>
              <a:rPr lang="en-US" sz="1400" b="1">
                <a:solidFill>
                  <a:schemeClr val="bg1"/>
                </a:solidFill>
              </a:rPr>
              <a:t>P6</a:t>
            </a:r>
            <a:endParaRPr lang="en-US" sz="1400"/>
          </a:p>
        </p:txBody>
      </p:sp>
      <p:sp>
        <p:nvSpPr>
          <p:cNvPr id="48" name="Text 46">
            <a:extLst>
              <a:ext uri="{FF2B5EF4-FFF2-40B4-BE49-F238E27FC236}">
                <a16:creationId xmlns:a16="http://schemas.microsoft.com/office/drawing/2014/main" id="{4DB948D3-639A-7EF4-E144-FCC8C54EA66F}"/>
              </a:ext>
            </a:extLst>
          </p:cNvPr>
          <p:cNvSpPr/>
          <p:nvPr/>
        </p:nvSpPr>
        <p:spPr>
          <a:xfrm>
            <a:off x="7472934" y="4251960"/>
            <a:ext cx="445770" cy="475488"/>
          </a:xfrm>
          <a:prstGeom prst="rect">
            <a:avLst/>
          </a:prstGeom>
          <a:solidFill>
            <a:srgbClr val="C9BEDF"/>
          </a:solidFill>
          <a:ln w="9525">
            <a:solidFill>
              <a:srgbClr val="FFFFFF"/>
            </a:solidFill>
          </a:ln>
        </p:spPr>
        <p:txBody>
          <a:bodyPr wrap="square" lIns="0" tIns="0" rIns="0" bIns="0" rtlCol="0" anchor="ctr"/>
          <a:lstStyle/>
          <a:p>
            <a:pPr marL="0" indent="0" algn="ctr">
              <a:buNone/>
            </a:pPr>
            <a:r>
              <a:rPr lang="en-US" sz="1400" b="1">
                <a:solidFill>
                  <a:schemeClr val="bg1"/>
                </a:solidFill>
              </a:rPr>
              <a:t>P7</a:t>
            </a:r>
            <a:endParaRPr lang="en-US" sz="1400"/>
          </a:p>
        </p:txBody>
      </p:sp>
      <p:sp>
        <p:nvSpPr>
          <p:cNvPr id="49" name="Text 47">
            <a:extLst>
              <a:ext uri="{FF2B5EF4-FFF2-40B4-BE49-F238E27FC236}">
                <a16:creationId xmlns:a16="http://schemas.microsoft.com/office/drawing/2014/main" id="{1816EDFD-9ACA-D296-F903-EE6872259A38}"/>
              </a:ext>
            </a:extLst>
          </p:cNvPr>
          <p:cNvSpPr/>
          <p:nvPr/>
        </p:nvSpPr>
        <p:spPr>
          <a:xfrm>
            <a:off x="7918704" y="4251960"/>
            <a:ext cx="594360" cy="475488"/>
          </a:xfrm>
          <a:prstGeom prst="rect">
            <a:avLst/>
          </a:prstGeom>
          <a:solidFill>
            <a:srgbClr val="B3A6D2"/>
          </a:solidFill>
          <a:ln w="9525">
            <a:solidFill>
              <a:srgbClr val="FFFFFF"/>
            </a:solidFill>
          </a:ln>
        </p:spPr>
        <p:txBody>
          <a:bodyPr wrap="square" lIns="0" tIns="0" rIns="0" bIns="0" rtlCol="0" anchor="ctr"/>
          <a:lstStyle/>
          <a:p>
            <a:pPr marL="0" indent="0" algn="ctr">
              <a:buNone/>
            </a:pPr>
            <a:r>
              <a:rPr lang="en-US" sz="1400" b="1">
                <a:solidFill>
                  <a:schemeClr val="bg1"/>
                </a:solidFill>
              </a:rPr>
              <a:t>P8</a:t>
            </a:r>
            <a:endParaRPr lang="en-US" sz="1400"/>
          </a:p>
        </p:txBody>
      </p:sp>
      <p:sp>
        <p:nvSpPr>
          <p:cNvPr id="50" name="Text 48">
            <a:extLst>
              <a:ext uri="{FF2B5EF4-FFF2-40B4-BE49-F238E27FC236}">
                <a16:creationId xmlns:a16="http://schemas.microsoft.com/office/drawing/2014/main" id="{1F98C5F0-A8F3-817A-F5A3-6161C4BE249D}"/>
              </a:ext>
            </a:extLst>
          </p:cNvPr>
          <p:cNvSpPr/>
          <p:nvPr/>
        </p:nvSpPr>
        <p:spPr>
          <a:xfrm>
            <a:off x="8513064" y="4251960"/>
            <a:ext cx="594360" cy="475488"/>
          </a:xfrm>
          <a:prstGeom prst="rect">
            <a:avLst/>
          </a:prstGeom>
          <a:solidFill>
            <a:srgbClr val="C9BEDF"/>
          </a:solidFill>
          <a:ln w="9525">
            <a:solidFill>
              <a:srgbClr val="FFFFFF"/>
            </a:solidFill>
          </a:ln>
        </p:spPr>
        <p:txBody>
          <a:bodyPr wrap="square" lIns="0" tIns="0" rIns="0" bIns="0" rtlCol="0" anchor="ctr"/>
          <a:lstStyle/>
          <a:p>
            <a:pPr marL="0" indent="0" algn="ctr">
              <a:buNone/>
            </a:pPr>
            <a:r>
              <a:rPr lang="en-US" sz="1400" b="1">
                <a:solidFill>
                  <a:schemeClr val="bg1"/>
                </a:solidFill>
              </a:rPr>
              <a:t>P9</a:t>
            </a:r>
            <a:endParaRPr lang="en-US" sz="1400"/>
          </a:p>
        </p:txBody>
      </p:sp>
      <p:sp>
        <p:nvSpPr>
          <p:cNvPr id="51" name="Text 49">
            <a:extLst>
              <a:ext uri="{FF2B5EF4-FFF2-40B4-BE49-F238E27FC236}">
                <a16:creationId xmlns:a16="http://schemas.microsoft.com/office/drawing/2014/main" id="{442682E5-C2F0-CDFA-37BC-04CD7E706CEA}"/>
              </a:ext>
            </a:extLst>
          </p:cNvPr>
          <p:cNvSpPr/>
          <p:nvPr/>
        </p:nvSpPr>
        <p:spPr>
          <a:xfrm>
            <a:off x="9180576" y="4251960"/>
            <a:ext cx="297180" cy="475488"/>
          </a:xfrm>
          <a:prstGeom prst="rect">
            <a:avLst/>
          </a:prstGeom>
          <a:solidFill>
            <a:srgbClr val="B3A6D2"/>
          </a:solidFill>
          <a:ln w="9525">
            <a:solidFill>
              <a:srgbClr val="FFFFFF"/>
            </a:solidFill>
          </a:ln>
        </p:spPr>
        <p:txBody>
          <a:bodyPr wrap="square" lIns="0" tIns="0" rIns="0" bIns="0" rtlCol="0" anchor="ctr"/>
          <a:lstStyle/>
          <a:p>
            <a:pPr marL="0" indent="0" algn="ctr">
              <a:buNone/>
            </a:pPr>
            <a:endParaRPr lang="en-US" sz="1400"/>
          </a:p>
        </p:txBody>
      </p:sp>
      <p:sp>
        <p:nvSpPr>
          <p:cNvPr id="52" name="Text 50">
            <a:extLst>
              <a:ext uri="{FF2B5EF4-FFF2-40B4-BE49-F238E27FC236}">
                <a16:creationId xmlns:a16="http://schemas.microsoft.com/office/drawing/2014/main" id="{DBC90C7A-08F6-E5A3-730A-CB64DAFE26A5}"/>
              </a:ext>
            </a:extLst>
          </p:cNvPr>
          <p:cNvSpPr/>
          <p:nvPr/>
        </p:nvSpPr>
        <p:spPr>
          <a:xfrm>
            <a:off x="9477756" y="4251960"/>
            <a:ext cx="297180" cy="475488"/>
          </a:xfrm>
          <a:prstGeom prst="rect">
            <a:avLst/>
          </a:prstGeom>
          <a:solidFill>
            <a:srgbClr val="C9BEDF"/>
          </a:solidFill>
          <a:ln w="9525">
            <a:solidFill>
              <a:srgbClr val="FFFFFF"/>
            </a:solidFill>
          </a:ln>
        </p:spPr>
        <p:txBody>
          <a:bodyPr wrap="square" lIns="0" tIns="0" rIns="0" bIns="0" rtlCol="0" anchor="ctr"/>
          <a:lstStyle/>
          <a:p>
            <a:pPr marL="0" indent="0" algn="ctr">
              <a:buNone/>
            </a:pPr>
            <a:endParaRPr lang="en-US" sz="1400"/>
          </a:p>
        </p:txBody>
      </p:sp>
      <p:sp>
        <p:nvSpPr>
          <p:cNvPr id="53" name="Text 51">
            <a:extLst>
              <a:ext uri="{FF2B5EF4-FFF2-40B4-BE49-F238E27FC236}">
                <a16:creationId xmlns:a16="http://schemas.microsoft.com/office/drawing/2014/main" id="{331192D3-0D25-C730-5DDA-48D5A4E00D0A}"/>
              </a:ext>
            </a:extLst>
          </p:cNvPr>
          <p:cNvSpPr/>
          <p:nvPr/>
        </p:nvSpPr>
        <p:spPr>
          <a:xfrm>
            <a:off x="9774936" y="4251960"/>
            <a:ext cx="297180" cy="475488"/>
          </a:xfrm>
          <a:prstGeom prst="rect">
            <a:avLst/>
          </a:prstGeom>
          <a:solidFill>
            <a:srgbClr val="B3A6D2"/>
          </a:solidFill>
          <a:ln w="9525">
            <a:solidFill>
              <a:srgbClr val="FFFFFF"/>
            </a:solidFill>
          </a:ln>
        </p:spPr>
        <p:txBody>
          <a:bodyPr wrap="square" lIns="0" tIns="0" rIns="0" bIns="0" rtlCol="0" anchor="ctr"/>
          <a:lstStyle/>
          <a:p>
            <a:pPr marL="0" indent="0" algn="ctr">
              <a:buNone/>
            </a:pPr>
            <a:endParaRPr lang="en-US" sz="1400"/>
          </a:p>
        </p:txBody>
      </p:sp>
      <p:sp>
        <p:nvSpPr>
          <p:cNvPr id="54" name="Text 52">
            <a:extLst>
              <a:ext uri="{FF2B5EF4-FFF2-40B4-BE49-F238E27FC236}">
                <a16:creationId xmlns:a16="http://schemas.microsoft.com/office/drawing/2014/main" id="{84CC9B7A-F200-A95D-AC71-9278B4CF1C23}"/>
              </a:ext>
            </a:extLst>
          </p:cNvPr>
          <p:cNvSpPr/>
          <p:nvPr/>
        </p:nvSpPr>
        <p:spPr>
          <a:xfrm>
            <a:off x="10072116" y="4251960"/>
            <a:ext cx="445770" cy="475488"/>
          </a:xfrm>
          <a:prstGeom prst="rect">
            <a:avLst/>
          </a:prstGeom>
          <a:solidFill>
            <a:srgbClr val="C9BEDF"/>
          </a:solidFill>
          <a:ln w="9525">
            <a:solidFill>
              <a:srgbClr val="FFFFFF"/>
            </a:solidFill>
          </a:ln>
        </p:spPr>
        <p:txBody>
          <a:bodyPr wrap="square" lIns="0" tIns="0" rIns="0" bIns="0" rtlCol="0" anchor="ctr"/>
          <a:lstStyle/>
          <a:p>
            <a:pPr marL="0" indent="0" algn="ctr">
              <a:buNone/>
            </a:pPr>
            <a:r>
              <a:rPr lang="en-US" sz="1400" b="1">
                <a:solidFill>
                  <a:schemeClr val="bg1"/>
                </a:solidFill>
              </a:rPr>
              <a:t>P13</a:t>
            </a:r>
            <a:endParaRPr lang="en-US" sz="1400"/>
          </a:p>
        </p:txBody>
      </p:sp>
      <p:sp>
        <p:nvSpPr>
          <p:cNvPr id="55" name="Text 53">
            <a:extLst>
              <a:ext uri="{FF2B5EF4-FFF2-40B4-BE49-F238E27FC236}">
                <a16:creationId xmlns:a16="http://schemas.microsoft.com/office/drawing/2014/main" id="{92EAC8DE-9CB5-6EBB-F3ED-45F62823E1FE}"/>
              </a:ext>
            </a:extLst>
          </p:cNvPr>
          <p:cNvSpPr/>
          <p:nvPr/>
        </p:nvSpPr>
        <p:spPr>
          <a:xfrm>
            <a:off x="10517886" y="4251960"/>
            <a:ext cx="445770" cy="475488"/>
          </a:xfrm>
          <a:prstGeom prst="rect">
            <a:avLst/>
          </a:prstGeom>
          <a:solidFill>
            <a:srgbClr val="B3A6D2"/>
          </a:solidFill>
          <a:ln w="9525">
            <a:solidFill>
              <a:srgbClr val="FFFFFF"/>
            </a:solidFill>
          </a:ln>
        </p:spPr>
        <p:txBody>
          <a:bodyPr wrap="square" lIns="0" tIns="0" rIns="0" bIns="0" rtlCol="0" anchor="ctr"/>
          <a:lstStyle/>
          <a:p>
            <a:pPr marL="0" indent="0" algn="ctr">
              <a:buNone/>
            </a:pPr>
            <a:r>
              <a:rPr lang="en-US" sz="1400" b="1">
                <a:solidFill>
                  <a:schemeClr val="bg1"/>
                </a:solidFill>
              </a:rPr>
              <a:t>P14</a:t>
            </a:r>
            <a:endParaRPr lang="en-US" sz="1400"/>
          </a:p>
        </p:txBody>
      </p:sp>
      <p:sp>
        <p:nvSpPr>
          <p:cNvPr id="56" name="Text 54">
            <a:extLst>
              <a:ext uri="{FF2B5EF4-FFF2-40B4-BE49-F238E27FC236}">
                <a16:creationId xmlns:a16="http://schemas.microsoft.com/office/drawing/2014/main" id="{EC37A469-E2F6-F62F-583E-6C84DBFE3579}"/>
              </a:ext>
            </a:extLst>
          </p:cNvPr>
          <p:cNvSpPr/>
          <p:nvPr/>
        </p:nvSpPr>
        <p:spPr>
          <a:xfrm>
            <a:off x="10963656" y="4251960"/>
            <a:ext cx="445770" cy="475488"/>
          </a:xfrm>
          <a:prstGeom prst="rect">
            <a:avLst/>
          </a:prstGeom>
          <a:solidFill>
            <a:srgbClr val="C9BEDF"/>
          </a:solidFill>
          <a:ln w="9525">
            <a:solidFill>
              <a:srgbClr val="FFFFFF"/>
            </a:solidFill>
          </a:ln>
        </p:spPr>
        <p:txBody>
          <a:bodyPr wrap="square" lIns="0" tIns="0" rIns="0" bIns="0" rtlCol="0" anchor="ctr"/>
          <a:lstStyle/>
          <a:p>
            <a:pPr marL="0" indent="0" algn="ctr">
              <a:buNone/>
            </a:pPr>
            <a:r>
              <a:rPr lang="en-US" sz="1400" b="1">
                <a:solidFill>
                  <a:schemeClr val="bg1"/>
                </a:solidFill>
              </a:rPr>
              <a:t>P15</a:t>
            </a:r>
            <a:endParaRPr lang="en-US" sz="1400"/>
          </a:p>
        </p:txBody>
      </p:sp>
      <p:sp>
        <p:nvSpPr>
          <p:cNvPr id="57" name="Text 55">
            <a:extLst>
              <a:ext uri="{FF2B5EF4-FFF2-40B4-BE49-F238E27FC236}">
                <a16:creationId xmlns:a16="http://schemas.microsoft.com/office/drawing/2014/main" id="{9930B32F-E242-C91C-DC22-17AE61ADD00C}"/>
              </a:ext>
            </a:extLst>
          </p:cNvPr>
          <p:cNvSpPr txBox="1"/>
          <p:nvPr/>
        </p:nvSpPr>
        <p:spPr>
          <a:xfrm>
            <a:off x="1828800" y="4818888"/>
            <a:ext cx="2377440" cy="292608"/>
          </a:xfrm>
          <a:prstGeom prst="rect">
            <a:avLst/>
          </a:prstGeom>
          <a:noFill/>
          <a:ln/>
        </p:spPr>
        <p:txBody>
          <a:bodyPr wrap="square" lIns="0" tIns="0" rIns="0" bIns="0" rtlCol="0" anchor="t"/>
          <a:lstStyle/>
          <a:p>
            <a:pPr marL="0" indent="0" algn="ctr">
              <a:buNone/>
            </a:pPr>
            <a:r>
              <a:rPr lang="en-US" sz="1500">
                <a:solidFill>
                  <a:schemeClr val="tx2"/>
                </a:solidFill>
              </a:rPr>
              <a:t>zpage 0 · </a:t>
            </a:r>
            <a:r>
              <a:rPr lang="en-US" sz="1500" b="1">
                <a:solidFill>
                  <a:schemeClr val="tx2"/>
                </a:solidFill>
              </a:rPr>
              <a:t>0x2D</a:t>
            </a:r>
            <a:endParaRPr lang="en-US" sz="1500"/>
          </a:p>
        </p:txBody>
      </p:sp>
      <p:sp>
        <p:nvSpPr>
          <p:cNvPr id="58" name="Text 56">
            <a:extLst>
              <a:ext uri="{FF2B5EF4-FFF2-40B4-BE49-F238E27FC236}">
                <a16:creationId xmlns:a16="http://schemas.microsoft.com/office/drawing/2014/main" id="{1D74D187-73FA-37C5-09DB-D65678604574}"/>
              </a:ext>
            </a:extLst>
          </p:cNvPr>
          <p:cNvSpPr txBox="1"/>
          <p:nvPr/>
        </p:nvSpPr>
        <p:spPr>
          <a:xfrm>
            <a:off x="4279392" y="4818888"/>
            <a:ext cx="2377440" cy="292608"/>
          </a:xfrm>
          <a:prstGeom prst="rect">
            <a:avLst/>
          </a:prstGeom>
          <a:noFill/>
          <a:ln/>
        </p:spPr>
        <p:txBody>
          <a:bodyPr wrap="square" lIns="0" tIns="0" rIns="0" bIns="0" rtlCol="0" anchor="t"/>
          <a:lstStyle/>
          <a:p>
            <a:pPr marL="0" indent="0" algn="ctr">
              <a:buNone/>
            </a:pPr>
            <a:r>
              <a:rPr lang="en-US" sz="1500" b="1">
                <a:solidFill>
                  <a:srgbClr val="D77628"/>
                </a:solidFill>
              </a:rPr>
              <a:t>zpage 1 · 0x94</a:t>
            </a:r>
            <a:endParaRPr lang="en-US" sz="1500"/>
          </a:p>
        </p:txBody>
      </p:sp>
      <p:sp>
        <p:nvSpPr>
          <p:cNvPr id="59" name="Text 57">
            <a:extLst>
              <a:ext uri="{FF2B5EF4-FFF2-40B4-BE49-F238E27FC236}">
                <a16:creationId xmlns:a16="http://schemas.microsoft.com/office/drawing/2014/main" id="{2C07BDBB-4A44-6B2C-1A19-EFAAB776DB7E}"/>
              </a:ext>
            </a:extLst>
          </p:cNvPr>
          <p:cNvSpPr txBox="1"/>
          <p:nvPr/>
        </p:nvSpPr>
        <p:spPr>
          <a:xfrm>
            <a:off x="6729984" y="4818888"/>
            <a:ext cx="2377440" cy="292608"/>
          </a:xfrm>
          <a:prstGeom prst="rect">
            <a:avLst/>
          </a:prstGeom>
          <a:noFill/>
          <a:ln/>
        </p:spPr>
        <p:txBody>
          <a:bodyPr wrap="square" lIns="0" tIns="0" rIns="0" bIns="0" rtlCol="0" anchor="t"/>
          <a:lstStyle/>
          <a:p>
            <a:pPr marL="0" indent="0" algn="ctr">
              <a:buNone/>
            </a:pPr>
            <a:r>
              <a:rPr lang="en-US" sz="1500">
                <a:solidFill>
                  <a:schemeClr val="tx2"/>
                </a:solidFill>
              </a:rPr>
              <a:t>zpage 2 · </a:t>
            </a:r>
            <a:r>
              <a:rPr lang="en-US" sz="1500" b="1">
                <a:solidFill>
                  <a:schemeClr val="tx2"/>
                </a:solidFill>
              </a:rPr>
              <a:t>0x31</a:t>
            </a:r>
            <a:endParaRPr lang="en-US" sz="1500"/>
          </a:p>
        </p:txBody>
      </p:sp>
      <p:sp>
        <p:nvSpPr>
          <p:cNvPr id="60" name="Text 58">
            <a:extLst>
              <a:ext uri="{FF2B5EF4-FFF2-40B4-BE49-F238E27FC236}">
                <a16:creationId xmlns:a16="http://schemas.microsoft.com/office/drawing/2014/main" id="{4B754428-0C76-8C98-9CC4-1F679F97E700}"/>
              </a:ext>
            </a:extLst>
          </p:cNvPr>
          <p:cNvSpPr txBox="1"/>
          <p:nvPr/>
        </p:nvSpPr>
        <p:spPr>
          <a:xfrm>
            <a:off x="9180576" y="4818888"/>
            <a:ext cx="2377440" cy="292608"/>
          </a:xfrm>
          <a:prstGeom prst="rect">
            <a:avLst/>
          </a:prstGeom>
          <a:noFill/>
          <a:ln/>
        </p:spPr>
        <p:txBody>
          <a:bodyPr wrap="square" lIns="0" tIns="0" rIns="0" bIns="0" rtlCol="0" anchor="t"/>
          <a:lstStyle/>
          <a:p>
            <a:pPr marL="0" indent="0" algn="ctr">
              <a:buNone/>
            </a:pPr>
            <a:r>
              <a:rPr lang="en-US" sz="1500">
                <a:solidFill>
                  <a:schemeClr val="tx2"/>
                </a:solidFill>
              </a:rPr>
              <a:t>zpage 3 · </a:t>
            </a:r>
            <a:r>
              <a:rPr lang="en-US" sz="1500" b="1">
                <a:solidFill>
                  <a:schemeClr val="tx2"/>
                </a:solidFill>
              </a:rPr>
              <a:t>0xA7</a:t>
            </a:r>
            <a:endParaRPr lang="en-US" sz="1500"/>
          </a:p>
        </p:txBody>
      </p:sp>
      <p:sp>
        <p:nvSpPr>
          <p:cNvPr id="61" name="Text 59">
            <a:extLst>
              <a:ext uri="{FF2B5EF4-FFF2-40B4-BE49-F238E27FC236}">
                <a16:creationId xmlns:a16="http://schemas.microsoft.com/office/drawing/2014/main" id="{D9AA6C2A-C790-314F-7875-B2084105CB76}"/>
              </a:ext>
            </a:extLst>
          </p:cNvPr>
          <p:cNvSpPr txBox="1"/>
          <p:nvPr/>
        </p:nvSpPr>
        <p:spPr>
          <a:xfrm>
            <a:off x="548640" y="5321808"/>
            <a:ext cx="2148840" cy="384048"/>
          </a:xfrm>
          <a:prstGeom prst="rect">
            <a:avLst/>
          </a:prstGeom>
          <a:noFill/>
          <a:ln/>
        </p:spPr>
        <p:txBody>
          <a:bodyPr wrap="square" lIns="0" tIns="0" rIns="0" bIns="0" rtlCol="0" anchor="ctr"/>
          <a:lstStyle/>
          <a:p>
            <a:pPr marL="0" indent="0">
              <a:buNone/>
            </a:pPr>
            <a:r>
              <a:rPr lang="en-US" b="1">
                <a:solidFill>
                  <a:schemeClr val="tx2"/>
                </a:solidFill>
              </a:rPr>
              <a:t>Whole group first</a:t>
            </a:r>
          </a:p>
        </p:txBody>
      </p:sp>
      <p:sp>
        <p:nvSpPr>
          <p:cNvPr id="62" name="Shape 60">
            <a:extLst>
              <a:ext uri="{FF2B5EF4-FFF2-40B4-BE49-F238E27FC236}">
                <a16:creationId xmlns:a16="http://schemas.microsoft.com/office/drawing/2014/main" id="{225CA8EF-73B5-C1CD-2095-68020FE0101F}"/>
              </a:ext>
            </a:extLst>
          </p:cNvPr>
          <p:cNvSpPr/>
          <p:nvPr/>
        </p:nvSpPr>
        <p:spPr>
          <a:xfrm>
            <a:off x="2743200" y="5340096"/>
            <a:ext cx="347472" cy="347472"/>
          </a:xfrm>
          <a:prstGeom prst="rect">
            <a:avLst/>
          </a:prstGeom>
          <a:solidFill>
            <a:srgbClr val="7760A8"/>
          </a:solidFill>
          <a:ln/>
        </p:spPr>
        <p:txBody>
          <a:bodyPr/>
          <a:lstStyle/>
          <a:p>
            <a:endParaRPr lang="ko-KR" altLang="en-US"/>
          </a:p>
        </p:txBody>
      </p:sp>
      <p:sp>
        <p:nvSpPr>
          <p:cNvPr id="63" name="Shape 61">
            <a:extLst>
              <a:ext uri="{FF2B5EF4-FFF2-40B4-BE49-F238E27FC236}">
                <a16:creationId xmlns:a16="http://schemas.microsoft.com/office/drawing/2014/main" id="{356AF27A-2263-286C-1BB4-AC2107A4594D}"/>
              </a:ext>
            </a:extLst>
          </p:cNvPr>
          <p:cNvSpPr/>
          <p:nvPr/>
        </p:nvSpPr>
        <p:spPr>
          <a:xfrm>
            <a:off x="3127248" y="5340096"/>
            <a:ext cx="347472" cy="347472"/>
          </a:xfrm>
          <a:prstGeom prst="rect">
            <a:avLst/>
          </a:prstGeom>
          <a:solidFill>
            <a:srgbClr val="7760A8"/>
          </a:solidFill>
          <a:ln/>
        </p:spPr>
        <p:txBody>
          <a:bodyPr/>
          <a:lstStyle/>
          <a:p>
            <a:endParaRPr lang="ko-KR" altLang="en-US"/>
          </a:p>
        </p:txBody>
      </p:sp>
      <p:sp>
        <p:nvSpPr>
          <p:cNvPr id="64" name="Shape 62">
            <a:extLst>
              <a:ext uri="{FF2B5EF4-FFF2-40B4-BE49-F238E27FC236}">
                <a16:creationId xmlns:a16="http://schemas.microsoft.com/office/drawing/2014/main" id="{0212D1A9-18D4-7B4F-6569-7F0B96089F19}"/>
              </a:ext>
            </a:extLst>
          </p:cNvPr>
          <p:cNvSpPr/>
          <p:nvPr/>
        </p:nvSpPr>
        <p:spPr>
          <a:xfrm>
            <a:off x="3511296" y="5340096"/>
            <a:ext cx="347472" cy="347472"/>
          </a:xfrm>
          <a:prstGeom prst="rect">
            <a:avLst/>
          </a:prstGeom>
          <a:solidFill>
            <a:srgbClr val="7760A8"/>
          </a:solidFill>
          <a:ln/>
        </p:spPr>
        <p:txBody>
          <a:bodyPr/>
          <a:lstStyle/>
          <a:p>
            <a:endParaRPr lang="ko-KR" altLang="en-US"/>
          </a:p>
        </p:txBody>
      </p:sp>
      <p:sp>
        <p:nvSpPr>
          <p:cNvPr id="65" name="Shape 63">
            <a:extLst>
              <a:ext uri="{FF2B5EF4-FFF2-40B4-BE49-F238E27FC236}">
                <a16:creationId xmlns:a16="http://schemas.microsoft.com/office/drawing/2014/main" id="{8ADDCC23-8BB6-22BF-AF76-F876D2C36F7E}"/>
              </a:ext>
            </a:extLst>
          </p:cNvPr>
          <p:cNvSpPr/>
          <p:nvPr/>
        </p:nvSpPr>
        <p:spPr>
          <a:xfrm>
            <a:off x="3895344" y="5340096"/>
            <a:ext cx="347472" cy="347472"/>
          </a:xfrm>
          <a:prstGeom prst="rect">
            <a:avLst/>
          </a:prstGeom>
          <a:solidFill>
            <a:srgbClr val="7760A8"/>
          </a:solidFill>
          <a:ln/>
        </p:spPr>
        <p:txBody>
          <a:bodyPr/>
          <a:lstStyle/>
          <a:p>
            <a:endParaRPr lang="ko-KR" altLang="en-US"/>
          </a:p>
        </p:txBody>
      </p:sp>
      <p:sp>
        <p:nvSpPr>
          <p:cNvPr id="66" name="Shape 64">
            <a:extLst>
              <a:ext uri="{FF2B5EF4-FFF2-40B4-BE49-F238E27FC236}">
                <a16:creationId xmlns:a16="http://schemas.microsoft.com/office/drawing/2014/main" id="{D573DBD5-94AF-C4E3-A48B-98D4B7DA318A}"/>
              </a:ext>
            </a:extLst>
          </p:cNvPr>
          <p:cNvSpPr/>
          <p:nvPr/>
        </p:nvSpPr>
        <p:spPr>
          <a:xfrm>
            <a:off x="4279392" y="5340096"/>
            <a:ext cx="347472" cy="347472"/>
          </a:xfrm>
          <a:prstGeom prst="rect">
            <a:avLst/>
          </a:prstGeom>
          <a:solidFill>
            <a:srgbClr val="7760A8"/>
          </a:solidFill>
          <a:ln/>
        </p:spPr>
        <p:txBody>
          <a:bodyPr/>
          <a:lstStyle/>
          <a:p>
            <a:endParaRPr lang="ko-KR" altLang="en-US"/>
          </a:p>
        </p:txBody>
      </p:sp>
      <p:sp>
        <p:nvSpPr>
          <p:cNvPr id="67" name="Shape 65">
            <a:extLst>
              <a:ext uri="{FF2B5EF4-FFF2-40B4-BE49-F238E27FC236}">
                <a16:creationId xmlns:a16="http://schemas.microsoft.com/office/drawing/2014/main" id="{114AE7F1-5FBE-5B17-41D8-8DB193728E43}"/>
              </a:ext>
            </a:extLst>
          </p:cNvPr>
          <p:cNvSpPr/>
          <p:nvPr/>
        </p:nvSpPr>
        <p:spPr>
          <a:xfrm>
            <a:off x="4663440" y="5340096"/>
            <a:ext cx="347472" cy="347472"/>
          </a:xfrm>
          <a:prstGeom prst="rect">
            <a:avLst/>
          </a:prstGeom>
          <a:solidFill>
            <a:srgbClr val="7760A8"/>
          </a:solidFill>
          <a:ln/>
        </p:spPr>
        <p:txBody>
          <a:bodyPr/>
          <a:lstStyle/>
          <a:p>
            <a:endParaRPr lang="ko-KR" altLang="en-US"/>
          </a:p>
        </p:txBody>
      </p:sp>
      <p:sp>
        <p:nvSpPr>
          <p:cNvPr id="68" name="Shape 66">
            <a:extLst>
              <a:ext uri="{FF2B5EF4-FFF2-40B4-BE49-F238E27FC236}">
                <a16:creationId xmlns:a16="http://schemas.microsoft.com/office/drawing/2014/main" id="{1473FD6C-3399-FD02-D2DF-9C60B28760B9}"/>
              </a:ext>
            </a:extLst>
          </p:cNvPr>
          <p:cNvSpPr/>
          <p:nvPr/>
        </p:nvSpPr>
        <p:spPr>
          <a:xfrm>
            <a:off x="5047488" y="5340096"/>
            <a:ext cx="347472" cy="347472"/>
          </a:xfrm>
          <a:prstGeom prst="rect">
            <a:avLst/>
          </a:prstGeom>
          <a:solidFill>
            <a:srgbClr val="7760A8"/>
          </a:solidFill>
          <a:ln/>
        </p:spPr>
        <p:txBody>
          <a:bodyPr/>
          <a:lstStyle/>
          <a:p>
            <a:endParaRPr lang="ko-KR" altLang="en-US"/>
          </a:p>
        </p:txBody>
      </p:sp>
      <p:sp>
        <p:nvSpPr>
          <p:cNvPr id="69" name="Shape 67">
            <a:extLst>
              <a:ext uri="{FF2B5EF4-FFF2-40B4-BE49-F238E27FC236}">
                <a16:creationId xmlns:a16="http://schemas.microsoft.com/office/drawing/2014/main" id="{7A95BDD5-E31B-3C2D-01E0-2EA6435A101C}"/>
              </a:ext>
            </a:extLst>
          </p:cNvPr>
          <p:cNvSpPr/>
          <p:nvPr/>
        </p:nvSpPr>
        <p:spPr>
          <a:xfrm>
            <a:off x="5431536" y="5340096"/>
            <a:ext cx="347472" cy="347472"/>
          </a:xfrm>
          <a:prstGeom prst="rect">
            <a:avLst/>
          </a:prstGeom>
          <a:solidFill>
            <a:srgbClr val="7760A8"/>
          </a:solidFill>
          <a:ln/>
        </p:spPr>
        <p:txBody>
          <a:bodyPr/>
          <a:lstStyle/>
          <a:p>
            <a:endParaRPr lang="ko-KR" altLang="en-US"/>
          </a:p>
        </p:txBody>
      </p:sp>
      <p:sp>
        <p:nvSpPr>
          <p:cNvPr id="70" name="Shape 68">
            <a:extLst>
              <a:ext uri="{FF2B5EF4-FFF2-40B4-BE49-F238E27FC236}">
                <a16:creationId xmlns:a16="http://schemas.microsoft.com/office/drawing/2014/main" id="{AF3639BE-7362-F498-BC4B-FFC140F237B2}"/>
              </a:ext>
            </a:extLst>
          </p:cNvPr>
          <p:cNvSpPr/>
          <p:nvPr/>
        </p:nvSpPr>
        <p:spPr>
          <a:xfrm>
            <a:off x="5815584" y="5340096"/>
            <a:ext cx="347472" cy="347472"/>
          </a:xfrm>
          <a:prstGeom prst="rect">
            <a:avLst/>
          </a:prstGeom>
          <a:solidFill>
            <a:srgbClr val="7760A8"/>
          </a:solidFill>
          <a:ln/>
        </p:spPr>
        <p:txBody>
          <a:bodyPr/>
          <a:lstStyle/>
          <a:p>
            <a:endParaRPr lang="ko-KR" altLang="en-US"/>
          </a:p>
        </p:txBody>
      </p:sp>
      <p:sp>
        <p:nvSpPr>
          <p:cNvPr id="71" name="Shape 69">
            <a:extLst>
              <a:ext uri="{FF2B5EF4-FFF2-40B4-BE49-F238E27FC236}">
                <a16:creationId xmlns:a16="http://schemas.microsoft.com/office/drawing/2014/main" id="{C17CBB86-1A20-DC67-B037-569C8F3312E1}"/>
              </a:ext>
            </a:extLst>
          </p:cNvPr>
          <p:cNvSpPr/>
          <p:nvPr/>
        </p:nvSpPr>
        <p:spPr>
          <a:xfrm>
            <a:off x="6199632" y="5340096"/>
            <a:ext cx="347472" cy="347472"/>
          </a:xfrm>
          <a:prstGeom prst="rect">
            <a:avLst/>
          </a:prstGeom>
          <a:solidFill>
            <a:srgbClr val="7760A8"/>
          </a:solidFill>
          <a:ln/>
        </p:spPr>
        <p:txBody>
          <a:bodyPr/>
          <a:lstStyle/>
          <a:p>
            <a:endParaRPr lang="ko-KR" altLang="en-US"/>
          </a:p>
        </p:txBody>
      </p:sp>
      <p:sp>
        <p:nvSpPr>
          <p:cNvPr id="72" name="Shape 70">
            <a:extLst>
              <a:ext uri="{FF2B5EF4-FFF2-40B4-BE49-F238E27FC236}">
                <a16:creationId xmlns:a16="http://schemas.microsoft.com/office/drawing/2014/main" id="{91052F37-8567-FA97-C80A-5B9CBC346B06}"/>
              </a:ext>
            </a:extLst>
          </p:cNvPr>
          <p:cNvSpPr/>
          <p:nvPr/>
        </p:nvSpPr>
        <p:spPr>
          <a:xfrm>
            <a:off x="6583680" y="5340096"/>
            <a:ext cx="347472" cy="347472"/>
          </a:xfrm>
          <a:prstGeom prst="rect">
            <a:avLst/>
          </a:prstGeom>
          <a:solidFill>
            <a:srgbClr val="7760A8"/>
          </a:solidFill>
          <a:ln/>
        </p:spPr>
        <p:txBody>
          <a:bodyPr/>
          <a:lstStyle/>
          <a:p>
            <a:endParaRPr lang="ko-KR" altLang="en-US"/>
          </a:p>
        </p:txBody>
      </p:sp>
      <p:sp>
        <p:nvSpPr>
          <p:cNvPr id="73" name="Shape 71">
            <a:extLst>
              <a:ext uri="{FF2B5EF4-FFF2-40B4-BE49-F238E27FC236}">
                <a16:creationId xmlns:a16="http://schemas.microsoft.com/office/drawing/2014/main" id="{04A8AFB0-2ED0-143E-A535-A385A64D2B47}"/>
              </a:ext>
            </a:extLst>
          </p:cNvPr>
          <p:cNvSpPr/>
          <p:nvPr/>
        </p:nvSpPr>
        <p:spPr>
          <a:xfrm>
            <a:off x="6967728" y="5340096"/>
            <a:ext cx="347472" cy="347472"/>
          </a:xfrm>
          <a:prstGeom prst="rect">
            <a:avLst/>
          </a:prstGeom>
          <a:solidFill>
            <a:srgbClr val="7760A8"/>
          </a:solidFill>
          <a:ln/>
        </p:spPr>
        <p:txBody>
          <a:bodyPr/>
          <a:lstStyle/>
          <a:p>
            <a:endParaRPr lang="ko-KR" altLang="en-US"/>
          </a:p>
        </p:txBody>
      </p:sp>
      <p:sp>
        <p:nvSpPr>
          <p:cNvPr id="74" name="Shape 72">
            <a:extLst>
              <a:ext uri="{FF2B5EF4-FFF2-40B4-BE49-F238E27FC236}">
                <a16:creationId xmlns:a16="http://schemas.microsoft.com/office/drawing/2014/main" id="{977815B4-BE55-406C-7A48-3CF3F39EBB04}"/>
              </a:ext>
            </a:extLst>
          </p:cNvPr>
          <p:cNvSpPr/>
          <p:nvPr/>
        </p:nvSpPr>
        <p:spPr>
          <a:xfrm>
            <a:off x="7351776" y="5340096"/>
            <a:ext cx="347472" cy="347472"/>
          </a:xfrm>
          <a:prstGeom prst="rect">
            <a:avLst/>
          </a:prstGeom>
          <a:solidFill>
            <a:srgbClr val="7760A8"/>
          </a:solidFill>
          <a:ln/>
        </p:spPr>
        <p:txBody>
          <a:bodyPr/>
          <a:lstStyle/>
          <a:p>
            <a:endParaRPr lang="ko-KR" altLang="en-US"/>
          </a:p>
        </p:txBody>
      </p:sp>
      <p:sp>
        <p:nvSpPr>
          <p:cNvPr id="75" name="Shape 73">
            <a:extLst>
              <a:ext uri="{FF2B5EF4-FFF2-40B4-BE49-F238E27FC236}">
                <a16:creationId xmlns:a16="http://schemas.microsoft.com/office/drawing/2014/main" id="{9EF4C318-D7B5-D50F-A56B-A4A22168BB6B}"/>
              </a:ext>
            </a:extLst>
          </p:cNvPr>
          <p:cNvSpPr/>
          <p:nvPr/>
        </p:nvSpPr>
        <p:spPr>
          <a:xfrm>
            <a:off x="7735824" y="5340096"/>
            <a:ext cx="347472" cy="347472"/>
          </a:xfrm>
          <a:prstGeom prst="rect">
            <a:avLst/>
          </a:prstGeom>
          <a:solidFill>
            <a:srgbClr val="7760A8"/>
          </a:solidFill>
          <a:ln/>
        </p:spPr>
        <p:txBody>
          <a:bodyPr/>
          <a:lstStyle/>
          <a:p>
            <a:endParaRPr lang="ko-KR" altLang="en-US"/>
          </a:p>
        </p:txBody>
      </p:sp>
      <p:sp>
        <p:nvSpPr>
          <p:cNvPr id="76" name="Shape 74">
            <a:extLst>
              <a:ext uri="{FF2B5EF4-FFF2-40B4-BE49-F238E27FC236}">
                <a16:creationId xmlns:a16="http://schemas.microsoft.com/office/drawing/2014/main" id="{4E704AF4-0768-F0FE-0258-4EF33FB968D2}"/>
              </a:ext>
            </a:extLst>
          </p:cNvPr>
          <p:cNvSpPr/>
          <p:nvPr/>
        </p:nvSpPr>
        <p:spPr>
          <a:xfrm>
            <a:off x="8119872" y="5340096"/>
            <a:ext cx="347472" cy="347472"/>
          </a:xfrm>
          <a:prstGeom prst="rect">
            <a:avLst/>
          </a:prstGeom>
          <a:solidFill>
            <a:srgbClr val="7760A8"/>
          </a:solidFill>
          <a:ln/>
        </p:spPr>
        <p:txBody>
          <a:bodyPr/>
          <a:lstStyle/>
          <a:p>
            <a:endParaRPr lang="ko-KR" altLang="en-US"/>
          </a:p>
        </p:txBody>
      </p:sp>
      <p:sp>
        <p:nvSpPr>
          <p:cNvPr id="77" name="Shape 75">
            <a:extLst>
              <a:ext uri="{FF2B5EF4-FFF2-40B4-BE49-F238E27FC236}">
                <a16:creationId xmlns:a16="http://schemas.microsoft.com/office/drawing/2014/main" id="{E2D84C3D-A0A3-259D-3603-F4D2E03A4729}"/>
              </a:ext>
            </a:extLst>
          </p:cNvPr>
          <p:cNvSpPr/>
          <p:nvPr/>
        </p:nvSpPr>
        <p:spPr>
          <a:xfrm>
            <a:off x="8503920" y="5340096"/>
            <a:ext cx="347472" cy="347472"/>
          </a:xfrm>
          <a:prstGeom prst="rect">
            <a:avLst/>
          </a:prstGeom>
          <a:solidFill>
            <a:srgbClr val="7760A8"/>
          </a:solidFill>
          <a:ln/>
        </p:spPr>
        <p:txBody>
          <a:bodyPr/>
          <a:lstStyle/>
          <a:p>
            <a:endParaRPr lang="ko-KR" altLang="en-US"/>
          </a:p>
        </p:txBody>
      </p:sp>
      <p:sp>
        <p:nvSpPr>
          <p:cNvPr id="78" name="Shape 76">
            <a:extLst>
              <a:ext uri="{FF2B5EF4-FFF2-40B4-BE49-F238E27FC236}">
                <a16:creationId xmlns:a16="http://schemas.microsoft.com/office/drawing/2014/main" id="{394B82D1-841D-0BA8-F138-C9DAA1BCF505}"/>
              </a:ext>
            </a:extLst>
          </p:cNvPr>
          <p:cNvSpPr/>
          <p:nvPr/>
        </p:nvSpPr>
        <p:spPr>
          <a:xfrm>
            <a:off x="8880348" y="5248656"/>
            <a:ext cx="0" cy="530352"/>
          </a:xfrm>
          <a:prstGeom prst="line">
            <a:avLst/>
          </a:prstGeom>
          <a:noFill/>
          <a:ln w="44450">
            <a:solidFill>
              <a:srgbClr val="CF4548"/>
            </a:solidFill>
            <a:prstDash val="solid"/>
          </a:ln>
        </p:spPr>
        <p:txBody>
          <a:bodyPr/>
          <a:lstStyle/>
          <a:p>
            <a:endParaRPr lang="ko-KR" altLang="en-US"/>
          </a:p>
        </p:txBody>
      </p:sp>
      <p:sp>
        <p:nvSpPr>
          <p:cNvPr id="79" name="Text 77">
            <a:extLst>
              <a:ext uri="{FF2B5EF4-FFF2-40B4-BE49-F238E27FC236}">
                <a16:creationId xmlns:a16="http://schemas.microsoft.com/office/drawing/2014/main" id="{EA9A50F7-BDE8-9CA0-F513-E94A7651FF11}"/>
              </a:ext>
            </a:extLst>
          </p:cNvPr>
          <p:cNvSpPr txBox="1"/>
          <p:nvPr/>
        </p:nvSpPr>
        <p:spPr>
          <a:xfrm>
            <a:off x="8997696" y="5321808"/>
            <a:ext cx="2377440" cy="384048"/>
          </a:xfrm>
          <a:prstGeom prst="rect">
            <a:avLst/>
          </a:prstGeom>
          <a:noFill/>
          <a:ln/>
        </p:spPr>
        <p:txBody>
          <a:bodyPr wrap="square" lIns="0" tIns="0" rIns="0" bIns="0" rtlCol="0" anchor="ctr"/>
          <a:lstStyle/>
          <a:p>
            <a:pPr marL="0" indent="0">
              <a:buNone/>
            </a:pPr>
            <a:r>
              <a:rPr lang="en-US" sz="1600" b="1">
                <a:solidFill>
                  <a:schemeClr val="accent5"/>
                </a:solidFill>
              </a:rPr>
              <a:t>replay ≈ 4.4 µs</a:t>
            </a:r>
            <a:endParaRPr lang="en-US" sz="1600"/>
          </a:p>
        </p:txBody>
      </p:sp>
      <p:sp>
        <p:nvSpPr>
          <p:cNvPr id="80" name="Text 78">
            <a:extLst>
              <a:ext uri="{FF2B5EF4-FFF2-40B4-BE49-F238E27FC236}">
                <a16:creationId xmlns:a16="http://schemas.microsoft.com/office/drawing/2014/main" id="{8FAE7F0C-B3E2-3C94-413E-7D442FD67192}"/>
              </a:ext>
            </a:extLst>
          </p:cNvPr>
          <p:cNvSpPr txBox="1"/>
          <p:nvPr/>
        </p:nvSpPr>
        <p:spPr>
          <a:xfrm>
            <a:off x="548640" y="5852160"/>
            <a:ext cx="2148840" cy="384048"/>
          </a:xfrm>
          <a:prstGeom prst="rect">
            <a:avLst/>
          </a:prstGeom>
          <a:noFill/>
          <a:ln/>
        </p:spPr>
        <p:txBody>
          <a:bodyPr wrap="square" lIns="0" tIns="0" rIns="0" bIns="0" rtlCol="0" anchor="ctr"/>
          <a:lstStyle/>
          <a:p>
            <a:pPr marL="0" indent="0">
              <a:buNone/>
            </a:pPr>
            <a:r>
              <a:rPr lang="en-US" b="1">
                <a:solidFill>
                  <a:schemeClr val="accent4"/>
                </a:solidFill>
              </a:rPr>
              <a:t>Critical page first</a:t>
            </a:r>
            <a:endParaRPr lang="en-US" b="1"/>
          </a:p>
        </p:txBody>
      </p:sp>
      <p:sp>
        <p:nvSpPr>
          <p:cNvPr id="81" name="Shape 79">
            <a:extLst>
              <a:ext uri="{FF2B5EF4-FFF2-40B4-BE49-F238E27FC236}">
                <a16:creationId xmlns:a16="http://schemas.microsoft.com/office/drawing/2014/main" id="{E7185CAD-7E10-00BD-BB6A-C4876DAEBB76}"/>
              </a:ext>
            </a:extLst>
          </p:cNvPr>
          <p:cNvSpPr/>
          <p:nvPr/>
        </p:nvSpPr>
        <p:spPr>
          <a:xfrm>
            <a:off x="2743200" y="5870448"/>
            <a:ext cx="347472" cy="347472"/>
          </a:xfrm>
          <a:prstGeom prst="rect">
            <a:avLst/>
          </a:prstGeom>
          <a:solidFill>
            <a:srgbClr val="D77628"/>
          </a:solidFill>
          <a:ln/>
        </p:spPr>
        <p:txBody>
          <a:bodyPr/>
          <a:lstStyle/>
          <a:p>
            <a:endParaRPr lang="ko-KR" altLang="en-US"/>
          </a:p>
        </p:txBody>
      </p:sp>
      <p:sp>
        <p:nvSpPr>
          <p:cNvPr id="82" name="Shape 80">
            <a:extLst>
              <a:ext uri="{FF2B5EF4-FFF2-40B4-BE49-F238E27FC236}">
                <a16:creationId xmlns:a16="http://schemas.microsoft.com/office/drawing/2014/main" id="{FDCF818C-8E67-B338-555A-EC30F3E718B1}"/>
              </a:ext>
            </a:extLst>
          </p:cNvPr>
          <p:cNvSpPr/>
          <p:nvPr/>
        </p:nvSpPr>
        <p:spPr>
          <a:xfrm>
            <a:off x="3127248" y="5870448"/>
            <a:ext cx="5724144" cy="347472"/>
          </a:xfrm>
          <a:prstGeom prst="rect">
            <a:avLst/>
          </a:prstGeom>
          <a:solidFill>
            <a:srgbClr val="EDEEF0"/>
          </a:solidFill>
          <a:ln/>
        </p:spPr>
        <p:txBody>
          <a:bodyPr/>
          <a:lstStyle/>
          <a:p>
            <a:endParaRPr lang="ko-KR" altLang="en-US"/>
          </a:p>
        </p:txBody>
      </p:sp>
      <p:sp>
        <p:nvSpPr>
          <p:cNvPr id="83" name="Text 81">
            <a:extLst>
              <a:ext uri="{FF2B5EF4-FFF2-40B4-BE49-F238E27FC236}">
                <a16:creationId xmlns:a16="http://schemas.microsoft.com/office/drawing/2014/main" id="{FDD5674F-4D95-D43B-1E2F-D9FC33CB07C1}"/>
              </a:ext>
            </a:extLst>
          </p:cNvPr>
          <p:cNvSpPr txBox="1"/>
          <p:nvPr/>
        </p:nvSpPr>
        <p:spPr>
          <a:xfrm>
            <a:off x="3264408" y="5870448"/>
            <a:ext cx="5120640" cy="347472"/>
          </a:xfrm>
          <a:prstGeom prst="rect">
            <a:avLst/>
          </a:prstGeom>
          <a:noFill/>
          <a:ln/>
        </p:spPr>
        <p:txBody>
          <a:bodyPr wrap="square" lIns="0" tIns="0" rIns="0" bIns="0" rtlCol="0" anchor="ctr"/>
          <a:lstStyle/>
          <a:p>
            <a:pPr marL="0" indent="0">
              <a:buNone/>
            </a:pPr>
            <a:r>
              <a:rPr lang="en-US" sz="1500" b="1">
                <a:solidFill>
                  <a:schemeClr val="tx1"/>
                </a:solidFill>
              </a:rPr>
              <a:t>other 15 pages: background</a:t>
            </a:r>
            <a:endParaRPr lang="en-US" sz="1500" b="1"/>
          </a:p>
        </p:txBody>
      </p:sp>
      <p:sp>
        <p:nvSpPr>
          <p:cNvPr id="84" name="Shape 82">
            <a:extLst>
              <a:ext uri="{FF2B5EF4-FFF2-40B4-BE49-F238E27FC236}">
                <a16:creationId xmlns:a16="http://schemas.microsoft.com/office/drawing/2014/main" id="{BFD3CE5F-B0C5-D13E-B142-2D1D64C21F1F}"/>
              </a:ext>
            </a:extLst>
          </p:cNvPr>
          <p:cNvSpPr/>
          <p:nvPr/>
        </p:nvSpPr>
        <p:spPr>
          <a:xfrm>
            <a:off x="3108960" y="5779008"/>
            <a:ext cx="0" cy="530352"/>
          </a:xfrm>
          <a:prstGeom prst="line">
            <a:avLst/>
          </a:prstGeom>
          <a:noFill/>
          <a:ln w="44450">
            <a:solidFill>
              <a:srgbClr val="548235"/>
            </a:solidFill>
            <a:prstDash val="solid"/>
          </a:ln>
        </p:spPr>
        <p:txBody>
          <a:bodyPr/>
          <a:lstStyle/>
          <a:p>
            <a:endParaRPr lang="ko-KR" altLang="en-US"/>
          </a:p>
        </p:txBody>
      </p:sp>
      <p:sp>
        <p:nvSpPr>
          <p:cNvPr id="85" name="Text 83">
            <a:extLst>
              <a:ext uri="{FF2B5EF4-FFF2-40B4-BE49-F238E27FC236}">
                <a16:creationId xmlns:a16="http://schemas.microsoft.com/office/drawing/2014/main" id="{53C9B57D-31E8-C718-293C-90EEBA159D2F}"/>
              </a:ext>
            </a:extLst>
          </p:cNvPr>
          <p:cNvSpPr txBox="1"/>
          <p:nvPr/>
        </p:nvSpPr>
        <p:spPr>
          <a:xfrm>
            <a:off x="8997696" y="5852160"/>
            <a:ext cx="2377440" cy="384048"/>
          </a:xfrm>
          <a:prstGeom prst="rect">
            <a:avLst/>
          </a:prstGeom>
          <a:noFill/>
          <a:ln/>
        </p:spPr>
        <p:txBody>
          <a:bodyPr wrap="square" lIns="0" tIns="0" rIns="0" bIns="0" rtlCol="0" anchor="ctr"/>
          <a:lstStyle/>
          <a:p>
            <a:pPr marL="0" indent="0">
              <a:buNone/>
            </a:pPr>
            <a:r>
              <a:rPr lang="en-US" sz="1600" b="1">
                <a:solidFill>
                  <a:schemeClr val="accent1"/>
                </a:solidFill>
              </a:rPr>
              <a:t>replay ≈ 277 ns</a:t>
            </a:r>
            <a:endParaRPr lang="en-US" sz="1600"/>
          </a:p>
        </p:txBody>
      </p:sp>
      <p:sp>
        <p:nvSpPr>
          <p:cNvPr id="86" name="Slide Number Placeholder 0">
            <a:extLst>
              <a:ext uri="{FF2B5EF4-FFF2-40B4-BE49-F238E27FC236}">
                <a16:creationId xmlns:a16="http://schemas.microsoft.com/office/drawing/2014/main" id="{33E39CCB-F822-86C8-DAE9-94EF0D66A88C}"/>
              </a:ext>
            </a:extLst>
          </p:cNvPr>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28</a:t>
            </a:fld>
            <a:endParaRPr lang="en-US"/>
          </a:p>
        </p:txBody>
      </p:sp>
      <p:sp>
        <p:nvSpPr>
          <p:cNvPr id="87" name="TextBox 86"/>
          <p:cNvSpPr txBox="1"/>
          <p:nvPr/>
        </p:nvSpPr>
        <p:spPr>
          <a:xfrm>
            <a:off x="2962656" y="2560320"/>
            <a:ext cx="694944" cy="256032"/>
          </a:xfrm>
          <a:prstGeom prst="rect">
            <a:avLst/>
          </a:prstGeom>
          <a:noFill/>
        </p:spPr>
        <p:txBody>
          <a:bodyPr wrap="square" lIns="0" tIns="0" rIns="0" bIns="0" rtlCol="0" anchor="t">
            <a:noAutofit/>
          </a:bodyPr>
          <a:lstStyle/>
          <a:p>
            <a:pPr marL="0" indent="0" algn="ctr">
              <a:buNone/>
            </a:pPr>
            <a:r>
              <a:rPr lang="en-US" sz="1300" b="1" dirty="0">
                <a:solidFill>
                  <a:srgbClr val="586B7D"/>
                </a:solidFill>
              </a:rPr>
              <a:t>64 B</a:t>
            </a:r>
            <a:endParaRPr lang="en-US" sz="1300" dirty="0"/>
          </a:p>
        </p:txBody>
      </p:sp>
      <p:sp>
        <p:nvSpPr>
          <p:cNvPr id="88" name="TextBox 87"/>
          <p:cNvSpPr txBox="1"/>
          <p:nvPr/>
        </p:nvSpPr>
        <p:spPr>
          <a:xfrm>
            <a:off x="548640" y="1719072"/>
            <a:ext cx="2048256" cy="274320"/>
          </a:xfrm>
          <a:prstGeom prst="rect">
            <a:avLst/>
          </a:prstGeom>
          <a:noFill/>
        </p:spPr>
        <p:txBody>
          <a:bodyPr wrap="square" lIns="0" tIns="0" rIns="0" bIns="0" rtlCol="0" anchor="t">
            <a:noAutofit/>
          </a:bodyPr>
          <a:lstStyle/>
          <a:p>
            <a:pPr marL="0" indent="0" algn="ctr">
              <a:buNone/>
            </a:pPr>
            <a:r>
              <a:rPr lang="en-US" sz="1500" b="1" dirty="0">
                <a:solidFill>
                  <a:srgbClr val="586B7D"/>
                </a:solidFill>
              </a:rPr>
              <a:t>Page table entry</a:t>
            </a:r>
            <a:endParaRPr lang="en-US" sz="1500" dirty="0"/>
          </a:p>
        </p:txBody>
      </p:sp>
      <p:sp>
        <p:nvSpPr>
          <p:cNvPr id="89" name="Rectangle 88"/>
          <p:cNvSpPr/>
          <p:nvPr/>
        </p:nvSpPr>
        <p:spPr>
          <a:xfrm>
            <a:off x="548640" y="2011680"/>
            <a:ext cx="329184" cy="475488"/>
          </a:xfrm>
          <a:prstGeom prst="rect">
            <a:avLst/>
          </a:prstGeom>
          <a:solidFill>
            <a:srgbClr val="DEE2E6"/>
          </a:solidFill>
          <a:ln w="12700">
            <a:solidFill>
              <a:srgbClr val="FFFFFF"/>
            </a:solidFill>
          </a:ln>
        </p:spPr>
        <p:txBody>
          <a:bodyPr wrap="square" lIns="0" tIns="0" rIns="0" bIns="0" rtlCol="0" anchor="ctr">
            <a:noAutofit/>
          </a:bodyPr>
          <a:lstStyle/>
          <a:p>
            <a:pPr marL="0" indent="0" algn="ctr">
              <a:buNone/>
            </a:pPr>
            <a:r>
              <a:rPr lang="en-US" sz="1500" b="1" dirty="0">
                <a:solidFill>
                  <a:srgbClr val="152B43"/>
                </a:solidFill>
              </a:rPr>
              <a:t>V</a:t>
            </a:r>
            <a:endParaRPr lang="en-US" sz="1500" dirty="0"/>
          </a:p>
        </p:txBody>
      </p:sp>
      <p:sp>
        <p:nvSpPr>
          <p:cNvPr id="90" name="Rectangle 89"/>
          <p:cNvSpPr/>
          <p:nvPr/>
        </p:nvSpPr>
        <p:spPr>
          <a:xfrm>
            <a:off x="877824" y="2011680"/>
            <a:ext cx="329184" cy="475488"/>
          </a:xfrm>
          <a:prstGeom prst="rect">
            <a:avLst/>
          </a:prstGeom>
          <a:solidFill>
            <a:srgbClr val="DEE2E6"/>
          </a:solidFill>
          <a:ln w="12700">
            <a:solidFill>
              <a:srgbClr val="FFFFFF"/>
            </a:solidFill>
          </a:ln>
        </p:spPr>
        <p:txBody>
          <a:bodyPr wrap="square" lIns="0" tIns="0" rIns="0" bIns="0" rtlCol="0" anchor="ctr">
            <a:noAutofit/>
          </a:bodyPr>
          <a:lstStyle/>
          <a:p>
            <a:pPr marL="0" indent="0" algn="ctr">
              <a:buNone/>
            </a:pPr>
            <a:r>
              <a:rPr lang="en-US" sz="1500" b="1" dirty="0">
                <a:solidFill>
                  <a:srgbClr val="152B43"/>
                </a:solidFill>
              </a:rPr>
              <a:t>A</a:t>
            </a:r>
            <a:endParaRPr lang="en-US" sz="1500" dirty="0"/>
          </a:p>
        </p:txBody>
      </p:sp>
      <p:sp>
        <p:nvSpPr>
          <p:cNvPr id="91" name="Rectangle 90"/>
          <p:cNvSpPr/>
          <p:nvPr/>
        </p:nvSpPr>
        <p:spPr>
          <a:xfrm>
            <a:off x="1207008" y="2011680"/>
            <a:ext cx="365760" cy="475488"/>
          </a:xfrm>
          <a:prstGeom prst="rect">
            <a:avLst/>
          </a:prstGeom>
          <a:solidFill>
            <a:srgbClr val="D77628"/>
          </a:solidFill>
          <a:ln w="12700">
            <a:solidFill>
              <a:srgbClr val="FFFFFF"/>
            </a:solidFill>
          </a:ln>
        </p:spPr>
        <p:txBody>
          <a:bodyPr wrap="square" lIns="0" tIns="0" rIns="0" bIns="0" rtlCol="0" anchor="ctr">
            <a:noAutofit/>
          </a:bodyPr>
          <a:lstStyle/>
          <a:p>
            <a:pPr marL="0" indent="0" algn="ctr">
              <a:buNone/>
            </a:pPr>
            <a:r>
              <a:rPr lang="en-US" sz="1500" b="1" dirty="0">
                <a:solidFill>
                  <a:srgbClr val="FFFFFF"/>
                </a:solidFill>
              </a:rPr>
              <a:t>C</a:t>
            </a:r>
            <a:endParaRPr lang="en-US" sz="1500" dirty="0"/>
          </a:p>
        </p:txBody>
      </p:sp>
      <p:sp>
        <p:nvSpPr>
          <p:cNvPr id="92" name="Rectangle 91"/>
          <p:cNvSpPr/>
          <p:nvPr/>
        </p:nvSpPr>
        <p:spPr>
          <a:xfrm>
            <a:off x="1572768" y="2011680"/>
            <a:ext cx="1024128" cy="475488"/>
          </a:xfrm>
          <a:prstGeom prst="rect">
            <a:avLst/>
          </a:prstGeom>
          <a:solidFill>
            <a:srgbClr val="C4CAD0"/>
          </a:solidFill>
          <a:ln w="12700">
            <a:solidFill>
              <a:srgbClr val="FFFFFF"/>
            </a:solidFill>
          </a:ln>
        </p:spPr>
        <p:txBody>
          <a:bodyPr wrap="square" lIns="0" tIns="0" rIns="0" bIns="0" rtlCol="0" anchor="ctr">
            <a:noAutofit/>
          </a:bodyPr>
          <a:lstStyle/>
          <a:p>
            <a:pPr marL="0" indent="0" algn="ctr">
              <a:buNone/>
            </a:pPr>
            <a:r>
              <a:rPr lang="en-US" sz="1400" b="1" dirty="0">
                <a:solidFill>
                  <a:srgbClr val="152B43"/>
                </a:solidFill>
              </a:rPr>
              <a:t>ZDE index</a:t>
            </a:r>
            <a:endParaRPr lang="en-US" sz="1400" dirty="0"/>
          </a:p>
        </p:txBody>
      </p:sp>
      <p:cxnSp>
        <p:nvCxnSpPr>
          <p:cNvPr id="93" name="Connector 92"/>
          <p:cNvCxnSpPr/>
          <p:nvPr/>
        </p:nvCxnSpPr>
        <p:spPr>
          <a:xfrm>
            <a:off x="2633472" y="2249424"/>
            <a:ext cx="292608" cy="0"/>
          </a:xfrm>
          <a:prstGeom prst="line">
            <a:avLst/>
          </a:prstGeom>
          <a:ln w="22225">
            <a:solidFill>
              <a:srgbClr val="152B43"/>
            </a:solidFill>
            <a:tailEnd type="triangle" w="med" len="med"/>
          </a:ln>
        </p:spPr>
      </p:cxnSp>
      <p:sp>
        <p:nvSpPr>
          <p:cNvPr id="94" name="TextBox 93"/>
          <p:cNvSpPr txBox="1"/>
          <p:nvPr/>
        </p:nvSpPr>
        <p:spPr>
          <a:xfrm>
            <a:off x="548640" y="2560320"/>
            <a:ext cx="2395728" cy="512064"/>
          </a:xfrm>
          <a:prstGeom prst="rect">
            <a:avLst/>
          </a:prstGeom>
          <a:noFill/>
        </p:spPr>
        <p:txBody>
          <a:bodyPr wrap="square" lIns="0" tIns="0" rIns="0" bIns="0" rtlCol="0" anchor="t">
            <a:noAutofit/>
          </a:bodyPr>
          <a:lstStyle/>
          <a:p>
            <a:pPr marL="0" indent="0" algn="l">
              <a:buNone/>
            </a:pPr>
            <a:r>
              <a:rPr lang="en-US" sz="1400" b="1" dirty="0">
                <a:solidFill>
                  <a:srgbClr val="D77628"/>
                </a:solidFill>
              </a:rPr>
              <a:t>C = 1</a:t>
            </a:r>
            <a:r>
              <a:rPr lang="en-US" sz="1400" b="0" dirty="0">
                <a:solidFill>
                  <a:srgbClr val="586B7D"/>
                </a:solidFill>
              </a:rPr>
              <a:t> → PFN field points</a:t>
            </a:r>
            <a:endParaRPr lang="en-US" sz="1400" dirty="0"/>
          </a:p>
          <a:p>
            <a:pPr marL="0" indent="0" algn="l">
              <a:buNone/>
            </a:pPr>
            <a:r>
              <a:rPr lang="en-US" sz="1400" b="0" dirty="0">
                <a:solidFill>
                  <a:srgbClr val="586B7D"/>
                </a:solidFill>
              </a:rPr>
              <a:t>to the ZDE in the ZDT (HBM)</a:t>
            </a:r>
            <a:endParaRPr lang="en-US" sz="1400" dirty="0"/>
          </a:p>
        </p:txBody>
      </p:sp>
      <p:cxnSp>
        <p:nvCxnSpPr>
          <p:cNvPr id="95" name="Connector 94"/>
          <p:cNvCxnSpPr/>
          <p:nvPr/>
        </p:nvCxnSpPr>
        <p:spPr>
          <a:xfrm>
            <a:off x="4297680" y="4096512"/>
            <a:ext cx="1449324" cy="0"/>
          </a:xfrm>
          <a:prstGeom prst="line">
            <a:avLst/>
          </a:prstGeom>
          <a:ln w="15875">
            <a:solidFill>
              <a:srgbClr val="D77628"/>
            </a:solidFill>
            <a:headEnd type="triangle" w="med" len="med"/>
            <a:tailEnd type="triangle" w="med" len="med"/>
          </a:ln>
        </p:spPr>
      </p:cxnSp>
      <p:cxnSp>
        <p:nvCxnSpPr>
          <p:cNvPr id="96" name="Connector 95"/>
          <p:cNvCxnSpPr/>
          <p:nvPr/>
        </p:nvCxnSpPr>
        <p:spPr>
          <a:xfrm>
            <a:off x="4279392" y="4032504"/>
            <a:ext cx="0" cy="128016"/>
          </a:xfrm>
          <a:prstGeom prst="line">
            <a:avLst/>
          </a:prstGeom>
          <a:ln w="15875">
            <a:solidFill>
              <a:srgbClr val="D77628"/>
            </a:solidFill>
          </a:ln>
        </p:spPr>
      </p:cxnSp>
      <p:cxnSp>
        <p:nvCxnSpPr>
          <p:cNvPr id="97" name="Connector 96"/>
          <p:cNvCxnSpPr/>
          <p:nvPr/>
        </p:nvCxnSpPr>
        <p:spPr>
          <a:xfrm>
            <a:off x="5765292" y="4032504"/>
            <a:ext cx="0" cy="128016"/>
          </a:xfrm>
          <a:prstGeom prst="line">
            <a:avLst/>
          </a:prstGeom>
          <a:ln w="15875">
            <a:solidFill>
              <a:srgbClr val="D77628"/>
            </a:solidFill>
          </a:ln>
        </p:spPr>
      </p:cxnSp>
      <p:sp>
        <p:nvSpPr>
          <p:cNvPr id="98" name="TextBox 97"/>
          <p:cNvSpPr txBox="1"/>
          <p:nvPr/>
        </p:nvSpPr>
        <p:spPr>
          <a:xfrm>
            <a:off x="4279392" y="3813048"/>
            <a:ext cx="1485900" cy="219456"/>
          </a:xfrm>
          <a:prstGeom prst="rect">
            <a:avLst/>
          </a:prstGeom>
          <a:noFill/>
        </p:spPr>
        <p:txBody>
          <a:bodyPr wrap="square" lIns="0" tIns="0" rIns="0" bIns="0" rtlCol="0" anchor="b">
            <a:noAutofit/>
          </a:bodyPr>
          <a:lstStyle/>
          <a:p>
            <a:pPr marL="0" indent="0" algn="ctr">
              <a:buNone/>
            </a:pPr>
            <a:r>
              <a:rPr lang="en-US" sz="1300" b="1" dirty="0">
                <a:solidFill>
                  <a:srgbClr val="D77628"/>
                </a:solidFill>
              </a:rPr>
              <a:t>+2.5 KB</a:t>
            </a:r>
            <a:endParaRPr lang="en-US" sz="1300" dirty="0"/>
          </a:p>
        </p:txBody>
      </p:sp>
      <p:cxnSp>
        <p:nvCxnSpPr>
          <p:cNvPr id="99" name="Connector 98"/>
          <p:cNvCxnSpPr/>
          <p:nvPr/>
        </p:nvCxnSpPr>
        <p:spPr>
          <a:xfrm>
            <a:off x="5783580" y="4096512"/>
            <a:ext cx="854964" cy="0"/>
          </a:xfrm>
          <a:prstGeom prst="line">
            <a:avLst/>
          </a:prstGeom>
          <a:ln w="15875">
            <a:solidFill>
              <a:srgbClr val="D77628"/>
            </a:solidFill>
            <a:headEnd type="triangle" w="med" len="med"/>
            <a:tailEnd type="triangle" w="med" len="med"/>
          </a:ln>
        </p:spPr>
      </p:cxnSp>
      <p:cxnSp>
        <p:nvCxnSpPr>
          <p:cNvPr id="100" name="Connector 99"/>
          <p:cNvCxnSpPr/>
          <p:nvPr/>
        </p:nvCxnSpPr>
        <p:spPr>
          <a:xfrm>
            <a:off x="5765292" y="4032504"/>
            <a:ext cx="0" cy="128016"/>
          </a:xfrm>
          <a:prstGeom prst="line">
            <a:avLst/>
          </a:prstGeom>
          <a:ln w="15875">
            <a:solidFill>
              <a:srgbClr val="D77628"/>
            </a:solidFill>
          </a:ln>
        </p:spPr>
      </p:cxnSp>
      <p:cxnSp>
        <p:nvCxnSpPr>
          <p:cNvPr id="101" name="Connector 100"/>
          <p:cNvCxnSpPr/>
          <p:nvPr/>
        </p:nvCxnSpPr>
        <p:spPr>
          <a:xfrm>
            <a:off x="6656832" y="4032504"/>
            <a:ext cx="0" cy="128016"/>
          </a:xfrm>
          <a:prstGeom prst="line">
            <a:avLst/>
          </a:prstGeom>
          <a:ln w="15875">
            <a:solidFill>
              <a:srgbClr val="D77628"/>
            </a:solidFill>
          </a:ln>
        </p:spPr>
      </p:cxnSp>
      <p:sp>
        <p:nvSpPr>
          <p:cNvPr id="102" name="TextBox 101"/>
          <p:cNvSpPr txBox="1"/>
          <p:nvPr/>
        </p:nvSpPr>
        <p:spPr>
          <a:xfrm>
            <a:off x="5765292" y="3813048"/>
            <a:ext cx="891540" cy="219456"/>
          </a:xfrm>
          <a:prstGeom prst="rect">
            <a:avLst/>
          </a:prstGeom>
          <a:noFill/>
        </p:spPr>
        <p:txBody>
          <a:bodyPr wrap="square" lIns="0" tIns="0" rIns="0" bIns="0" rtlCol="0" anchor="b">
            <a:noAutofit/>
          </a:bodyPr>
          <a:lstStyle/>
          <a:p>
            <a:pPr marL="0" indent="0" algn="ctr">
              <a:buNone/>
            </a:pPr>
            <a:r>
              <a:rPr lang="en-US" sz="1300" b="1" dirty="0">
                <a:solidFill>
                  <a:srgbClr val="D77628"/>
                </a:solidFill>
              </a:rPr>
              <a:t>1.5 KB</a:t>
            </a:r>
            <a:endParaRPr lang="en-US" sz="1300" dirty="0"/>
          </a:p>
        </p:txBody>
      </p:sp>
    </p:spTree>
    <p:extLst>
      <p:ext uri="{BB962C8B-B14F-4D97-AF65-F5344CB8AC3E}">
        <p14:creationId xmlns:p14="http://schemas.microsoft.com/office/powerpoint/2010/main" val="3025251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EVALUATION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Evaluation setup</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Cycle-accurate simulation: Accel-Sim + UVMSmart + Ramulator</a:t>
            </a:r>
            <a:endParaRPr lang="en-US" sz="1800"/>
          </a:p>
        </p:txBody>
      </p:sp>
      <p:sp>
        <p:nvSpPr>
          <p:cNvPr id="5" name="Text 3"/>
          <p:cNvSpPr/>
          <p:nvPr/>
        </p:nvSpPr>
        <p:spPr>
          <a:xfrm>
            <a:off x="548640" y="1719072"/>
            <a:ext cx="3611880" cy="4572000"/>
          </a:xfrm>
          <a:prstGeom prst="roundRect">
            <a:avLst>
              <a:gd name="adj" fmla="val 1519"/>
            </a:avLst>
          </a:prstGeom>
          <a:solidFill>
            <a:schemeClr val="tx1">
              <a:alpha val="4000"/>
            </a:schemeClr>
          </a:solidFill>
          <a:ln/>
        </p:spPr>
        <p:txBody>
          <a:bodyPr wrap="square" lIns="508" tIns="508" rIns="508" bIns="508" rtlCol="0" anchor="ctr"/>
          <a:lstStyle/>
          <a:p>
            <a:pPr marL="0" indent="0" algn="ctr">
              <a:buNone/>
            </a:pPr>
            <a:endParaRPr lang="en-US" sz="1600"/>
          </a:p>
        </p:txBody>
      </p:sp>
      <p:sp>
        <p:nvSpPr>
          <p:cNvPr id="6" name="Text 4"/>
          <p:cNvSpPr/>
          <p:nvPr/>
        </p:nvSpPr>
        <p:spPr>
          <a:xfrm>
            <a:off x="731520" y="1828800"/>
            <a:ext cx="365760" cy="365760"/>
          </a:xfrm>
          <a:prstGeom prst="ellipse">
            <a:avLst/>
          </a:prstGeom>
          <a:solidFill>
            <a:srgbClr val="152B43"/>
          </a:solidFill>
          <a:ln/>
        </p:spPr>
        <p:txBody>
          <a:bodyPr wrap="square" lIns="0" tIns="0" rIns="0" bIns="0" rtlCol="0" anchor="ctr"/>
          <a:lstStyle/>
          <a:p>
            <a:pPr marL="0" indent="0" algn="ctr">
              <a:buNone/>
            </a:pPr>
            <a:r>
              <a:rPr lang="en-US" sz="1600" b="1">
                <a:solidFill>
                  <a:schemeClr val="bg1"/>
                </a:solidFill>
              </a:rPr>
              <a:t>1</a:t>
            </a:r>
            <a:endParaRPr lang="en-US" sz="1600"/>
          </a:p>
        </p:txBody>
      </p:sp>
      <p:sp>
        <p:nvSpPr>
          <p:cNvPr id="7" name="Text 5"/>
          <p:cNvSpPr txBox="1"/>
          <p:nvPr/>
        </p:nvSpPr>
        <p:spPr>
          <a:xfrm>
            <a:off x="1207008" y="1828800"/>
            <a:ext cx="2880360" cy="365760"/>
          </a:xfrm>
          <a:prstGeom prst="rect">
            <a:avLst/>
          </a:prstGeom>
          <a:noFill/>
          <a:ln/>
        </p:spPr>
        <p:txBody>
          <a:bodyPr wrap="square" lIns="0" tIns="0" rIns="0" bIns="0" rtlCol="0" anchor="ctr"/>
          <a:lstStyle/>
          <a:p>
            <a:pPr marL="0" indent="0">
              <a:buNone/>
            </a:pPr>
            <a:r>
              <a:rPr lang="en-US" sz="2000" b="1">
                <a:solidFill>
                  <a:schemeClr val="tx1"/>
                </a:solidFill>
              </a:rPr>
              <a:t>System configuration</a:t>
            </a:r>
            <a:endParaRPr lang="en-US" sz="2000"/>
          </a:p>
        </p:txBody>
      </p:sp>
      <p:sp>
        <p:nvSpPr>
          <p:cNvPr id="8" name="Text 6"/>
          <p:cNvSpPr/>
          <p:nvPr/>
        </p:nvSpPr>
        <p:spPr>
          <a:xfrm>
            <a:off x="4343400" y="1719072"/>
            <a:ext cx="3611880" cy="4572000"/>
          </a:xfrm>
          <a:prstGeom prst="roundRect">
            <a:avLst>
              <a:gd name="adj" fmla="val 1519"/>
            </a:avLst>
          </a:prstGeom>
          <a:solidFill>
            <a:schemeClr val="tx1">
              <a:alpha val="4000"/>
            </a:schemeClr>
          </a:solidFill>
          <a:ln/>
        </p:spPr>
        <p:txBody>
          <a:bodyPr wrap="square" lIns="508" tIns="508" rIns="508" bIns="508" rtlCol="0" anchor="ctr"/>
          <a:lstStyle/>
          <a:p>
            <a:pPr marL="0" indent="0" algn="ctr">
              <a:buNone/>
            </a:pPr>
            <a:endParaRPr lang="en-US" sz="1600"/>
          </a:p>
        </p:txBody>
      </p:sp>
      <p:sp>
        <p:nvSpPr>
          <p:cNvPr id="9" name="Text 7"/>
          <p:cNvSpPr/>
          <p:nvPr/>
        </p:nvSpPr>
        <p:spPr>
          <a:xfrm>
            <a:off x="4526280" y="1828800"/>
            <a:ext cx="365760" cy="365760"/>
          </a:xfrm>
          <a:prstGeom prst="ellipse">
            <a:avLst/>
          </a:prstGeom>
          <a:solidFill>
            <a:srgbClr val="152B43"/>
          </a:solidFill>
          <a:ln/>
        </p:spPr>
        <p:txBody>
          <a:bodyPr wrap="square" lIns="0" tIns="0" rIns="0" bIns="0" rtlCol="0" anchor="ctr"/>
          <a:lstStyle/>
          <a:p>
            <a:pPr marL="0" indent="0" algn="ctr">
              <a:buNone/>
            </a:pPr>
            <a:r>
              <a:rPr lang="en-US" sz="1600" b="1">
                <a:solidFill>
                  <a:schemeClr val="bg1"/>
                </a:solidFill>
              </a:rPr>
              <a:t>2</a:t>
            </a:r>
            <a:endParaRPr lang="en-US" sz="1600"/>
          </a:p>
        </p:txBody>
      </p:sp>
      <p:sp>
        <p:nvSpPr>
          <p:cNvPr id="10" name="Text 8"/>
          <p:cNvSpPr txBox="1"/>
          <p:nvPr/>
        </p:nvSpPr>
        <p:spPr>
          <a:xfrm>
            <a:off x="5001768" y="1828800"/>
            <a:ext cx="2880360" cy="365760"/>
          </a:xfrm>
          <a:prstGeom prst="rect">
            <a:avLst/>
          </a:prstGeom>
          <a:noFill/>
          <a:ln/>
        </p:spPr>
        <p:txBody>
          <a:bodyPr wrap="square" lIns="0" tIns="0" rIns="0" bIns="0" rtlCol="0" anchor="ctr"/>
          <a:lstStyle/>
          <a:p>
            <a:pPr marL="0" indent="0">
              <a:buNone/>
            </a:pPr>
            <a:r>
              <a:rPr lang="en-US" sz="2000" b="1">
                <a:solidFill>
                  <a:schemeClr val="tx1"/>
                </a:solidFill>
              </a:rPr>
              <a:t>Benchmarks</a:t>
            </a:r>
            <a:endParaRPr lang="en-US" sz="2000"/>
          </a:p>
        </p:txBody>
      </p:sp>
      <p:sp>
        <p:nvSpPr>
          <p:cNvPr id="11" name="Text 9"/>
          <p:cNvSpPr/>
          <p:nvPr/>
        </p:nvSpPr>
        <p:spPr>
          <a:xfrm>
            <a:off x="8138160" y="1719072"/>
            <a:ext cx="3611880" cy="4572000"/>
          </a:xfrm>
          <a:prstGeom prst="roundRect">
            <a:avLst>
              <a:gd name="adj" fmla="val 1519"/>
            </a:avLst>
          </a:prstGeom>
          <a:solidFill>
            <a:schemeClr val="tx1">
              <a:alpha val="4000"/>
            </a:schemeClr>
          </a:solidFill>
          <a:ln/>
        </p:spPr>
        <p:txBody>
          <a:bodyPr wrap="square" lIns="508" tIns="508" rIns="508" bIns="508" rtlCol="0" anchor="ctr"/>
          <a:lstStyle/>
          <a:p>
            <a:pPr marL="0" indent="0" algn="ctr">
              <a:buNone/>
            </a:pPr>
            <a:endParaRPr lang="en-US" sz="1600"/>
          </a:p>
        </p:txBody>
      </p:sp>
      <p:sp>
        <p:nvSpPr>
          <p:cNvPr id="12" name="Text 10"/>
          <p:cNvSpPr/>
          <p:nvPr/>
        </p:nvSpPr>
        <p:spPr>
          <a:xfrm>
            <a:off x="8321040" y="1828800"/>
            <a:ext cx="365760" cy="365760"/>
          </a:xfrm>
          <a:prstGeom prst="ellipse">
            <a:avLst/>
          </a:prstGeom>
          <a:solidFill>
            <a:srgbClr val="152B43"/>
          </a:solidFill>
          <a:ln/>
        </p:spPr>
        <p:txBody>
          <a:bodyPr wrap="square" lIns="0" tIns="0" rIns="0" bIns="0" rtlCol="0" anchor="ctr"/>
          <a:lstStyle/>
          <a:p>
            <a:pPr marL="0" indent="0" algn="ctr">
              <a:buNone/>
            </a:pPr>
            <a:r>
              <a:rPr lang="en-US" sz="1600" b="1">
                <a:solidFill>
                  <a:schemeClr val="bg1"/>
                </a:solidFill>
              </a:rPr>
              <a:t>3</a:t>
            </a:r>
            <a:endParaRPr lang="en-US" sz="1600"/>
          </a:p>
        </p:txBody>
      </p:sp>
      <p:sp>
        <p:nvSpPr>
          <p:cNvPr id="13" name="Text 11"/>
          <p:cNvSpPr txBox="1"/>
          <p:nvPr/>
        </p:nvSpPr>
        <p:spPr>
          <a:xfrm>
            <a:off x="8796528" y="1828800"/>
            <a:ext cx="2880360" cy="365760"/>
          </a:xfrm>
          <a:prstGeom prst="rect">
            <a:avLst/>
          </a:prstGeom>
          <a:noFill/>
          <a:ln/>
        </p:spPr>
        <p:txBody>
          <a:bodyPr wrap="square" lIns="0" tIns="0" rIns="0" bIns="0" rtlCol="0" anchor="ctr"/>
          <a:lstStyle/>
          <a:p>
            <a:pPr marL="0" indent="0">
              <a:buNone/>
            </a:pPr>
            <a:r>
              <a:rPr lang="en-US" sz="2000" b="1">
                <a:solidFill>
                  <a:schemeClr val="tx1"/>
                </a:solidFill>
              </a:rPr>
              <a:t>Targets</a:t>
            </a:r>
            <a:endParaRPr lang="en-US" sz="2000"/>
          </a:p>
        </p:txBody>
      </p:sp>
      <p:sp>
        <p:nvSpPr>
          <p:cNvPr id="14" name="Text 12"/>
          <p:cNvSpPr txBox="1"/>
          <p:nvPr/>
        </p:nvSpPr>
        <p:spPr>
          <a:xfrm>
            <a:off x="731520" y="2304288"/>
            <a:ext cx="3291840" cy="246888"/>
          </a:xfrm>
          <a:prstGeom prst="rect">
            <a:avLst/>
          </a:prstGeom>
          <a:noFill/>
          <a:ln/>
        </p:spPr>
        <p:txBody>
          <a:bodyPr wrap="square" lIns="0" tIns="0" rIns="0" bIns="0" rtlCol="0" anchor="t"/>
          <a:lstStyle/>
          <a:p>
            <a:pPr marL="0" indent="0">
              <a:buNone/>
            </a:pPr>
            <a:r>
              <a:rPr lang="en-US" sz="1500" b="1">
                <a:solidFill>
                  <a:schemeClr val="tx2"/>
                </a:solidFill>
              </a:rPr>
              <a:t>GPU</a:t>
            </a:r>
            <a:endParaRPr lang="en-US" sz="1500"/>
          </a:p>
        </p:txBody>
      </p:sp>
      <p:sp>
        <p:nvSpPr>
          <p:cNvPr id="15" name="Text 13"/>
          <p:cNvSpPr txBox="1"/>
          <p:nvPr/>
        </p:nvSpPr>
        <p:spPr>
          <a:xfrm>
            <a:off x="731520" y="2551176"/>
            <a:ext cx="3337560" cy="996696"/>
          </a:xfrm>
          <a:prstGeom prst="rect">
            <a:avLst/>
          </a:prstGeom>
          <a:noFill/>
          <a:ln/>
        </p:spPr>
        <p:txBody>
          <a:bodyPr wrap="square" lIns="0" tIns="0" rIns="0" bIns="0" rtlCol="0" anchor="t"/>
          <a:lstStyle/>
          <a:p>
            <a:pPr marL="0" indent="0">
              <a:buNone/>
            </a:pPr>
            <a:r>
              <a:rPr lang="en-US" sz="1600">
                <a:solidFill>
                  <a:schemeClr val="tx1"/>
                </a:solidFill>
              </a:rPr>
              <a:t>A100-class, 1/5 scale</a:t>
            </a:r>
            <a:endParaRPr lang="en-US" sz="1600"/>
          </a:p>
          <a:p>
            <a:pPr marL="0" indent="0">
              <a:buNone/>
            </a:pPr>
            <a:r>
              <a:rPr lang="en-US" sz="1600">
                <a:solidFill>
                  <a:schemeClr val="tx1"/>
                </a:solidFill>
              </a:rPr>
              <a:t>21 SMs · 8 MiB L2</a:t>
            </a:r>
          </a:p>
          <a:p>
            <a:r>
              <a:rPr lang="en-US" altLang="ko-KR" sz="1600"/>
              <a:t>HBM 256 GB/s</a:t>
            </a:r>
          </a:p>
          <a:p>
            <a:r>
              <a:rPr lang="en-US" altLang="ko-KR" sz="1600"/>
              <a:t>PCIe 12.8 GB/s</a:t>
            </a:r>
          </a:p>
          <a:p>
            <a:pPr marL="0" indent="0">
              <a:buNone/>
            </a:pPr>
            <a:endParaRPr lang="en-US" sz="1600"/>
          </a:p>
        </p:txBody>
      </p:sp>
      <p:sp>
        <p:nvSpPr>
          <p:cNvPr id="18" name="Text 16"/>
          <p:cNvSpPr txBox="1"/>
          <p:nvPr/>
        </p:nvSpPr>
        <p:spPr>
          <a:xfrm>
            <a:off x="731520" y="3707892"/>
            <a:ext cx="3291840" cy="246888"/>
          </a:xfrm>
          <a:prstGeom prst="rect">
            <a:avLst/>
          </a:prstGeom>
          <a:noFill/>
          <a:ln/>
        </p:spPr>
        <p:txBody>
          <a:bodyPr wrap="square" lIns="0" tIns="0" rIns="0" bIns="0" rtlCol="0" anchor="t"/>
          <a:lstStyle/>
          <a:p>
            <a:pPr marL="0" indent="0">
              <a:buNone/>
            </a:pPr>
            <a:r>
              <a:rPr lang="en-US" sz="1500" b="1">
                <a:solidFill>
                  <a:schemeClr val="tx2"/>
                </a:solidFill>
              </a:rPr>
              <a:t>Fault handling</a:t>
            </a:r>
            <a:endParaRPr lang="en-US" sz="1500"/>
          </a:p>
        </p:txBody>
      </p:sp>
      <p:sp>
        <p:nvSpPr>
          <p:cNvPr id="19" name="Text 17"/>
          <p:cNvSpPr txBox="1"/>
          <p:nvPr/>
        </p:nvSpPr>
        <p:spPr>
          <a:xfrm>
            <a:off x="731520" y="3963924"/>
            <a:ext cx="3337560" cy="530352"/>
          </a:xfrm>
          <a:prstGeom prst="rect">
            <a:avLst/>
          </a:prstGeom>
          <a:noFill/>
          <a:ln/>
        </p:spPr>
        <p:txBody>
          <a:bodyPr wrap="square" lIns="0" tIns="0" rIns="0" bIns="0" rtlCol="0" anchor="t"/>
          <a:lstStyle/>
          <a:p>
            <a:pPr marL="0" indent="0">
              <a:buNone/>
            </a:pPr>
            <a:r>
              <a:rPr lang="en-US" sz="1600">
                <a:solidFill>
                  <a:schemeClr val="tx1"/>
                </a:solidFill>
              </a:rPr>
              <a:t>SW 26.23 µs</a:t>
            </a:r>
            <a:endParaRPr lang="en-US" sz="1600"/>
          </a:p>
          <a:p>
            <a:pPr marL="0" indent="0">
              <a:buNone/>
            </a:pPr>
            <a:r>
              <a:rPr lang="en-US" sz="1600">
                <a:solidFill>
                  <a:schemeClr val="tx1"/>
                </a:solidFill>
              </a:rPr>
              <a:t>HW 20 cycles + 8.23 µs</a:t>
            </a:r>
            <a:endParaRPr lang="en-US" sz="1600"/>
          </a:p>
        </p:txBody>
      </p:sp>
      <p:sp>
        <p:nvSpPr>
          <p:cNvPr id="20" name="Text 18"/>
          <p:cNvSpPr txBox="1"/>
          <p:nvPr/>
        </p:nvSpPr>
        <p:spPr>
          <a:xfrm>
            <a:off x="731520" y="4626687"/>
            <a:ext cx="3291840" cy="246888"/>
          </a:xfrm>
          <a:prstGeom prst="rect">
            <a:avLst/>
          </a:prstGeom>
          <a:noFill/>
          <a:ln/>
        </p:spPr>
        <p:txBody>
          <a:bodyPr wrap="square" lIns="0" tIns="0" rIns="0" bIns="0" rtlCol="0" anchor="t"/>
          <a:lstStyle/>
          <a:p>
            <a:pPr marL="0" indent="0">
              <a:buNone/>
            </a:pPr>
            <a:r>
              <a:rPr lang="en-US" sz="1500" b="1">
                <a:solidFill>
                  <a:schemeClr val="tx2"/>
                </a:solidFill>
              </a:rPr>
              <a:t>Comp/decomp engine</a:t>
            </a:r>
            <a:endParaRPr lang="en-US" sz="1500"/>
          </a:p>
        </p:txBody>
      </p:sp>
      <p:sp>
        <p:nvSpPr>
          <p:cNvPr id="21" name="Text 19"/>
          <p:cNvSpPr txBox="1"/>
          <p:nvPr/>
        </p:nvSpPr>
        <p:spPr>
          <a:xfrm>
            <a:off x="731520" y="4873575"/>
            <a:ext cx="3337560" cy="530352"/>
          </a:xfrm>
          <a:prstGeom prst="rect">
            <a:avLst/>
          </a:prstGeom>
          <a:noFill/>
          <a:ln/>
        </p:spPr>
        <p:txBody>
          <a:bodyPr wrap="square" lIns="0" tIns="0" rIns="0" bIns="0" rtlCol="0" anchor="t"/>
          <a:lstStyle/>
          <a:p>
            <a:pPr marL="0" indent="0">
              <a:buNone/>
            </a:pPr>
            <a:r>
              <a:rPr lang="en-US" sz="1600">
                <a:solidFill>
                  <a:schemeClr val="tx1"/>
                </a:solidFill>
              </a:rPr>
              <a:t>1/4 of HBM bandwidth</a:t>
            </a:r>
            <a:endParaRPr lang="en-US" sz="1600"/>
          </a:p>
          <a:p>
            <a:pPr marL="0" indent="0">
              <a:buNone/>
            </a:pPr>
            <a:r>
              <a:rPr lang="en-US" sz="1600">
                <a:solidFill>
                  <a:schemeClr val="tx1"/>
                </a:solidFill>
              </a:rPr>
              <a:t>662 / 277 ns per page latency</a:t>
            </a:r>
            <a:endParaRPr lang="en-US" sz="1600"/>
          </a:p>
        </p:txBody>
      </p:sp>
      <p:sp>
        <p:nvSpPr>
          <p:cNvPr id="22" name="Text 20"/>
          <p:cNvSpPr txBox="1"/>
          <p:nvPr/>
        </p:nvSpPr>
        <p:spPr>
          <a:xfrm>
            <a:off x="731520" y="5536338"/>
            <a:ext cx="3291840" cy="246888"/>
          </a:xfrm>
          <a:prstGeom prst="rect">
            <a:avLst/>
          </a:prstGeom>
          <a:noFill/>
          <a:ln/>
        </p:spPr>
        <p:txBody>
          <a:bodyPr wrap="square" lIns="0" tIns="0" rIns="0" bIns="0" rtlCol="0" anchor="t"/>
          <a:lstStyle/>
          <a:p>
            <a:pPr marL="0" indent="0">
              <a:buNone/>
            </a:pPr>
            <a:r>
              <a:rPr lang="en-US" sz="1500" b="1">
                <a:solidFill>
                  <a:schemeClr val="tx2"/>
                </a:solidFill>
              </a:rPr>
              <a:t>Zpool</a:t>
            </a:r>
            <a:endParaRPr lang="en-US" sz="1500"/>
          </a:p>
        </p:txBody>
      </p:sp>
      <p:sp>
        <p:nvSpPr>
          <p:cNvPr id="23" name="Text 21"/>
          <p:cNvSpPr txBox="1"/>
          <p:nvPr/>
        </p:nvSpPr>
        <p:spPr>
          <a:xfrm>
            <a:off x="731520" y="5783226"/>
            <a:ext cx="3337560" cy="265176"/>
          </a:xfrm>
          <a:prstGeom prst="rect">
            <a:avLst/>
          </a:prstGeom>
          <a:noFill/>
          <a:ln/>
        </p:spPr>
        <p:txBody>
          <a:bodyPr wrap="square" lIns="0" tIns="0" rIns="0" bIns="0" rtlCol="0" anchor="t"/>
          <a:lstStyle/>
          <a:p>
            <a:pPr marL="0" indent="0">
              <a:buNone/>
            </a:pPr>
            <a:r>
              <a:rPr lang="en-US" sz="1600">
                <a:solidFill>
                  <a:schemeClr val="tx1"/>
                </a:solidFill>
              </a:rPr>
              <a:t>20% of GPU memory</a:t>
            </a:r>
            <a:endParaRPr lang="en-US" sz="1600"/>
          </a:p>
        </p:txBody>
      </p:sp>
      <p:sp>
        <p:nvSpPr>
          <p:cNvPr id="24" name="Text 22"/>
          <p:cNvSpPr txBox="1"/>
          <p:nvPr/>
        </p:nvSpPr>
        <p:spPr>
          <a:xfrm>
            <a:off x="4526280" y="2304288"/>
            <a:ext cx="3291840" cy="292608"/>
          </a:xfrm>
          <a:prstGeom prst="rect">
            <a:avLst/>
          </a:prstGeom>
          <a:noFill/>
          <a:ln/>
        </p:spPr>
        <p:txBody>
          <a:bodyPr wrap="square" lIns="0" tIns="0" rIns="0" bIns="0" rtlCol="0" anchor="t"/>
          <a:lstStyle/>
          <a:p>
            <a:pPr marL="0" indent="0">
              <a:buNone/>
            </a:pPr>
            <a:r>
              <a:rPr lang="en-US" sz="1600" b="1">
                <a:solidFill>
                  <a:schemeClr val="tx1"/>
                </a:solidFill>
              </a:rPr>
              <a:t>15 workloads, 4 suites</a:t>
            </a:r>
            <a:endParaRPr lang="en-US" sz="1600"/>
          </a:p>
        </p:txBody>
      </p:sp>
      <p:sp>
        <p:nvSpPr>
          <p:cNvPr id="25" name="Text 23"/>
          <p:cNvSpPr/>
          <p:nvPr/>
        </p:nvSpPr>
        <p:spPr>
          <a:xfrm>
            <a:off x="4526280" y="2670048"/>
            <a:ext cx="1572768" cy="301752"/>
          </a:xfrm>
          <a:prstGeom prst="roundRect">
            <a:avLst>
              <a:gd name="adj" fmla="val 11905"/>
            </a:avLst>
          </a:prstGeom>
          <a:solidFill>
            <a:schemeClr val="tx1">
              <a:alpha val="14000"/>
            </a:schemeClr>
          </a:solidFill>
          <a:ln/>
        </p:spPr>
        <p:txBody>
          <a:bodyPr wrap="square" lIns="508" tIns="508" rIns="508" bIns="508" rtlCol="0" anchor="ctr"/>
          <a:lstStyle/>
          <a:p>
            <a:pPr marL="0" indent="0" algn="ctr">
              <a:buNone/>
            </a:pPr>
            <a:r>
              <a:rPr lang="en-US" sz="1600" b="1">
                <a:solidFill>
                  <a:schemeClr val="tx1"/>
                </a:solidFill>
              </a:rPr>
              <a:t>PolyBench</a:t>
            </a:r>
            <a:endParaRPr lang="en-US" sz="1600"/>
          </a:p>
        </p:txBody>
      </p:sp>
      <p:sp>
        <p:nvSpPr>
          <p:cNvPr id="26" name="Text 24"/>
          <p:cNvSpPr/>
          <p:nvPr/>
        </p:nvSpPr>
        <p:spPr>
          <a:xfrm>
            <a:off x="6172200" y="2670048"/>
            <a:ext cx="1572768" cy="301752"/>
          </a:xfrm>
          <a:prstGeom prst="roundRect">
            <a:avLst>
              <a:gd name="adj" fmla="val 11905"/>
            </a:avLst>
          </a:prstGeom>
          <a:solidFill>
            <a:schemeClr val="tx1">
              <a:alpha val="14000"/>
            </a:schemeClr>
          </a:solidFill>
          <a:ln/>
        </p:spPr>
        <p:txBody>
          <a:bodyPr wrap="square" lIns="508" tIns="508" rIns="508" bIns="508" rtlCol="0" anchor="ctr"/>
          <a:lstStyle/>
          <a:p>
            <a:pPr marL="0" indent="0" algn="ctr">
              <a:buNone/>
            </a:pPr>
            <a:r>
              <a:rPr lang="en-US" sz="1600" b="1">
                <a:solidFill>
                  <a:schemeClr val="tx1"/>
                </a:solidFill>
              </a:rPr>
              <a:t>GraphBIG</a:t>
            </a:r>
            <a:endParaRPr lang="en-US" sz="1600"/>
          </a:p>
        </p:txBody>
      </p:sp>
      <p:sp>
        <p:nvSpPr>
          <p:cNvPr id="27" name="Text 25"/>
          <p:cNvSpPr/>
          <p:nvPr/>
        </p:nvSpPr>
        <p:spPr>
          <a:xfrm>
            <a:off x="4526280" y="3031236"/>
            <a:ext cx="1572768" cy="301752"/>
          </a:xfrm>
          <a:prstGeom prst="roundRect">
            <a:avLst>
              <a:gd name="adj" fmla="val 11905"/>
            </a:avLst>
          </a:prstGeom>
          <a:solidFill>
            <a:schemeClr val="tx1">
              <a:alpha val="14000"/>
            </a:schemeClr>
          </a:solidFill>
          <a:ln/>
        </p:spPr>
        <p:txBody>
          <a:bodyPr wrap="square" lIns="508" tIns="508" rIns="508" bIns="508" rtlCol="0" anchor="ctr"/>
          <a:lstStyle/>
          <a:p>
            <a:pPr marL="0" indent="0" algn="ctr">
              <a:buNone/>
            </a:pPr>
            <a:r>
              <a:rPr lang="en-US" sz="1600" b="1">
                <a:solidFill>
                  <a:schemeClr val="tx1"/>
                </a:solidFill>
              </a:rPr>
              <a:t>Parboil</a:t>
            </a:r>
            <a:endParaRPr lang="en-US" sz="1600"/>
          </a:p>
        </p:txBody>
      </p:sp>
      <p:sp>
        <p:nvSpPr>
          <p:cNvPr id="28" name="Text 26"/>
          <p:cNvSpPr/>
          <p:nvPr/>
        </p:nvSpPr>
        <p:spPr>
          <a:xfrm>
            <a:off x="6172200" y="3031236"/>
            <a:ext cx="1572768" cy="301752"/>
          </a:xfrm>
          <a:prstGeom prst="roundRect">
            <a:avLst>
              <a:gd name="adj" fmla="val 11905"/>
            </a:avLst>
          </a:prstGeom>
          <a:solidFill>
            <a:schemeClr val="tx1">
              <a:alpha val="14000"/>
            </a:schemeClr>
          </a:solidFill>
          <a:ln/>
        </p:spPr>
        <p:txBody>
          <a:bodyPr wrap="square" lIns="508" tIns="508" rIns="508" bIns="508" rtlCol="0" anchor="ctr"/>
          <a:lstStyle/>
          <a:p>
            <a:pPr marL="0" indent="0" algn="ctr">
              <a:buNone/>
            </a:pPr>
            <a:r>
              <a:rPr lang="en-US" sz="1600" b="1">
                <a:solidFill>
                  <a:schemeClr val="tx1"/>
                </a:solidFill>
              </a:rPr>
              <a:t>Rodinia</a:t>
            </a:r>
            <a:endParaRPr lang="en-US" sz="1600"/>
          </a:p>
        </p:txBody>
      </p:sp>
      <p:sp>
        <p:nvSpPr>
          <p:cNvPr id="29" name="Text 27"/>
          <p:cNvSpPr txBox="1"/>
          <p:nvPr/>
        </p:nvSpPr>
        <p:spPr>
          <a:xfrm>
            <a:off x="4526280" y="3488436"/>
            <a:ext cx="3291840" cy="292608"/>
          </a:xfrm>
          <a:prstGeom prst="rect">
            <a:avLst/>
          </a:prstGeom>
          <a:noFill/>
          <a:ln/>
        </p:spPr>
        <p:txBody>
          <a:bodyPr wrap="square" lIns="0" tIns="0" rIns="0" bIns="0" rtlCol="0" anchor="t"/>
          <a:lstStyle/>
          <a:p>
            <a:pPr marL="0" indent="0">
              <a:buNone/>
            </a:pPr>
            <a:r>
              <a:rPr lang="en-US" sz="1700" b="1">
                <a:solidFill>
                  <a:schemeClr val="tx1"/>
                </a:solidFill>
              </a:rPr>
              <a:t>Memory pressure</a:t>
            </a:r>
            <a:endParaRPr lang="en-US" sz="1700"/>
          </a:p>
        </p:txBody>
      </p:sp>
      <p:sp>
        <p:nvSpPr>
          <p:cNvPr id="30" name="Text 28"/>
          <p:cNvSpPr txBox="1"/>
          <p:nvPr/>
        </p:nvSpPr>
        <p:spPr>
          <a:xfrm>
            <a:off x="4526280" y="3786483"/>
            <a:ext cx="3291840" cy="274320"/>
          </a:xfrm>
          <a:prstGeom prst="rect">
            <a:avLst/>
          </a:prstGeom>
          <a:noFill/>
          <a:ln/>
        </p:spPr>
        <p:txBody>
          <a:bodyPr wrap="square" lIns="0" tIns="0" rIns="0" bIns="0" rtlCol="0" anchor="t"/>
          <a:lstStyle/>
          <a:p>
            <a:pPr marL="0" indent="0">
              <a:buNone/>
            </a:pPr>
            <a:r>
              <a:rPr lang="en-US" sz="1500">
                <a:solidFill>
                  <a:schemeClr val="tx2"/>
                </a:solidFill>
              </a:rPr>
              <a:t>R = GPU memory / footprint</a:t>
            </a:r>
            <a:endParaRPr lang="en-US" sz="1500"/>
          </a:p>
        </p:txBody>
      </p:sp>
      <p:sp>
        <p:nvSpPr>
          <p:cNvPr id="31" name="Text 29"/>
          <p:cNvSpPr txBox="1"/>
          <p:nvPr/>
        </p:nvSpPr>
        <p:spPr>
          <a:xfrm>
            <a:off x="4526280" y="4098719"/>
            <a:ext cx="548640" cy="265176"/>
          </a:xfrm>
          <a:prstGeom prst="rect">
            <a:avLst/>
          </a:prstGeom>
          <a:noFill/>
          <a:ln/>
        </p:spPr>
        <p:txBody>
          <a:bodyPr wrap="square" lIns="0" tIns="0" rIns="0" bIns="0" rtlCol="0" anchor="ctr"/>
          <a:lstStyle/>
          <a:p>
            <a:pPr marL="0" indent="0">
              <a:buNone/>
            </a:pPr>
            <a:r>
              <a:rPr lang="en-US" sz="1500" b="1">
                <a:solidFill>
                  <a:schemeClr val="tx1"/>
                </a:solidFill>
              </a:rPr>
              <a:t>R90</a:t>
            </a:r>
            <a:endParaRPr lang="en-US" sz="1500"/>
          </a:p>
        </p:txBody>
      </p:sp>
      <p:sp>
        <p:nvSpPr>
          <p:cNvPr id="32" name="Shape 30"/>
          <p:cNvSpPr/>
          <p:nvPr/>
        </p:nvSpPr>
        <p:spPr>
          <a:xfrm>
            <a:off x="5120640" y="4153583"/>
            <a:ext cx="2651760" cy="164592"/>
          </a:xfrm>
          <a:prstGeom prst="rect">
            <a:avLst/>
          </a:prstGeom>
          <a:solidFill>
            <a:schemeClr val="tx1">
              <a:alpha val="16000"/>
            </a:schemeClr>
          </a:solidFill>
          <a:ln/>
        </p:spPr>
        <p:txBody>
          <a:bodyPr/>
          <a:lstStyle/>
          <a:p>
            <a:endParaRPr lang="ko-KR" altLang="en-US"/>
          </a:p>
        </p:txBody>
      </p:sp>
      <p:sp>
        <p:nvSpPr>
          <p:cNvPr id="33" name="Shape 31"/>
          <p:cNvSpPr/>
          <p:nvPr/>
        </p:nvSpPr>
        <p:spPr>
          <a:xfrm>
            <a:off x="5120640" y="4153583"/>
            <a:ext cx="2386584" cy="164592"/>
          </a:xfrm>
          <a:prstGeom prst="rect">
            <a:avLst/>
          </a:prstGeom>
          <a:solidFill>
            <a:srgbClr val="548235"/>
          </a:solidFill>
          <a:ln/>
        </p:spPr>
        <p:txBody>
          <a:bodyPr/>
          <a:lstStyle/>
          <a:p>
            <a:endParaRPr lang="ko-KR" altLang="en-US"/>
          </a:p>
        </p:txBody>
      </p:sp>
      <p:sp>
        <p:nvSpPr>
          <p:cNvPr id="34" name="Text 32"/>
          <p:cNvSpPr txBox="1"/>
          <p:nvPr/>
        </p:nvSpPr>
        <p:spPr>
          <a:xfrm>
            <a:off x="4526280" y="4363895"/>
            <a:ext cx="548640" cy="265176"/>
          </a:xfrm>
          <a:prstGeom prst="rect">
            <a:avLst/>
          </a:prstGeom>
          <a:noFill/>
          <a:ln/>
        </p:spPr>
        <p:txBody>
          <a:bodyPr wrap="square" lIns="0" tIns="0" rIns="0" bIns="0" rtlCol="0" anchor="ctr"/>
          <a:lstStyle/>
          <a:p>
            <a:pPr marL="0" indent="0">
              <a:buNone/>
            </a:pPr>
            <a:r>
              <a:rPr lang="en-US" sz="1500" b="1">
                <a:solidFill>
                  <a:schemeClr val="tx1"/>
                </a:solidFill>
              </a:rPr>
              <a:t>R75</a:t>
            </a:r>
            <a:endParaRPr lang="en-US" sz="1500"/>
          </a:p>
        </p:txBody>
      </p:sp>
      <p:sp>
        <p:nvSpPr>
          <p:cNvPr id="35" name="Shape 33"/>
          <p:cNvSpPr/>
          <p:nvPr/>
        </p:nvSpPr>
        <p:spPr>
          <a:xfrm>
            <a:off x="5120640" y="4418759"/>
            <a:ext cx="2651760" cy="164592"/>
          </a:xfrm>
          <a:prstGeom prst="rect">
            <a:avLst/>
          </a:prstGeom>
          <a:solidFill>
            <a:schemeClr val="tx1">
              <a:alpha val="16000"/>
            </a:schemeClr>
          </a:solidFill>
          <a:ln/>
        </p:spPr>
        <p:txBody>
          <a:bodyPr/>
          <a:lstStyle/>
          <a:p>
            <a:endParaRPr lang="ko-KR" altLang="en-US"/>
          </a:p>
        </p:txBody>
      </p:sp>
      <p:sp>
        <p:nvSpPr>
          <p:cNvPr id="36" name="Shape 34"/>
          <p:cNvSpPr/>
          <p:nvPr/>
        </p:nvSpPr>
        <p:spPr>
          <a:xfrm>
            <a:off x="5120640" y="4418759"/>
            <a:ext cx="1988820" cy="164592"/>
          </a:xfrm>
          <a:prstGeom prst="rect">
            <a:avLst/>
          </a:prstGeom>
          <a:solidFill>
            <a:srgbClr val="548235"/>
          </a:solidFill>
          <a:ln/>
        </p:spPr>
        <p:txBody>
          <a:bodyPr/>
          <a:lstStyle/>
          <a:p>
            <a:endParaRPr lang="ko-KR" altLang="en-US"/>
          </a:p>
        </p:txBody>
      </p:sp>
      <p:sp>
        <p:nvSpPr>
          <p:cNvPr id="37" name="Text 35"/>
          <p:cNvSpPr txBox="1"/>
          <p:nvPr/>
        </p:nvSpPr>
        <p:spPr>
          <a:xfrm>
            <a:off x="4526280" y="4629071"/>
            <a:ext cx="548640" cy="265176"/>
          </a:xfrm>
          <a:prstGeom prst="rect">
            <a:avLst/>
          </a:prstGeom>
          <a:noFill/>
          <a:ln/>
        </p:spPr>
        <p:txBody>
          <a:bodyPr wrap="square" lIns="0" tIns="0" rIns="0" bIns="0" rtlCol="0" anchor="ctr"/>
          <a:lstStyle/>
          <a:p>
            <a:pPr marL="0" indent="0">
              <a:buNone/>
            </a:pPr>
            <a:r>
              <a:rPr lang="en-US" sz="1500" b="1">
                <a:solidFill>
                  <a:schemeClr val="tx1"/>
                </a:solidFill>
              </a:rPr>
              <a:t>R50</a:t>
            </a:r>
            <a:endParaRPr lang="en-US" sz="1500"/>
          </a:p>
        </p:txBody>
      </p:sp>
      <p:sp>
        <p:nvSpPr>
          <p:cNvPr id="38" name="Shape 36"/>
          <p:cNvSpPr/>
          <p:nvPr/>
        </p:nvSpPr>
        <p:spPr>
          <a:xfrm>
            <a:off x="5120640" y="4683935"/>
            <a:ext cx="2651760" cy="164592"/>
          </a:xfrm>
          <a:prstGeom prst="rect">
            <a:avLst/>
          </a:prstGeom>
          <a:solidFill>
            <a:schemeClr val="tx1">
              <a:alpha val="16000"/>
            </a:schemeClr>
          </a:solidFill>
          <a:ln/>
        </p:spPr>
        <p:txBody>
          <a:bodyPr/>
          <a:lstStyle/>
          <a:p>
            <a:endParaRPr lang="ko-KR" altLang="en-US"/>
          </a:p>
        </p:txBody>
      </p:sp>
      <p:sp>
        <p:nvSpPr>
          <p:cNvPr id="39" name="Shape 37"/>
          <p:cNvSpPr/>
          <p:nvPr/>
        </p:nvSpPr>
        <p:spPr>
          <a:xfrm>
            <a:off x="5120640" y="4683935"/>
            <a:ext cx="1325880" cy="164592"/>
          </a:xfrm>
          <a:prstGeom prst="rect">
            <a:avLst/>
          </a:prstGeom>
          <a:solidFill>
            <a:srgbClr val="548235"/>
          </a:solidFill>
          <a:ln/>
        </p:spPr>
        <p:txBody>
          <a:bodyPr/>
          <a:lstStyle/>
          <a:p>
            <a:endParaRPr lang="ko-KR" altLang="en-US"/>
          </a:p>
        </p:txBody>
      </p:sp>
      <p:sp>
        <p:nvSpPr>
          <p:cNvPr id="40" name="Text 38"/>
          <p:cNvSpPr txBox="1"/>
          <p:nvPr/>
        </p:nvSpPr>
        <p:spPr>
          <a:xfrm>
            <a:off x="4526280" y="4894247"/>
            <a:ext cx="548640" cy="265176"/>
          </a:xfrm>
          <a:prstGeom prst="rect">
            <a:avLst/>
          </a:prstGeom>
          <a:noFill/>
          <a:ln/>
        </p:spPr>
        <p:txBody>
          <a:bodyPr wrap="square" lIns="0" tIns="0" rIns="0" bIns="0" rtlCol="0" anchor="ctr"/>
          <a:lstStyle/>
          <a:p>
            <a:pPr marL="0" indent="0">
              <a:buNone/>
            </a:pPr>
            <a:r>
              <a:rPr lang="en-US" sz="1500" b="1">
                <a:solidFill>
                  <a:schemeClr val="tx1"/>
                </a:solidFill>
              </a:rPr>
              <a:t>R35</a:t>
            </a:r>
            <a:endParaRPr lang="en-US" sz="1500"/>
          </a:p>
        </p:txBody>
      </p:sp>
      <p:sp>
        <p:nvSpPr>
          <p:cNvPr id="41" name="Shape 39"/>
          <p:cNvSpPr/>
          <p:nvPr/>
        </p:nvSpPr>
        <p:spPr>
          <a:xfrm>
            <a:off x="5120640" y="4949111"/>
            <a:ext cx="2651760" cy="164592"/>
          </a:xfrm>
          <a:prstGeom prst="rect">
            <a:avLst/>
          </a:prstGeom>
          <a:solidFill>
            <a:schemeClr val="tx1">
              <a:alpha val="16000"/>
            </a:schemeClr>
          </a:solidFill>
          <a:ln/>
        </p:spPr>
        <p:txBody>
          <a:bodyPr/>
          <a:lstStyle/>
          <a:p>
            <a:endParaRPr lang="ko-KR" altLang="en-US"/>
          </a:p>
        </p:txBody>
      </p:sp>
      <p:sp>
        <p:nvSpPr>
          <p:cNvPr id="42" name="Shape 40"/>
          <p:cNvSpPr/>
          <p:nvPr/>
        </p:nvSpPr>
        <p:spPr>
          <a:xfrm>
            <a:off x="5120640" y="4949111"/>
            <a:ext cx="928116" cy="164592"/>
          </a:xfrm>
          <a:prstGeom prst="rect">
            <a:avLst/>
          </a:prstGeom>
          <a:solidFill>
            <a:srgbClr val="548235"/>
          </a:solidFill>
          <a:ln/>
        </p:spPr>
        <p:txBody>
          <a:bodyPr/>
          <a:lstStyle/>
          <a:p>
            <a:endParaRPr lang="ko-KR" altLang="en-US"/>
          </a:p>
        </p:txBody>
      </p:sp>
      <p:sp>
        <p:nvSpPr>
          <p:cNvPr id="43" name="Text 41"/>
          <p:cNvSpPr txBox="1"/>
          <p:nvPr/>
        </p:nvSpPr>
        <p:spPr>
          <a:xfrm>
            <a:off x="4526280" y="5303520"/>
            <a:ext cx="3291840" cy="292608"/>
          </a:xfrm>
          <a:prstGeom prst="rect">
            <a:avLst/>
          </a:prstGeom>
          <a:noFill/>
          <a:ln/>
        </p:spPr>
        <p:txBody>
          <a:bodyPr wrap="square" lIns="0" tIns="0" rIns="0" bIns="0" rtlCol="0" anchor="t"/>
          <a:lstStyle/>
          <a:p>
            <a:pPr marL="0" indent="0">
              <a:buNone/>
            </a:pPr>
            <a:r>
              <a:rPr lang="en-US" sz="1700" b="1">
                <a:solidFill>
                  <a:schemeClr val="tx1"/>
                </a:solidFill>
              </a:rPr>
              <a:t>Same memory budget</a:t>
            </a:r>
            <a:endParaRPr lang="en-US" sz="1700"/>
          </a:p>
        </p:txBody>
      </p:sp>
      <p:sp>
        <p:nvSpPr>
          <p:cNvPr id="44" name="Text 42"/>
          <p:cNvSpPr txBox="1"/>
          <p:nvPr/>
        </p:nvSpPr>
        <p:spPr>
          <a:xfrm>
            <a:off x="4526280" y="5616623"/>
            <a:ext cx="1783080" cy="256032"/>
          </a:xfrm>
          <a:prstGeom prst="rect">
            <a:avLst/>
          </a:prstGeom>
          <a:noFill/>
          <a:ln/>
        </p:spPr>
        <p:txBody>
          <a:bodyPr wrap="square" lIns="0" tIns="0" rIns="0" bIns="0" rtlCol="0" anchor="ctr"/>
          <a:lstStyle/>
          <a:p>
            <a:pPr marL="0" indent="0">
              <a:buNone/>
            </a:pPr>
            <a:r>
              <a:rPr lang="en-US" sz="1400" b="1">
                <a:solidFill>
                  <a:schemeClr val="tx1"/>
                </a:solidFill>
              </a:rPr>
              <a:t>Baseline · 10 GB</a:t>
            </a:r>
            <a:endParaRPr lang="en-US" sz="1400"/>
          </a:p>
        </p:txBody>
      </p:sp>
      <p:sp>
        <p:nvSpPr>
          <p:cNvPr id="45" name="Shape 43"/>
          <p:cNvSpPr/>
          <p:nvPr/>
        </p:nvSpPr>
        <p:spPr>
          <a:xfrm>
            <a:off x="6355080" y="5671487"/>
            <a:ext cx="1417320" cy="146304"/>
          </a:xfrm>
          <a:prstGeom prst="rect">
            <a:avLst/>
          </a:prstGeom>
          <a:solidFill>
            <a:srgbClr val="548235"/>
          </a:solidFill>
          <a:ln/>
        </p:spPr>
        <p:txBody>
          <a:bodyPr/>
          <a:lstStyle/>
          <a:p>
            <a:endParaRPr lang="ko-KR" altLang="en-US"/>
          </a:p>
        </p:txBody>
      </p:sp>
      <p:sp>
        <p:nvSpPr>
          <p:cNvPr id="46" name="Text 44"/>
          <p:cNvSpPr txBox="1"/>
          <p:nvPr/>
        </p:nvSpPr>
        <p:spPr>
          <a:xfrm>
            <a:off x="4526280" y="5900087"/>
            <a:ext cx="1783080" cy="256032"/>
          </a:xfrm>
          <a:prstGeom prst="rect">
            <a:avLst/>
          </a:prstGeom>
          <a:noFill/>
          <a:ln/>
        </p:spPr>
        <p:txBody>
          <a:bodyPr wrap="square" lIns="0" tIns="0" rIns="0" bIns="0" rtlCol="0" anchor="ctr"/>
          <a:lstStyle/>
          <a:p>
            <a:pPr marL="0" indent="0">
              <a:buNone/>
            </a:pPr>
            <a:r>
              <a:rPr lang="en-US" sz="1400" b="1">
                <a:solidFill>
                  <a:schemeClr val="accent1"/>
                </a:solidFill>
              </a:rPr>
              <a:t>GZswap · 8 + 2 GB</a:t>
            </a:r>
            <a:endParaRPr lang="en-US" sz="1400"/>
          </a:p>
        </p:txBody>
      </p:sp>
      <p:sp>
        <p:nvSpPr>
          <p:cNvPr id="47" name="Shape 45"/>
          <p:cNvSpPr/>
          <p:nvPr/>
        </p:nvSpPr>
        <p:spPr>
          <a:xfrm>
            <a:off x="6355080" y="5954951"/>
            <a:ext cx="1133856" cy="146304"/>
          </a:xfrm>
          <a:prstGeom prst="rect">
            <a:avLst/>
          </a:prstGeom>
          <a:solidFill>
            <a:srgbClr val="548235"/>
          </a:solidFill>
          <a:ln/>
        </p:spPr>
        <p:txBody>
          <a:bodyPr/>
          <a:lstStyle/>
          <a:p>
            <a:endParaRPr lang="ko-KR" altLang="en-US"/>
          </a:p>
        </p:txBody>
      </p:sp>
      <p:sp>
        <p:nvSpPr>
          <p:cNvPr id="48" name="Shape 46"/>
          <p:cNvSpPr/>
          <p:nvPr/>
        </p:nvSpPr>
        <p:spPr>
          <a:xfrm>
            <a:off x="7488936" y="5954951"/>
            <a:ext cx="283464" cy="146304"/>
          </a:xfrm>
          <a:prstGeom prst="rect">
            <a:avLst/>
          </a:prstGeom>
          <a:solidFill>
            <a:srgbClr val="152B43"/>
          </a:solidFill>
          <a:ln/>
        </p:spPr>
        <p:txBody>
          <a:bodyPr/>
          <a:lstStyle/>
          <a:p>
            <a:endParaRPr lang="ko-KR" altLang="en-US"/>
          </a:p>
        </p:txBody>
      </p:sp>
      <p:sp>
        <p:nvSpPr>
          <p:cNvPr id="49" name="Text 47"/>
          <p:cNvSpPr/>
          <p:nvPr/>
        </p:nvSpPr>
        <p:spPr>
          <a:xfrm>
            <a:off x="8302752" y="2267712"/>
            <a:ext cx="3291840" cy="603504"/>
          </a:xfrm>
          <a:prstGeom prst="roundRect">
            <a:avLst>
              <a:gd name="adj" fmla="val 6061"/>
            </a:avLst>
          </a:prstGeom>
          <a:ln/>
        </p:spPr>
        <p:txBody>
          <a:bodyPr wrap="square" lIns="508" tIns="508" rIns="508" bIns="508" rtlCol="0" anchor="ctr"/>
          <a:lstStyle/>
          <a:p>
            <a:pPr marL="0" indent="0" algn="ctr">
              <a:buNone/>
            </a:pPr>
            <a:endParaRPr lang="en-US" sz="1600"/>
          </a:p>
        </p:txBody>
      </p:sp>
      <p:sp>
        <p:nvSpPr>
          <p:cNvPr id="50" name="Text 48"/>
          <p:cNvSpPr txBox="1"/>
          <p:nvPr/>
        </p:nvSpPr>
        <p:spPr>
          <a:xfrm>
            <a:off x="8394192" y="2304288"/>
            <a:ext cx="3154680" cy="292608"/>
          </a:xfrm>
          <a:prstGeom prst="rect">
            <a:avLst/>
          </a:prstGeom>
          <a:noFill/>
          <a:ln/>
        </p:spPr>
        <p:txBody>
          <a:bodyPr wrap="square" lIns="0" tIns="0" rIns="0" bIns="0" rtlCol="0" anchor="t"/>
          <a:lstStyle/>
          <a:p>
            <a:pPr marL="0" indent="0">
              <a:buNone/>
            </a:pPr>
            <a:r>
              <a:rPr lang="en-US" sz="1700" b="1">
                <a:solidFill>
                  <a:schemeClr val="tx1"/>
                </a:solidFill>
              </a:rPr>
              <a:t>2MBE (NVIDIA UM)</a:t>
            </a:r>
            <a:endParaRPr lang="en-US" sz="1700"/>
          </a:p>
        </p:txBody>
      </p:sp>
      <p:sp>
        <p:nvSpPr>
          <p:cNvPr id="51" name="Text 49"/>
          <p:cNvSpPr txBox="1"/>
          <p:nvPr/>
        </p:nvSpPr>
        <p:spPr>
          <a:xfrm>
            <a:off x="8394192" y="2587752"/>
            <a:ext cx="3200400" cy="256032"/>
          </a:xfrm>
          <a:prstGeom prst="rect">
            <a:avLst/>
          </a:prstGeom>
          <a:noFill/>
          <a:ln/>
        </p:spPr>
        <p:txBody>
          <a:bodyPr wrap="square" lIns="0" tIns="0" rIns="0" bIns="0" rtlCol="0" anchor="t"/>
          <a:lstStyle/>
          <a:p>
            <a:pPr marL="0" indent="0">
              <a:buNone/>
            </a:pPr>
            <a:r>
              <a:rPr lang="en-US" sz="1500">
                <a:solidFill>
                  <a:schemeClr val="tx1"/>
                </a:solidFill>
              </a:rPr>
              <a:t>UM: SW faults, 2 MB eviction</a:t>
            </a:r>
            <a:endParaRPr lang="en-US" sz="1500"/>
          </a:p>
        </p:txBody>
      </p:sp>
      <p:sp>
        <p:nvSpPr>
          <p:cNvPr id="52" name="Text 50"/>
          <p:cNvSpPr/>
          <p:nvPr/>
        </p:nvSpPr>
        <p:spPr>
          <a:xfrm>
            <a:off x="8302752" y="2907792"/>
            <a:ext cx="3291840" cy="603504"/>
          </a:xfrm>
          <a:prstGeom prst="roundRect">
            <a:avLst>
              <a:gd name="adj" fmla="val 6061"/>
            </a:avLst>
          </a:prstGeom>
          <a:ln/>
        </p:spPr>
        <p:txBody>
          <a:bodyPr wrap="square" lIns="508" tIns="508" rIns="508" bIns="508" rtlCol="0" anchor="ctr"/>
          <a:lstStyle/>
          <a:p>
            <a:pPr marL="0" indent="0" algn="ctr">
              <a:buNone/>
            </a:pPr>
            <a:endParaRPr lang="en-US" sz="1600"/>
          </a:p>
        </p:txBody>
      </p:sp>
      <p:sp>
        <p:nvSpPr>
          <p:cNvPr id="53" name="Text 51"/>
          <p:cNvSpPr txBox="1"/>
          <p:nvPr/>
        </p:nvSpPr>
        <p:spPr>
          <a:xfrm>
            <a:off x="8394192" y="2944368"/>
            <a:ext cx="3154680" cy="292608"/>
          </a:xfrm>
          <a:prstGeom prst="rect">
            <a:avLst/>
          </a:prstGeom>
          <a:noFill/>
          <a:ln/>
        </p:spPr>
        <p:txBody>
          <a:bodyPr wrap="square" lIns="0" tIns="0" rIns="0" bIns="0" rtlCol="0" anchor="t"/>
          <a:lstStyle/>
          <a:p>
            <a:pPr marL="0" indent="0">
              <a:buNone/>
            </a:pPr>
            <a:r>
              <a:rPr lang="en-US" sz="1700" b="1">
                <a:solidFill>
                  <a:schemeClr val="tx1"/>
                </a:solidFill>
              </a:rPr>
              <a:t>TBNE (Baseline)</a:t>
            </a:r>
            <a:endParaRPr lang="en-US" sz="1700"/>
          </a:p>
        </p:txBody>
      </p:sp>
      <p:sp>
        <p:nvSpPr>
          <p:cNvPr id="54" name="Text 52"/>
          <p:cNvSpPr txBox="1"/>
          <p:nvPr/>
        </p:nvSpPr>
        <p:spPr>
          <a:xfrm>
            <a:off x="8394192" y="3227832"/>
            <a:ext cx="3200400" cy="256032"/>
          </a:xfrm>
          <a:prstGeom prst="rect">
            <a:avLst/>
          </a:prstGeom>
          <a:noFill/>
          <a:ln/>
        </p:spPr>
        <p:txBody>
          <a:bodyPr wrap="square" lIns="0" tIns="0" rIns="0" bIns="0" rtlCol="0" anchor="t"/>
          <a:lstStyle/>
          <a:p>
            <a:pPr marL="0" indent="0">
              <a:buNone/>
            </a:pPr>
            <a:r>
              <a:rPr lang="en-US" sz="1500">
                <a:solidFill>
                  <a:schemeClr val="tx1"/>
                </a:solidFill>
              </a:rPr>
              <a:t>SW faults, tree-based eviction</a:t>
            </a:r>
            <a:endParaRPr lang="en-US" sz="1500"/>
          </a:p>
        </p:txBody>
      </p:sp>
      <p:sp>
        <p:nvSpPr>
          <p:cNvPr id="55" name="Text 53"/>
          <p:cNvSpPr/>
          <p:nvPr/>
        </p:nvSpPr>
        <p:spPr>
          <a:xfrm>
            <a:off x="8302752" y="3547872"/>
            <a:ext cx="3291840" cy="603504"/>
          </a:xfrm>
          <a:prstGeom prst="roundRect">
            <a:avLst>
              <a:gd name="adj" fmla="val 6061"/>
            </a:avLst>
          </a:prstGeom>
          <a:ln/>
        </p:spPr>
        <p:txBody>
          <a:bodyPr wrap="square" lIns="508" tIns="508" rIns="508" bIns="508" rtlCol="0" anchor="ctr"/>
          <a:lstStyle/>
          <a:p>
            <a:pPr marL="0" indent="0" algn="ctr">
              <a:buNone/>
            </a:pPr>
            <a:endParaRPr lang="en-US" sz="1600"/>
          </a:p>
        </p:txBody>
      </p:sp>
      <p:sp>
        <p:nvSpPr>
          <p:cNvPr id="56" name="Text 54"/>
          <p:cNvSpPr txBox="1"/>
          <p:nvPr/>
        </p:nvSpPr>
        <p:spPr>
          <a:xfrm>
            <a:off x="8394192" y="3584448"/>
            <a:ext cx="3154680" cy="292608"/>
          </a:xfrm>
          <a:prstGeom prst="rect">
            <a:avLst/>
          </a:prstGeom>
          <a:noFill/>
          <a:ln/>
        </p:spPr>
        <p:txBody>
          <a:bodyPr wrap="square" lIns="0" tIns="0" rIns="0" bIns="0" rtlCol="0" anchor="t"/>
          <a:lstStyle/>
          <a:p>
            <a:pPr marL="0" indent="0">
              <a:buNone/>
            </a:pPr>
            <a:r>
              <a:rPr lang="en-US" sz="1700" b="1">
                <a:solidFill>
                  <a:schemeClr val="tx1"/>
                </a:solidFill>
              </a:rPr>
              <a:t>UVMMU (HW-based)</a:t>
            </a:r>
            <a:endParaRPr lang="en-US" sz="1700"/>
          </a:p>
        </p:txBody>
      </p:sp>
      <p:sp>
        <p:nvSpPr>
          <p:cNvPr id="57" name="Text 55"/>
          <p:cNvSpPr txBox="1"/>
          <p:nvPr/>
        </p:nvSpPr>
        <p:spPr>
          <a:xfrm>
            <a:off x="8394192" y="3867912"/>
            <a:ext cx="3200400" cy="256032"/>
          </a:xfrm>
          <a:prstGeom prst="rect">
            <a:avLst/>
          </a:prstGeom>
          <a:noFill/>
          <a:ln/>
        </p:spPr>
        <p:txBody>
          <a:bodyPr wrap="square" lIns="0" tIns="0" rIns="0" bIns="0" rtlCol="0" anchor="t"/>
          <a:lstStyle/>
          <a:p>
            <a:pPr marL="0" indent="0">
              <a:buNone/>
            </a:pPr>
            <a:r>
              <a:rPr lang="en-US" sz="1500">
                <a:solidFill>
                  <a:schemeClr val="tx1"/>
                </a:solidFill>
              </a:rPr>
              <a:t>HW faults</a:t>
            </a:r>
            <a:endParaRPr lang="en-US" sz="1500"/>
          </a:p>
        </p:txBody>
      </p:sp>
      <p:sp>
        <p:nvSpPr>
          <p:cNvPr id="58" name="Text 56"/>
          <p:cNvSpPr/>
          <p:nvPr/>
        </p:nvSpPr>
        <p:spPr>
          <a:xfrm>
            <a:off x="8302752" y="4224528"/>
            <a:ext cx="3291840" cy="530352"/>
          </a:xfrm>
          <a:prstGeom prst="roundRect">
            <a:avLst>
              <a:gd name="adj" fmla="val 6061"/>
            </a:avLst>
          </a:prstGeom>
          <a:solidFill>
            <a:schemeClr val="accent1">
              <a:alpha val="18000"/>
            </a:schemeClr>
          </a:solidFill>
          <a:ln/>
        </p:spPr>
        <p:txBody>
          <a:bodyPr wrap="square" lIns="508" tIns="508" rIns="508" bIns="508" rtlCol="0" anchor="ctr"/>
          <a:lstStyle/>
          <a:p>
            <a:pPr marL="0" indent="0" algn="ctr">
              <a:buNone/>
            </a:pPr>
            <a:endParaRPr lang="en-US" sz="1600"/>
          </a:p>
        </p:txBody>
      </p:sp>
      <p:sp>
        <p:nvSpPr>
          <p:cNvPr id="59" name="Text 57"/>
          <p:cNvSpPr txBox="1"/>
          <p:nvPr/>
        </p:nvSpPr>
        <p:spPr>
          <a:xfrm>
            <a:off x="8394192" y="4224528"/>
            <a:ext cx="3154680" cy="292608"/>
          </a:xfrm>
          <a:prstGeom prst="rect">
            <a:avLst/>
          </a:prstGeom>
          <a:noFill/>
          <a:ln/>
        </p:spPr>
        <p:txBody>
          <a:bodyPr wrap="square" lIns="0" tIns="0" rIns="0" bIns="0" rtlCol="0" anchor="t"/>
          <a:lstStyle/>
          <a:p>
            <a:pPr marL="0" indent="0">
              <a:buNone/>
            </a:pPr>
            <a:r>
              <a:rPr lang="en-US" sz="1700" b="1">
                <a:solidFill>
                  <a:schemeClr val="accent1"/>
                </a:solidFill>
              </a:rPr>
              <a:t>GZswap (Our work)</a:t>
            </a:r>
            <a:endParaRPr lang="en-US" sz="1700"/>
          </a:p>
        </p:txBody>
      </p:sp>
      <p:sp>
        <p:nvSpPr>
          <p:cNvPr id="60" name="Text 58"/>
          <p:cNvSpPr txBox="1"/>
          <p:nvPr/>
        </p:nvSpPr>
        <p:spPr>
          <a:xfrm>
            <a:off x="8394192" y="4507992"/>
            <a:ext cx="3200400" cy="256032"/>
          </a:xfrm>
          <a:prstGeom prst="rect">
            <a:avLst/>
          </a:prstGeom>
          <a:noFill/>
          <a:ln/>
        </p:spPr>
        <p:txBody>
          <a:bodyPr wrap="square" lIns="0" tIns="0" rIns="0" bIns="0" rtlCol="0" anchor="t"/>
          <a:lstStyle/>
          <a:p>
            <a:pPr marL="0" indent="0">
              <a:buNone/>
            </a:pPr>
            <a:r>
              <a:rPr lang="en-US" sz="1500">
                <a:solidFill>
                  <a:schemeClr val="tx1"/>
                </a:solidFill>
              </a:rPr>
              <a:t>HW faults</a:t>
            </a:r>
            <a:r>
              <a:rPr lang="en-US" sz="1500"/>
              <a:t> with z</a:t>
            </a:r>
            <a:r>
              <a:rPr lang="en-US" sz="1500">
                <a:solidFill>
                  <a:schemeClr val="tx1"/>
                </a:solidFill>
              </a:rPr>
              <a:t>pool residency</a:t>
            </a:r>
            <a:endParaRPr lang="en-US" sz="1500"/>
          </a:p>
        </p:txBody>
      </p:sp>
      <p:sp>
        <p:nvSpPr>
          <p:cNvPr id="61" name="Text 59"/>
          <p:cNvSpPr/>
          <p:nvPr/>
        </p:nvSpPr>
        <p:spPr>
          <a:xfrm>
            <a:off x="8302752" y="4828032"/>
            <a:ext cx="3291840" cy="603504"/>
          </a:xfrm>
          <a:prstGeom prst="roundRect">
            <a:avLst>
              <a:gd name="adj" fmla="val 6061"/>
            </a:avLst>
          </a:prstGeom>
          <a:ln/>
        </p:spPr>
        <p:txBody>
          <a:bodyPr wrap="square" lIns="508" tIns="508" rIns="508" bIns="508" rtlCol="0" anchor="ctr"/>
          <a:lstStyle/>
          <a:p>
            <a:pPr marL="0" indent="0" algn="ctr">
              <a:buNone/>
            </a:pPr>
            <a:endParaRPr lang="en-US" sz="1600"/>
          </a:p>
        </p:txBody>
      </p:sp>
      <p:sp>
        <p:nvSpPr>
          <p:cNvPr id="62" name="Text 60"/>
          <p:cNvSpPr txBox="1"/>
          <p:nvPr/>
        </p:nvSpPr>
        <p:spPr>
          <a:xfrm>
            <a:off x="8394192" y="4864608"/>
            <a:ext cx="3154680" cy="292608"/>
          </a:xfrm>
          <a:prstGeom prst="rect">
            <a:avLst/>
          </a:prstGeom>
          <a:noFill/>
          <a:ln/>
        </p:spPr>
        <p:txBody>
          <a:bodyPr wrap="square" lIns="0" tIns="0" rIns="0" bIns="0" rtlCol="0" anchor="t"/>
          <a:lstStyle/>
          <a:p>
            <a:pPr marL="0" indent="0">
              <a:buNone/>
            </a:pPr>
            <a:r>
              <a:rPr lang="en-US" sz="1700" b="1">
                <a:solidFill>
                  <a:schemeClr val="tx1"/>
                </a:solidFill>
              </a:rPr>
              <a:t>Buddy </a:t>
            </a:r>
            <a:r>
              <a:rPr lang="en-US" sz="1700" b="1"/>
              <a:t>(Cache Compression)</a:t>
            </a:r>
            <a:endParaRPr lang="en-US" sz="1700"/>
          </a:p>
        </p:txBody>
      </p:sp>
      <p:sp>
        <p:nvSpPr>
          <p:cNvPr id="63" name="Text 61"/>
          <p:cNvSpPr txBox="1"/>
          <p:nvPr/>
        </p:nvSpPr>
        <p:spPr>
          <a:xfrm>
            <a:off x="8394192" y="5148072"/>
            <a:ext cx="3200400" cy="256032"/>
          </a:xfrm>
          <a:prstGeom prst="rect">
            <a:avLst/>
          </a:prstGeom>
          <a:noFill/>
          <a:ln/>
        </p:spPr>
        <p:txBody>
          <a:bodyPr wrap="square" lIns="0" tIns="0" rIns="0" bIns="0" rtlCol="0" anchor="t"/>
          <a:lstStyle/>
          <a:p>
            <a:pPr marL="0" indent="0">
              <a:buNone/>
            </a:pPr>
            <a:r>
              <a:rPr lang="en-US" sz="1500">
                <a:solidFill>
                  <a:schemeClr val="tx1"/>
                </a:solidFill>
              </a:rPr>
              <a:t>fixed 2× / 4× target</a:t>
            </a:r>
            <a:endParaRPr lang="en-US" sz="1500"/>
          </a:p>
        </p:txBody>
      </p:sp>
      <p:sp>
        <p:nvSpPr>
          <p:cNvPr id="64" name="Text 62"/>
          <p:cNvSpPr txBox="1"/>
          <p:nvPr/>
        </p:nvSpPr>
        <p:spPr>
          <a:xfrm>
            <a:off x="8321040" y="5687568"/>
            <a:ext cx="3246120" cy="446863"/>
          </a:xfrm>
          <a:prstGeom prst="rect">
            <a:avLst/>
          </a:prstGeom>
          <a:noFill/>
          <a:ln/>
        </p:spPr>
        <p:txBody>
          <a:bodyPr wrap="square" lIns="0" tIns="0" rIns="0" bIns="0" rtlCol="0" anchor="t"/>
          <a:lstStyle/>
          <a:p>
            <a:pPr marL="0" indent="0">
              <a:buNone/>
            </a:pPr>
            <a:r>
              <a:rPr lang="en-US" sz="1500">
                <a:solidFill>
                  <a:schemeClr val="tx2"/>
                </a:solidFill>
              </a:rPr>
              <a:t>UVMMU vs. GZswap: the gap is compressed residency</a:t>
            </a:r>
            <a:endParaRPr lang="en-US" sz="1500"/>
          </a:p>
        </p:txBody>
      </p:sp>
      <p:sp>
        <p:nvSpPr>
          <p:cNvPr id="6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EVALUATION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IPC per workload and memory pressure</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IPC normalized to TBNE at R100  ·  numbers under names: effective Zpool compression ratio</a:t>
            </a:r>
            <a:endParaRPr lang="en-US" sz="1800"/>
          </a:p>
        </p:txBody>
      </p:sp>
      <p:pic>
        <p:nvPicPr>
          <p:cNvPr id="5" name="Image 0" descr="Per-workload normalized IPC from R90 to R35 for 2MBE, TBNE, UVMMU and GZswap (paper Fig. 9a)"/>
          <p:cNvPicPr>
            <a:picLocks noChangeAspect="1"/>
          </p:cNvPicPr>
          <p:nvPr/>
        </p:nvPicPr>
        <p:blipFill>
          <a:blip r:embed="rId4"/>
          <a:stretch>
            <a:fillRect/>
          </a:stretch>
        </p:blipFill>
        <p:spPr>
          <a:xfrm>
            <a:off x="548640" y="1783080"/>
            <a:ext cx="11064240" cy="1842814"/>
          </a:xfrm>
          <a:prstGeom prst="rect">
            <a:avLst/>
          </a:prstGeom>
        </p:spPr>
      </p:pic>
      <p:sp>
        <p:nvSpPr>
          <p:cNvPr id="6" name="Text 3"/>
          <p:cNvSpPr/>
          <p:nvPr/>
        </p:nvSpPr>
        <p:spPr>
          <a:xfrm>
            <a:off x="548640" y="4023360"/>
            <a:ext cx="3611880" cy="1280160"/>
          </a:xfrm>
          <a:prstGeom prst="roundRect">
            <a:avLst>
              <a:gd name="adj" fmla="val 4286"/>
            </a:avLst>
          </a:prstGeom>
          <a:solidFill>
            <a:schemeClr val="tx1">
              <a:alpha val="5000"/>
            </a:schemeClr>
          </a:solidFill>
          <a:ln/>
        </p:spPr>
        <p:txBody>
          <a:bodyPr wrap="square" lIns="508" tIns="508" rIns="508" bIns="508" rtlCol="0" anchor="ctr"/>
          <a:lstStyle/>
          <a:p>
            <a:pPr marL="0" indent="0" algn="ctr">
              <a:buNone/>
            </a:pPr>
            <a:endParaRPr lang="en-US" sz="1600"/>
          </a:p>
        </p:txBody>
      </p:sp>
      <p:sp>
        <p:nvSpPr>
          <p:cNvPr id="7" name="Text 4"/>
          <p:cNvSpPr txBox="1"/>
          <p:nvPr/>
        </p:nvSpPr>
        <p:spPr>
          <a:xfrm>
            <a:off x="731520" y="4114800"/>
            <a:ext cx="3291840" cy="329184"/>
          </a:xfrm>
          <a:prstGeom prst="rect">
            <a:avLst/>
          </a:prstGeom>
          <a:noFill/>
          <a:ln/>
        </p:spPr>
        <p:txBody>
          <a:bodyPr wrap="square" lIns="0" tIns="0" rIns="0" bIns="0" rtlCol="0" anchor="t"/>
          <a:lstStyle/>
          <a:p>
            <a:pPr marL="0" indent="0">
              <a:buNone/>
            </a:pPr>
            <a:r>
              <a:rPr lang="en-US" sz="1700" b="1">
                <a:solidFill>
                  <a:schemeClr val="tx1"/>
                </a:solidFill>
              </a:rPr>
              <a:t>RO-RA (9.56×)</a:t>
            </a:r>
            <a:endParaRPr lang="en-US" sz="1700"/>
          </a:p>
        </p:txBody>
      </p:sp>
      <p:sp>
        <p:nvSpPr>
          <p:cNvPr id="8" name="Text 5"/>
          <p:cNvSpPr txBox="1"/>
          <p:nvPr/>
        </p:nvSpPr>
        <p:spPr>
          <a:xfrm>
            <a:off x="731520" y="4462272"/>
            <a:ext cx="3291840" cy="777240"/>
          </a:xfrm>
          <a:prstGeom prst="rect">
            <a:avLst/>
          </a:prstGeom>
          <a:noFill/>
          <a:ln/>
        </p:spPr>
        <p:txBody>
          <a:bodyPr wrap="square" lIns="0" tIns="0" rIns="0" bIns="0" rtlCol="0" anchor="t"/>
          <a:lstStyle/>
          <a:p>
            <a:pPr marL="0" indent="0">
              <a:buNone/>
            </a:pPr>
            <a:r>
              <a:rPr lang="en-US" sz="1500">
                <a:solidFill>
                  <a:schemeClr val="tx1"/>
                </a:solidFill>
              </a:rPr>
              <a:t>keeps 92.3% IPC at R35; all baselines fall below 12%</a:t>
            </a:r>
            <a:endParaRPr lang="en-US" sz="1500"/>
          </a:p>
        </p:txBody>
      </p:sp>
      <p:sp>
        <p:nvSpPr>
          <p:cNvPr id="9" name="Text 6"/>
          <p:cNvSpPr/>
          <p:nvPr/>
        </p:nvSpPr>
        <p:spPr>
          <a:xfrm>
            <a:off x="4343400" y="4023360"/>
            <a:ext cx="3611880" cy="1280160"/>
          </a:xfrm>
          <a:prstGeom prst="roundRect">
            <a:avLst>
              <a:gd name="adj" fmla="val 4286"/>
            </a:avLst>
          </a:prstGeom>
          <a:solidFill>
            <a:schemeClr val="tx1">
              <a:alpha val="5000"/>
            </a:schemeClr>
          </a:solidFill>
          <a:ln/>
        </p:spPr>
        <p:txBody>
          <a:bodyPr wrap="square" lIns="508" tIns="508" rIns="508" bIns="508" rtlCol="0" anchor="ctr"/>
          <a:lstStyle/>
          <a:p>
            <a:pPr marL="0" indent="0" algn="ctr">
              <a:buNone/>
            </a:pPr>
            <a:endParaRPr lang="en-US" sz="1600"/>
          </a:p>
        </p:txBody>
      </p:sp>
      <p:sp>
        <p:nvSpPr>
          <p:cNvPr id="10" name="Text 7"/>
          <p:cNvSpPr txBox="1"/>
          <p:nvPr/>
        </p:nvSpPr>
        <p:spPr>
          <a:xfrm>
            <a:off x="4526280" y="4114800"/>
            <a:ext cx="3291840" cy="329184"/>
          </a:xfrm>
          <a:prstGeom prst="rect">
            <a:avLst/>
          </a:prstGeom>
          <a:noFill/>
          <a:ln/>
        </p:spPr>
        <p:txBody>
          <a:bodyPr wrap="square" lIns="0" tIns="0" rIns="0" bIns="0" rtlCol="0" anchor="t"/>
          <a:lstStyle/>
          <a:p>
            <a:pPr marL="0" indent="0">
              <a:buNone/>
            </a:pPr>
            <a:r>
              <a:rPr lang="en-US" sz="1700" b="1">
                <a:solidFill>
                  <a:schemeClr val="tx1"/>
                </a:solidFill>
              </a:rPr>
              <a:t>PB-SGEM (1.13×)</a:t>
            </a:r>
            <a:endParaRPr lang="en-US" sz="1700"/>
          </a:p>
        </p:txBody>
      </p:sp>
      <p:sp>
        <p:nvSpPr>
          <p:cNvPr id="11" name="Text 8"/>
          <p:cNvSpPr txBox="1"/>
          <p:nvPr/>
        </p:nvSpPr>
        <p:spPr>
          <a:xfrm>
            <a:off x="4526280" y="4462272"/>
            <a:ext cx="3291840" cy="777240"/>
          </a:xfrm>
          <a:prstGeom prst="rect">
            <a:avLst/>
          </a:prstGeom>
          <a:noFill/>
          <a:ln/>
        </p:spPr>
        <p:txBody>
          <a:bodyPr wrap="square" lIns="0" tIns="0" rIns="0" bIns="0" rtlCol="0" anchor="t"/>
          <a:lstStyle/>
          <a:p>
            <a:pPr marL="0" indent="0">
              <a:buNone/>
            </a:pPr>
            <a:r>
              <a:rPr lang="en-US" sz="1500">
                <a:solidFill>
                  <a:schemeClr val="tx1"/>
                </a:solidFill>
              </a:rPr>
              <a:t>compresses poorly: Zpool fills fast, small benefit</a:t>
            </a:r>
            <a:endParaRPr lang="en-US" sz="1500"/>
          </a:p>
        </p:txBody>
      </p:sp>
      <p:sp>
        <p:nvSpPr>
          <p:cNvPr id="12" name="Text 9"/>
          <p:cNvSpPr/>
          <p:nvPr/>
        </p:nvSpPr>
        <p:spPr>
          <a:xfrm>
            <a:off x="8138160" y="4023360"/>
            <a:ext cx="3611880" cy="1280160"/>
          </a:xfrm>
          <a:prstGeom prst="roundRect">
            <a:avLst>
              <a:gd name="adj" fmla="val 4286"/>
            </a:avLst>
          </a:prstGeom>
          <a:solidFill>
            <a:schemeClr val="tx1">
              <a:alpha val="5000"/>
            </a:schemeClr>
          </a:solidFill>
          <a:ln/>
        </p:spPr>
        <p:txBody>
          <a:bodyPr wrap="square" lIns="508" tIns="508" rIns="508" bIns="508" rtlCol="0" anchor="ctr"/>
          <a:lstStyle/>
          <a:p>
            <a:pPr marL="0" indent="0" algn="ctr">
              <a:buNone/>
            </a:pPr>
            <a:endParaRPr lang="en-US" sz="1600"/>
          </a:p>
        </p:txBody>
      </p:sp>
      <p:sp>
        <p:nvSpPr>
          <p:cNvPr id="13" name="Text 10"/>
          <p:cNvSpPr txBox="1"/>
          <p:nvPr/>
        </p:nvSpPr>
        <p:spPr>
          <a:xfrm>
            <a:off x="8321040" y="4114800"/>
            <a:ext cx="3291840" cy="329184"/>
          </a:xfrm>
          <a:prstGeom prst="rect">
            <a:avLst/>
          </a:prstGeom>
          <a:noFill/>
          <a:ln/>
        </p:spPr>
        <p:txBody>
          <a:bodyPr wrap="square" lIns="0" tIns="0" rIns="0" bIns="0" rtlCol="0" anchor="t"/>
          <a:lstStyle/>
          <a:p>
            <a:pPr marL="0" indent="0">
              <a:buNone/>
            </a:pPr>
            <a:r>
              <a:rPr lang="en-US" sz="1700" b="1">
                <a:solidFill>
                  <a:schemeClr val="accent1"/>
                </a:solidFill>
              </a:rPr>
              <a:t>Takeaway</a:t>
            </a:r>
            <a:endParaRPr lang="en-US" sz="1700"/>
          </a:p>
        </p:txBody>
      </p:sp>
      <p:sp>
        <p:nvSpPr>
          <p:cNvPr id="14" name="Text 11"/>
          <p:cNvSpPr txBox="1"/>
          <p:nvPr/>
        </p:nvSpPr>
        <p:spPr>
          <a:xfrm>
            <a:off x="8321040" y="4462272"/>
            <a:ext cx="3291840" cy="777240"/>
          </a:xfrm>
          <a:prstGeom prst="rect">
            <a:avLst/>
          </a:prstGeom>
          <a:noFill/>
          <a:ln/>
        </p:spPr>
        <p:txBody>
          <a:bodyPr wrap="square" lIns="0" tIns="0" rIns="0" bIns="0" rtlCol="0" anchor="t"/>
          <a:lstStyle/>
          <a:p>
            <a:pPr marL="0" indent="0">
              <a:buNone/>
            </a:pPr>
            <a:r>
              <a:rPr lang="en-US" sz="1500">
                <a:solidFill>
                  <a:schemeClr val="tx1"/>
                </a:solidFill>
              </a:rPr>
              <a:t>gain depends on compressibility, reuse, and page turnover</a:t>
            </a:r>
            <a:endParaRPr lang="en-US" sz="1500"/>
          </a:p>
        </p:txBody>
      </p:sp>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EVALUATION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I/O traffic and energy per workload</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I/O: normalized to TBNE at R100 (log scale)  ·  energy: normalized to TBNE at R50</a:t>
            </a:r>
            <a:endParaRPr lang="en-US" sz="1800"/>
          </a:p>
        </p:txBody>
      </p:sp>
      <p:sp>
        <p:nvSpPr>
          <p:cNvPr id="5" name="Text 3"/>
          <p:cNvSpPr txBox="1"/>
          <p:nvPr/>
        </p:nvSpPr>
        <p:spPr>
          <a:xfrm>
            <a:off x="548640" y="1719072"/>
            <a:ext cx="5486400" cy="310896"/>
          </a:xfrm>
          <a:prstGeom prst="rect">
            <a:avLst/>
          </a:prstGeom>
          <a:noFill/>
          <a:ln/>
        </p:spPr>
        <p:txBody>
          <a:bodyPr wrap="square" lIns="0" tIns="0" rIns="0" bIns="0" rtlCol="0" anchor="t"/>
          <a:lstStyle/>
          <a:p>
            <a:pPr marL="0" indent="0">
              <a:buNone/>
            </a:pPr>
            <a:r>
              <a:rPr lang="en-US" sz="1600" b="1">
                <a:solidFill>
                  <a:schemeClr val="tx1"/>
                </a:solidFill>
              </a:rPr>
              <a:t>Relocation I/O traffic (R90/R75/R50/R35)</a:t>
            </a:r>
            <a:endParaRPr lang="en-US" sz="1600"/>
          </a:p>
        </p:txBody>
      </p:sp>
      <p:pic>
        <p:nvPicPr>
          <p:cNvPr id="6" name="Image 0" descr="Per-workload relocation I/O traffic (paper Fig. 9b)"/>
          <p:cNvPicPr>
            <a:picLocks noChangeAspect="1"/>
          </p:cNvPicPr>
          <p:nvPr/>
        </p:nvPicPr>
        <p:blipFill>
          <a:blip r:embed="rId4"/>
          <a:stretch>
            <a:fillRect/>
          </a:stretch>
        </p:blipFill>
        <p:spPr>
          <a:xfrm>
            <a:off x="548640" y="2029968"/>
            <a:ext cx="11064240" cy="1864304"/>
          </a:xfrm>
          <a:prstGeom prst="rect">
            <a:avLst/>
          </a:prstGeom>
        </p:spPr>
      </p:pic>
      <p:sp>
        <p:nvSpPr>
          <p:cNvPr id="7" name="Text 4"/>
          <p:cNvSpPr txBox="1"/>
          <p:nvPr/>
        </p:nvSpPr>
        <p:spPr>
          <a:xfrm>
            <a:off x="548640" y="4078224"/>
            <a:ext cx="5486400" cy="310896"/>
          </a:xfrm>
          <a:prstGeom prst="rect">
            <a:avLst/>
          </a:prstGeom>
          <a:noFill/>
          <a:ln/>
        </p:spPr>
        <p:txBody>
          <a:bodyPr wrap="square" lIns="0" tIns="0" rIns="0" bIns="0" rtlCol="0" anchor="t"/>
          <a:lstStyle/>
          <a:p>
            <a:pPr marL="0" indent="0">
              <a:buNone/>
            </a:pPr>
            <a:r>
              <a:rPr lang="en-US" sz="1600" b="1">
                <a:solidFill>
                  <a:schemeClr val="tx1"/>
                </a:solidFill>
              </a:rPr>
              <a:t>Energy breakdown at R50</a:t>
            </a:r>
            <a:endParaRPr lang="en-US" sz="1600"/>
          </a:p>
        </p:txBody>
      </p:sp>
      <p:pic>
        <p:nvPicPr>
          <p:cNvPr id="8" name="Image 1" descr="Per-workload energy breakdown at R50 (paper Fig. 9c)"/>
          <p:cNvPicPr>
            <a:picLocks noChangeAspect="1"/>
          </p:cNvPicPr>
          <p:nvPr/>
        </p:nvPicPr>
        <p:blipFill>
          <a:blip r:embed="rId5"/>
          <a:stretch>
            <a:fillRect/>
          </a:stretch>
        </p:blipFill>
        <p:spPr>
          <a:xfrm>
            <a:off x="548640" y="4389120"/>
            <a:ext cx="11064240" cy="1954462"/>
          </a:xfrm>
          <a:prstGeom prst="rect">
            <a:avLst/>
          </a:prstGeom>
        </p:spPr>
      </p:pic>
      <p:sp>
        <p:nvSpPr>
          <p:cNvPr id="25"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a:hlinkClick r:id="rId3" action="ppaction://hlinksldjump"/>
          </p:cNvPr>
          <p:cNvSpPr>
            <a:spLocks noGrp="1"/>
          </p:cNvSpPr>
          <p:nvPr>
            <p:ph type="body" idx="101" hasCustomPrompt="1"/>
          </p:nvPr>
        </p:nvSpPr>
        <p:spPr>
          <a:xfrm>
            <a:off x="548640" y="256032"/>
            <a:ext cx="9144000" cy="292608"/>
          </a:xfrm>
          <a:prstGeom prst="rect">
            <a:avLst/>
          </a:prstGeom>
          <a:noFill/>
          <a:ln/>
        </p:spPr>
        <p:txBody>
          <a:bodyPr wrap="square" lIns="0" tIns="0" rIns="0" bIns="0" rtlCol="0" anchor="ctr"/>
          <a:lstStyle/>
          <a:p>
            <a:pPr marL="0" indent="0" algn="l">
              <a:buNone/>
            </a:pPr>
            <a:r>
              <a:rPr lang="en-US" dirty="0"/>
              <a:t>BACKUP · EVALUATION</a:t>
            </a:r>
            <a:endParaRPr lang="en-US" sz="1400"/>
          </a:p>
        </p:txBody>
      </p:sp>
      <p:sp>
        <p:nvSpPr>
          <p:cNvPr id="3" name="Text 1"/>
          <p:cNvSpPr>
            <a:spLocks noGrp="1"/>
          </p:cNvSpPr>
          <p:nvPr>
            <p:ph type="title" idx="102" hasCustomPrompt="1"/>
          </p:nvPr>
        </p:nvSpPr>
        <p:spPr>
          <a:xfrm>
            <a:off x="548640" y="585216"/>
            <a:ext cx="11064240" cy="566928"/>
          </a:xfrm>
          <a:prstGeom prst="rect">
            <a:avLst/>
          </a:prstGeom>
          <a:noFill/>
          <a:ln/>
        </p:spPr>
        <p:txBody>
          <a:bodyPr wrap="square" lIns="0" tIns="0" rIns="0" bIns="0" rtlCol="0" anchor="ctr"/>
          <a:lstStyle/>
          <a:p>
            <a:pPr marL="0" indent="0" algn="l">
              <a:buNone/>
            </a:pPr>
            <a:r>
              <a:rPr lang="en-US" sz="3000" b="1">
                <a:solidFill>
                  <a:schemeClr val="tx1"/>
                </a:solidFill>
              </a:rPr>
              <a:t>Zpool size: compressed vs. directly usable capacity</a:t>
            </a:r>
            <a:endParaRPr lang="en-US" sz="3000"/>
          </a:p>
        </p:txBody>
      </p:sp>
      <p:sp>
        <p:nvSpPr>
          <p:cNvPr id="4" name="Text 1"/>
          <p:cNvSpPr>
            <a:spLocks noGrp="1"/>
          </p:cNvSpPr>
          <p:nvPr>
            <p:ph type="body" idx="103" hasCustomPrompt="1"/>
          </p:nvPr>
        </p:nvSpPr>
        <p:spPr>
          <a:xfrm>
            <a:off x="548640" y="1170432"/>
            <a:ext cx="11064240" cy="384048"/>
          </a:xfrm>
          <a:prstGeom prst="rect">
            <a:avLst/>
          </a:prstGeom>
          <a:noFill/>
          <a:ln/>
        </p:spPr>
        <p:txBody>
          <a:bodyPr wrap="square" lIns="0" tIns="0" rIns="0" bIns="0" rtlCol="0" anchor="ctr"/>
          <a:lstStyle/>
          <a:p>
            <a:pPr marL="0" indent="0" algn="l">
              <a:buNone/>
            </a:pPr>
            <a:r>
              <a:rPr lang="en-US" sz="1800">
                <a:solidFill>
                  <a:schemeClr val="tx2"/>
                </a:solidFill>
              </a:rPr>
              <a:t>IPC normalized to the default 20% Zpool at the same R  ·  blue = better, red = worse</a:t>
            </a:r>
            <a:endParaRPr lang="en-US" sz="1800"/>
          </a:p>
        </p:txBody>
      </p:sp>
      <p:sp>
        <p:nvSpPr>
          <p:cNvPr id="6" name="Text 3"/>
          <p:cNvSpPr txBox="1"/>
          <p:nvPr/>
        </p:nvSpPr>
        <p:spPr>
          <a:xfrm>
            <a:off x="548640" y="3675888"/>
            <a:ext cx="3337560" cy="292608"/>
          </a:xfrm>
          <a:prstGeom prst="rect">
            <a:avLst/>
          </a:prstGeom>
          <a:noFill/>
          <a:ln/>
        </p:spPr>
        <p:txBody>
          <a:bodyPr wrap="square" lIns="0" tIns="0" rIns="0" bIns="0" rtlCol="0" anchor="t"/>
          <a:lstStyle/>
          <a:p>
            <a:pPr marL="0" indent="0">
              <a:buNone/>
            </a:pPr>
            <a:r>
              <a:rPr lang="en-US" sz="1600" b="1">
                <a:solidFill>
                  <a:schemeClr val="accent6">
                    <a:lumMod val="50000"/>
                  </a:schemeClr>
                </a:solidFill>
              </a:rPr>
              <a:t>Same HBM budget</a:t>
            </a:r>
          </a:p>
        </p:txBody>
      </p:sp>
      <p:sp>
        <p:nvSpPr>
          <p:cNvPr id="7" name="Shape 4"/>
          <p:cNvSpPr/>
          <p:nvPr/>
        </p:nvSpPr>
        <p:spPr>
          <a:xfrm>
            <a:off x="548640" y="4069080"/>
            <a:ext cx="237744" cy="182880"/>
          </a:xfrm>
          <a:prstGeom prst="rect">
            <a:avLst/>
          </a:prstGeom>
          <a:solidFill>
            <a:srgbClr val="548235"/>
          </a:solidFill>
          <a:ln/>
        </p:spPr>
        <p:txBody>
          <a:bodyPr/>
          <a:lstStyle/>
          <a:p>
            <a:endParaRPr lang="ko-KR" altLang="en-US"/>
          </a:p>
        </p:txBody>
      </p:sp>
      <p:sp>
        <p:nvSpPr>
          <p:cNvPr id="8" name="Text 5"/>
          <p:cNvSpPr txBox="1"/>
          <p:nvPr/>
        </p:nvSpPr>
        <p:spPr>
          <a:xfrm>
            <a:off x="859536" y="4005072"/>
            <a:ext cx="1143000" cy="310896"/>
          </a:xfrm>
          <a:prstGeom prst="rect">
            <a:avLst/>
          </a:prstGeom>
          <a:noFill/>
          <a:ln/>
        </p:spPr>
        <p:txBody>
          <a:bodyPr wrap="square" lIns="0" tIns="0" rIns="0" bIns="0" rtlCol="0" anchor="ctr"/>
          <a:lstStyle/>
          <a:p>
            <a:pPr marL="0" indent="0">
              <a:buNone/>
            </a:pPr>
            <a:r>
              <a:rPr lang="en-US" sz="1500">
                <a:solidFill>
                  <a:schemeClr val="tx2"/>
                </a:solidFill>
              </a:rPr>
              <a:t>Local-UM</a:t>
            </a:r>
            <a:endParaRPr lang="en-US" sz="1500"/>
          </a:p>
        </p:txBody>
      </p:sp>
      <p:sp>
        <p:nvSpPr>
          <p:cNvPr id="9" name="Shape 6"/>
          <p:cNvSpPr/>
          <p:nvPr/>
        </p:nvSpPr>
        <p:spPr>
          <a:xfrm>
            <a:off x="2057400" y="4069080"/>
            <a:ext cx="237744" cy="182880"/>
          </a:xfrm>
          <a:prstGeom prst="rect">
            <a:avLst/>
          </a:prstGeom>
          <a:solidFill>
            <a:srgbClr val="152B43"/>
          </a:solidFill>
          <a:ln/>
        </p:spPr>
        <p:txBody>
          <a:bodyPr/>
          <a:lstStyle/>
          <a:p>
            <a:endParaRPr lang="ko-KR" altLang="en-US"/>
          </a:p>
        </p:txBody>
      </p:sp>
      <p:sp>
        <p:nvSpPr>
          <p:cNvPr id="10" name="Text 7"/>
          <p:cNvSpPr txBox="1"/>
          <p:nvPr/>
        </p:nvSpPr>
        <p:spPr>
          <a:xfrm>
            <a:off x="2368296" y="4005072"/>
            <a:ext cx="868680" cy="310896"/>
          </a:xfrm>
          <a:prstGeom prst="rect">
            <a:avLst/>
          </a:prstGeom>
          <a:noFill/>
          <a:ln/>
        </p:spPr>
        <p:txBody>
          <a:bodyPr wrap="square" lIns="0" tIns="0" rIns="0" bIns="0" rtlCol="0" anchor="ctr"/>
          <a:lstStyle/>
          <a:p>
            <a:pPr marL="0" indent="0">
              <a:buNone/>
            </a:pPr>
            <a:r>
              <a:rPr lang="en-US" sz="1500">
                <a:solidFill>
                  <a:schemeClr val="tx2"/>
                </a:solidFill>
              </a:rPr>
              <a:t>Zpool</a:t>
            </a:r>
            <a:endParaRPr lang="en-US" sz="1500"/>
          </a:p>
        </p:txBody>
      </p:sp>
      <p:sp>
        <p:nvSpPr>
          <p:cNvPr id="11" name="Text 8"/>
          <p:cNvSpPr txBox="1"/>
          <p:nvPr/>
        </p:nvSpPr>
        <p:spPr>
          <a:xfrm>
            <a:off x="3465576" y="3743117"/>
            <a:ext cx="1737360" cy="292608"/>
          </a:xfrm>
          <a:prstGeom prst="rect">
            <a:avLst/>
          </a:prstGeom>
          <a:noFill/>
          <a:ln/>
        </p:spPr>
        <p:txBody>
          <a:bodyPr wrap="square" lIns="0" tIns="0" rIns="0" bIns="0" rtlCol="0" anchor="t"/>
          <a:lstStyle/>
          <a:p>
            <a:pPr marL="0" indent="0" algn="ctr">
              <a:buNone/>
            </a:pPr>
            <a:r>
              <a:rPr lang="en-US" sz="1500" b="1">
                <a:solidFill>
                  <a:schemeClr val="tx1"/>
                </a:solidFill>
              </a:rPr>
              <a:t>20% Zpool</a:t>
            </a:r>
            <a:endParaRPr lang="en-US" sz="1500"/>
          </a:p>
        </p:txBody>
      </p:sp>
      <p:sp>
        <p:nvSpPr>
          <p:cNvPr id="12" name="Shape 9"/>
          <p:cNvSpPr/>
          <p:nvPr/>
        </p:nvSpPr>
        <p:spPr>
          <a:xfrm>
            <a:off x="3465576" y="3995928"/>
            <a:ext cx="1389888" cy="274320"/>
          </a:xfrm>
          <a:prstGeom prst="rect">
            <a:avLst/>
          </a:prstGeom>
          <a:solidFill>
            <a:srgbClr val="548235"/>
          </a:solidFill>
          <a:ln/>
        </p:spPr>
        <p:txBody>
          <a:bodyPr/>
          <a:lstStyle/>
          <a:p>
            <a:endParaRPr lang="ko-KR" altLang="en-US"/>
          </a:p>
        </p:txBody>
      </p:sp>
      <p:sp>
        <p:nvSpPr>
          <p:cNvPr id="13" name="Shape 10"/>
          <p:cNvSpPr/>
          <p:nvPr/>
        </p:nvSpPr>
        <p:spPr>
          <a:xfrm>
            <a:off x="4855464" y="3995928"/>
            <a:ext cx="347472" cy="274320"/>
          </a:xfrm>
          <a:prstGeom prst="rect">
            <a:avLst/>
          </a:prstGeom>
          <a:solidFill>
            <a:srgbClr val="152B43"/>
          </a:solidFill>
          <a:ln/>
        </p:spPr>
        <p:txBody>
          <a:bodyPr/>
          <a:lstStyle/>
          <a:p>
            <a:endParaRPr lang="ko-KR" altLang="en-US"/>
          </a:p>
        </p:txBody>
      </p:sp>
      <p:sp>
        <p:nvSpPr>
          <p:cNvPr id="14" name="Text 11"/>
          <p:cNvSpPr txBox="1"/>
          <p:nvPr/>
        </p:nvSpPr>
        <p:spPr>
          <a:xfrm>
            <a:off x="5385816" y="3743117"/>
            <a:ext cx="1737360" cy="292608"/>
          </a:xfrm>
          <a:prstGeom prst="rect">
            <a:avLst/>
          </a:prstGeom>
          <a:noFill/>
          <a:ln/>
        </p:spPr>
        <p:txBody>
          <a:bodyPr wrap="square" lIns="0" tIns="0" rIns="0" bIns="0" rtlCol="0" anchor="t"/>
          <a:lstStyle/>
          <a:p>
            <a:pPr marL="0" indent="0" algn="ctr">
              <a:buNone/>
            </a:pPr>
            <a:r>
              <a:rPr lang="en-US" sz="1500" b="1">
                <a:solidFill>
                  <a:schemeClr val="tx1"/>
                </a:solidFill>
              </a:rPr>
              <a:t>40% Zpool</a:t>
            </a:r>
            <a:endParaRPr lang="en-US" sz="1500"/>
          </a:p>
        </p:txBody>
      </p:sp>
      <p:sp>
        <p:nvSpPr>
          <p:cNvPr id="15" name="Shape 12"/>
          <p:cNvSpPr/>
          <p:nvPr/>
        </p:nvSpPr>
        <p:spPr>
          <a:xfrm>
            <a:off x="5385816" y="3995928"/>
            <a:ext cx="1042416" cy="274320"/>
          </a:xfrm>
          <a:prstGeom prst="rect">
            <a:avLst/>
          </a:prstGeom>
          <a:solidFill>
            <a:srgbClr val="548235"/>
          </a:solidFill>
          <a:ln/>
        </p:spPr>
        <p:txBody>
          <a:bodyPr/>
          <a:lstStyle/>
          <a:p>
            <a:endParaRPr lang="ko-KR" altLang="en-US"/>
          </a:p>
        </p:txBody>
      </p:sp>
      <p:sp>
        <p:nvSpPr>
          <p:cNvPr id="16" name="Shape 13"/>
          <p:cNvSpPr/>
          <p:nvPr/>
        </p:nvSpPr>
        <p:spPr>
          <a:xfrm>
            <a:off x="6428232" y="3995928"/>
            <a:ext cx="694944" cy="274320"/>
          </a:xfrm>
          <a:prstGeom prst="rect">
            <a:avLst/>
          </a:prstGeom>
          <a:solidFill>
            <a:srgbClr val="152B43"/>
          </a:solidFill>
          <a:ln/>
        </p:spPr>
        <p:txBody>
          <a:bodyPr/>
          <a:lstStyle/>
          <a:p>
            <a:endParaRPr lang="ko-KR" altLang="en-US"/>
          </a:p>
        </p:txBody>
      </p:sp>
      <p:sp>
        <p:nvSpPr>
          <p:cNvPr id="17" name="Text 14"/>
          <p:cNvSpPr txBox="1"/>
          <p:nvPr/>
        </p:nvSpPr>
        <p:spPr>
          <a:xfrm>
            <a:off x="7306056" y="3743117"/>
            <a:ext cx="1737360" cy="292608"/>
          </a:xfrm>
          <a:prstGeom prst="rect">
            <a:avLst/>
          </a:prstGeom>
          <a:noFill/>
          <a:ln/>
        </p:spPr>
        <p:txBody>
          <a:bodyPr wrap="square" lIns="0" tIns="0" rIns="0" bIns="0" rtlCol="0" anchor="t"/>
          <a:lstStyle/>
          <a:p>
            <a:pPr marL="0" indent="0" algn="ctr">
              <a:buNone/>
            </a:pPr>
            <a:r>
              <a:rPr lang="en-US" sz="1500" b="1">
                <a:solidFill>
                  <a:schemeClr val="tx1"/>
                </a:solidFill>
              </a:rPr>
              <a:t>60% Zpool</a:t>
            </a:r>
            <a:endParaRPr lang="en-US" sz="1500"/>
          </a:p>
        </p:txBody>
      </p:sp>
      <p:sp>
        <p:nvSpPr>
          <p:cNvPr id="18" name="Shape 15"/>
          <p:cNvSpPr/>
          <p:nvPr/>
        </p:nvSpPr>
        <p:spPr>
          <a:xfrm>
            <a:off x="7306056" y="3995928"/>
            <a:ext cx="694944" cy="274320"/>
          </a:xfrm>
          <a:prstGeom prst="rect">
            <a:avLst/>
          </a:prstGeom>
          <a:solidFill>
            <a:srgbClr val="548235"/>
          </a:solidFill>
          <a:ln/>
        </p:spPr>
        <p:txBody>
          <a:bodyPr/>
          <a:lstStyle/>
          <a:p>
            <a:endParaRPr lang="ko-KR" altLang="en-US"/>
          </a:p>
        </p:txBody>
      </p:sp>
      <p:sp>
        <p:nvSpPr>
          <p:cNvPr id="19" name="Shape 16"/>
          <p:cNvSpPr/>
          <p:nvPr/>
        </p:nvSpPr>
        <p:spPr>
          <a:xfrm>
            <a:off x="8001000" y="3995928"/>
            <a:ext cx="1042416" cy="274320"/>
          </a:xfrm>
          <a:prstGeom prst="rect">
            <a:avLst/>
          </a:prstGeom>
          <a:solidFill>
            <a:srgbClr val="152B43"/>
          </a:solidFill>
          <a:ln/>
        </p:spPr>
        <p:txBody>
          <a:bodyPr/>
          <a:lstStyle/>
          <a:p>
            <a:endParaRPr lang="ko-KR" altLang="en-US"/>
          </a:p>
        </p:txBody>
      </p:sp>
      <p:sp>
        <p:nvSpPr>
          <p:cNvPr id="20" name="Text 17"/>
          <p:cNvSpPr txBox="1"/>
          <p:nvPr/>
        </p:nvSpPr>
        <p:spPr>
          <a:xfrm>
            <a:off x="9226296" y="3743117"/>
            <a:ext cx="1737360" cy="292608"/>
          </a:xfrm>
          <a:prstGeom prst="rect">
            <a:avLst/>
          </a:prstGeom>
          <a:noFill/>
          <a:ln/>
        </p:spPr>
        <p:txBody>
          <a:bodyPr wrap="square" lIns="0" tIns="0" rIns="0" bIns="0" rtlCol="0" anchor="t"/>
          <a:lstStyle/>
          <a:p>
            <a:pPr marL="0" indent="0" algn="ctr">
              <a:buNone/>
            </a:pPr>
            <a:r>
              <a:rPr lang="en-US" sz="1500" b="1">
                <a:solidFill>
                  <a:schemeClr val="tx1"/>
                </a:solidFill>
              </a:rPr>
              <a:t>80% Zpool</a:t>
            </a:r>
            <a:endParaRPr lang="en-US" sz="1500"/>
          </a:p>
        </p:txBody>
      </p:sp>
      <p:sp>
        <p:nvSpPr>
          <p:cNvPr id="21" name="Shape 18"/>
          <p:cNvSpPr/>
          <p:nvPr/>
        </p:nvSpPr>
        <p:spPr>
          <a:xfrm>
            <a:off x="9226296" y="3995928"/>
            <a:ext cx="347472" cy="274320"/>
          </a:xfrm>
          <a:prstGeom prst="rect">
            <a:avLst/>
          </a:prstGeom>
          <a:solidFill>
            <a:srgbClr val="548235"/>
          </a:solidFill>
          <a:ln/>
        </p:spPr>
        <p:txBody>
          <a:bodyPr/>
          <a:lstStyle/>
          <a:p>
            <a:endParaRPr lang="ko-KR" altLang="en-US"/>
          </a:p>
        </p:txBody>
      </p:sp>
      <p:sp>
        <p:nvSpPr>
          <p:cNvPr id="22" name="Shape 19"/>
          <p:cNvSpPr/>
          <p:nvPr/>
        </p:nvSpPr>
        <p:spPr>
          <a:xfrm>
            <a:off x="9573768" y="3995928"/>
            <a:ext cx="1389888" cy="274320"/>
          </a:xfrm>
          <a:prstGeom prst="rect">
            <a:avLst/>
          </a:prstGeom>
          <a:solidFill>
            <a:srgbClr val="152B43"/>
          </a:solidFill>
          <a:ln/>
        </p:spPr>
        <p:txBody>
          <a:bodyPr/>
          <a:lstStyle/>
          <a:p>
            <a:endParaRPr lang="ko-KR" altLang="en-US"/>
          </a:p>
        </p:txBody>
      </p:sp>
      <p:sp>
        <p:nvSpPr>
          <p:cNvPr id="23" name="Text 20"/>
          <p:cNvSpPr/>
          <p:nvPr/>
        </p:nvSpPr>
        <p:spPr>
          <a:xfrm>
            <a:off x="548640" y="4480560"/>
            <a:ext cx="3611880" cy="1048512"/>
          </a:xfrm>
          <a:prstGeom prst="roundRect">
            <a:avLst>
              <a:gd name="adj" fmla="val 4688"/>
            </a:avLst>
          </a:prstGeom>
          <a:solidFill>
            <a:schemeClr val="tx1">
              <a:alpha val="5000"/>
            </a:schemeClr>
          </a:solidFill>
          <a:ln/>
        </p:spPr>
        <p:txBody>
          <a:bodyPr wrap="square" lIns="508" tIns="508" rIns="508" bIns="508" rtlCol="0" anchor="ctr"/>
          <a:lstStyle/>
          <a:p>
            <a:pPr marL="0" indent="0" algn="ctr">
              <a:buNone/>
            </a:pPr>
            <a:endParaRPr lang="en-US" sz="1600"/>
          </a:p>
        </p:txBody>
      </p:sp>
      <p:sp>
        <p:nvSpPr>
          <p:cNvPr id="24" name="Text 21"/>
          <p:cNvSpPr txBox="1"/>
          <p:nvPr/>
        </p:nvSpPr>
        <p:spPr>
          <a:xfrm>
            <a:off x="731520" y="4553712"/>
            <a:ext cx="3291840" cy="347472"/>
          </a:xfrm>
          <a:prstGeom prst="rect">
            <a:avLst/>
          </a:prstGeom>
          <a:noFill/>
          <a:ln/>
        </p:spPr>
        <p:txBody>
          <a:bodyPr wrap="square" lIns="0" tIns="0" rIns="0" bIns="0" rtlCol="0" anchor="t"/>
          <a:lstStyle/>
          <a:p>
            <a:pPr marL="0" indent="0">
              <a:buNone/>
            </a:pPr>
            <a:r>
              <a:rPr lang="en-US" sz="1800" b="1">
                <a:solidFill>
                  <a:schemeClr val="accent2"/>
                </a:solidFill>
              </a:rPr>
              <a:t>RO-LUD</a:t>
            </a:r>
            <a:endParaRPr lang="en-US" sz="1800"/>
          </a:p>
        </p:txBody>
      </p:sp>
      <p:sp>
        <p:nvSpPr>
          <p:cNvPr id="25" name="Text 22"/>
          <p:cNvSpPr txBox="1"/>
          <p:nvPr/>
        </p:nvSpPr>
        <p:spPr>
          <a:xfrm>
            <a:off x="731520" y="4919472"/>
            <a:ext cx="3310128" cy="658368"/>
          </a:xfrm>
          <a:prstGeom prst="rect">
            <a:avLst/>
          </a:prstGeom>
          <a:noFill/>
          <a:ln/>
        </p:spPr>
        <p:txBody>
          <a:bodyPr wrap="square" lIns="0" tIns="0" rIns="0" bIns="0" rtlCol="0" anchor="t"/>
          <a:lstStyle/>
          <a:p>
            <a:pPr marL="0" indent="0">
              <a:buNone/>
            </a:pPr>
            <a:r>
              <a:rPr lang="en-US" sz="1600">
                <a:solidFill>
                  <a:schemeClr val="tx1"/>
                </a:solidFill>
              </a:rPr>
              <a:t>Best size grows with pressure: 40% at R75, 80% at R50</a:t>
            </a:r>
            <a:endParaRPr lang="en-US" sz="1600"/>
          </a:p>
        </p:txBody>
      </p:sp>
      <p:sp>
        <p:nvSpPr>
          <p:cNvPr id="26" name="Text 23"/>
          <p:cNvSpPr/>
          <p:nvPr/>
        </p:nvSpPr>
        <p:spPr>
          <a:xfrm>
            <a:off x="4343400" y="4480560"/>
            <a:ext cx="3611880" cy="1048512"/>
          </a:xfrm>
          <a:prstGeom prst="roundRect">
            <a:avLst>
              <a:gd name="adj" fmla="val 4688"/>
            </a:avLst>
          </a:prstGeom>
          <a:solidFill>
            <a:schemeClr val="tx1">
              <a:alpha val="5000"/>
            </a:schemeClr>
          </a:solidFill>
          <a:ln/>
        </p:spPr>
        <p:txBody>
          <a:bodyPr wrap="square" lIns="508" tIns="508" rIns="508" bIns="508" rtlCol="0" anchor="ctr"/>
          <a:lstStyle/>
          <a:p>
            <a:pPr marL="0" indent="0" algn="ctr">
              <a:buNone/>
            </a:pPr>
            <a:endParaRPr lang="en-US" sz="1600"/>
          </a:p>
        </p:txBody>
      </p:sp>
      <p:sp>
        <p:nvSpPr>
          <p:cNvPr id="27" name="Text 24"/>
          <p:cNvSpPr txBox="1"/>
          <p:nvPr/>
        </p:nvSpPr>
        <p:spPr>
          <a:xfrm>
            <a:off x="4526280" y="4553712"/>
            <a:ext cx="3291840" cy="347472"/>
          </a:xfrm>
          <a:prstGeom prst="rect">
            <a:avLst/>
          </a:prstGeom>
          <a:noFill/>
          <a:ln/>
        </p:spPr>
        <p:txBody>
          <a:bodyPr wrap="square" lIns="0" tIns="0" rIns="0" bIns="0" rtlCol="0" anchor="t"/>
          <a:lstStyle/>
          <a:p>
            <a:pPr marL="0" indent="0">
              <a:buNone/>
            </a:pPr>
            <a:r>
              <a:rPr lang="en-US" sz="1800" b="1">
                <a:solidFill>
                  <a:srgbClr val="C00000"/>
                </a:solidFill>
              </a:rPr>
              <a:t>PO-BICG</a:t>
            </a:r>
            <a:endParaRPr lang="en-US" sz="1800">
              <a:solidFill>
                <a:srgbClr val="C00000"/>
              </a:solidFill>
            </a:endParaRPr>
          </a:p>
        </p:txBody>
      </p:sp>
      <p:sp>
        <p:nvSpPr>
          <p:cNvPr id="28" name="Text 25"/>
          <p:cNvSpPr txBox="1"/>
          <p:nvPr/>
        </p:nvSpPr>
        <p:spPr>
          <a:xfrm>
            <a:off x="4526280" y="4919472"/>
            <a:ext cx="3310128" cy="658368"/>
          </a:xfrm>
          <a:prstGeom prst="rect">
            <a:avLst/>
          </a:prstGeom>
          <a:noFill/>
          <a:ln/>
        </p:spPr>
        <p:txBody>
          <a:bodyPr wrap="square" lIns="0" tIns="0" rIns="0" bIns="0" rtlCol="0" anchor="t"/>
          <a:lstStyle/>
          <a:p>
            <a:pPr marL="0" indent="0">
              <a:buNone/>
            </a:pPr>
            <a:r>
              <a:rPr lang="en-US" sz="1600">
                <a:solidFill>
                  <a:schemeClr val="tx1"/>
                </a:solidFill>
              </a:rPr>
              <a:t>Default 20% stays best: direct capacity matters more</a:t>
            </a:r>
            <a:endParaRPr lang="en-US" sz="1600"/>
          </a:p>
        </p:txBody>
      </p:sp>
      <p:sp>
        <p:nvSpPr>
          <p:cNvPr id="29" name="Text 26"/>
          <p:cNvSpPr/>
          <p:nvPr/>
        </p:nvSpPr>
        <p:spPr>
          <a:xfrm>
            <a:off x="8138160" y="4480560"/>
            <a:ext cx="3611880" cy="1048512"/>
          </a:xfrm>
          <a:prstGeom prst="roundRect">
            <a:avLst>
              <a:gd name="adj" fmla="val 4688"/>
            </a:avLst>
          </a:prstGeom>
          <a:solidFill>
            <a:schemeClr val="tx1">
              <a:alpha val="5000"/>
            </a:schemeClr>
          </a:solidFill>
          <a:ln/>
        </p:spPr>
        <p:txBody>
          <a:bodyPr wrap="square" lIns="508" tIns="508" rIns="508" bIns="508" rtlCol="0" anchor="ctr"/>
          <a:lstStyle/>
          <a:p>
            <a:pPr marL="0" indent="0" algn="ctr">
              <a:buNone/>
            </a:pPr>
            <a:endParaRPr lang="en-US" sz="1600"/>
          </a:p>
        </p:txBody>
      </p:sp>
      <p:sp>
        <p:nvSpPr>
          <p:cNvPr id="30" name="Text 27"/>
          <p:cNvSpPr txBox="1"/>
          <p:nvPr/>
        </p:nvSpPr>
        <p:spPr>
          <a:xfrm>
            <a:off x="8321040" y="4553712"/>
            <a:ext cx="3291840" cy="347472"/>
          </a:xfrm>
          <a:prstGeom prst="rect">
            <a:avLst/>
          </a:prstGeom>
          <a:noFill/>
          <a:ln/>
        </p:spPr>
        <p:txBody>
          <a:bodyPr wrap="square" lIns="0" tIns="0" rIns="0" bIns="0" rtlCol="0" anchor="t"/>
          <a:lstStyle/>
          <a:p>
            <a:pPr marL="0" indent="0">
              <a:buNone/>
            </a:pPr>
            <a:r>
              <a:rPr lang="en-US" sz="1800" b="1">
                <a:solidFill>
                  <a:schemeClr val="accent1"/>
                </a:solidFill>
              </a:rPr>
              <a:t>GB-PRK</a:t>
            </a:r>
            <a:endParaRPr lang="en-US" sz="1800">
              <a:solidFill>
                <a:schemeClr val="accent1"/>
              </a:solidFill>
            </a:endParaRPr>
          </a:p>
        </p:txBody>
      </p:sp>
      <p:sp>
        <p:nvSpPr>
          <p:cNvPr id="31" name="Text 28"/>
          <p:cNvSpPr txBox="1"/>
          <p:nvPr/>
        </p:nvSpPr>
        <p:spPr>
          <a:xfrm>
            <a:off x="8321040" y="4919472"/>
            <a:ext cx="3310128" cy="658368"/>
          </a:xfrm>
          <a:prstGeom prst="rect">
            <a:avLst/>
          </a:prstGeom>
          <a:noFill/>
          <a:ln/>
        </p:spPr>
        <p:txBody>
          <a:bodyPr wrap="square" lIns="0" tIns="0" rIns="0" bIns="0" rtlCol="0" anchor="t"/>
          <a:lstStyle/>
          <a:p>
            <a:pPr marL="0" indent="0">
              <a:buNone/>
            </a:pPr>
            <a:r>
              <a:rPr lang="en-US" sz="1600">
                <a:solidFill>
                  <a:schemeClr val="tx1"/>
                </a:solidFill>
              </a:rPr>
              <a:t>Not monotonic: 60% is best at R50 and R35</a:t>
            </a:r>
            <a:endParaRPr lang="en-US" sz="1600"/>
          </a:p>
        </p:txBody>
      </p:sp>
      <p:sp>
        <p:nvSpPr>
          <p:cNvPr id="32" name="Text 29"/>
          <p:cNvSpPr/>
          <p:nvPr/>
        </p:nvSpPr>
        <p:spPr>
          <a:xfrm>
            <a:off x="548640" y="5779008"/>
            <a:ext cx="11082528" cy="493776"/>
          </a:xfrm>
          <a:prstGeom prst="roundRect">
            <a:avLst>
              <a:gd name="adj" fmla="val 11111"/>
            </a:avLst>
          </a:prstGeom>
          <a:solidFill>
            <a:schemeClr val="tx1">
              <a:alpha val="8000"/>
            </a:schemeClr>
          </a:solidFill>
          <a:ln/>
        </p:spPr>
        <p:txBody>
          <a:bodyPr wrap="square" lIns="177800" tIns="0" rIns="177800" bIns="0" rtlCol="0" anchor="ctr"/>
          <a:lstStyle/>
          <a:p>
            <a:pPr marL="0" indent="0" algn="l">
              <a:buNone/>
            </a:pPr>
            <a:r>
              <a:rPr lang="en-US" sz="1800" b="1">
                <a:solidFill>
                  <a:srgbClr val="FF0000"/>
                </a:solidFill>
              </a:rPr>
              <a:t>No single Zpool size fits all → compressibility × working-set size × workload behavior</a:t>
            </a:r>
            <a:endParaRPr lang="en-US" sz="1800"/>
          </a:p>
        </p:txBody>
      </p:sp>
      <p:sp>
        <p:nvSpPr>
          <p:cNvPr id="33" name="Slide Number Placeholder 0"/>
          <p:cNvSpPr>
            <a:spLocks noGrp="1"/>
          </p:cNvSpPr>
          <p:nvPr>
            <p:ph type="sldNum" sz="quarter" idx="4294967295"/>
          </p:nvPr>
        </p:nvSpPr>
        <p:spPr>
          <a:xfrm>
            <a:off x="11091672"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586B7D"/>
                </a:solidFill>
              </a:defRPr>
            </a:lvl1pPr>
          </a:lstStyle>
          <a:p>
            <a:pPr algn="r"/>
            <a:fld id="{F7021451-1387-4CA6-816F-3879F97B5CBC}" type="slidenum">
              <a:rPr lang="en-US" b="0"/>
              <a:t>32</a:t>
            </a:fld>
            <a:endParaRPr lang="en-US"/>
          </a:p>
        </p:txBody>
      </p:sp>
      <p:pic>
        <p:nvPicPr>
          <p:cNvPr id="37" name="그림 36">
            <a:extLst>
              <a:ext uri="{FF2B5EF4-FFF2-40B4-BE49-F238E27FC236}">
                <a16:creationId xmlns:a16="http://schemas.microsoft.com/office/drawing/2014/main" id="{BD65E5CB-CBD6-4CFA-E3F3-4A95FF2E477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6483" y="1719072"/>
            <a:ext cx="10339034" cy="1816954"/>
          </a:xfrm>
          <a:prstGeom prst="rect">
            <a:avLst/>
          </a:prstGeom>
        </p:spPr>
      </p:pic>
    </p:spTree>
  </p:cSld>
  <p:clrMapOvr>
    <a:masterClrMapping/>
  </p:clrMapOvr>
</p:sld>
</file>

<file path=ppt/theme/theme1.xml><?xml version="1.0" encoding="utf-8"?>
<a:theme xmlns:a="http://schemas.openxmlformats.org/drawingml/2006/main" name="GZswap PACT26">
  <a:themeElements>
    <a:clrScheme name="GZswap PACT26">
      <a:dk1>
        <a:srgbClr val="152B43"/>
      </a:dk1>
      <a:lt1>
        <a:srgbClr val="FFFFFF"/>
      </a:lt1>
      <a:dk2>
        <a:srgbClr val="586B7D"/>
      </a:dk2>
      <a:lt2>
        <a:srgbClr val="E9EDF1"/>
      </a:lt2>
      <a:accent1>
        <a:srgbClr val="548235"/>
      </a:accent1>
      <a:accent2>
        <a:srgbClr val="2469C7"/>
      </a:accent2>
      <a:accent3>
        <a:srgbClr val="7760A8"/>
      </a:accent3>
      <a:accent4>
        <a:srgbClr val="D77628"/>
      </a:accent4>
      <a:accent5>
        <a:srgbClr val="CF4548"/>
      </a:accent5>
      <a:accent6>
        <a:srgbClr val="3C3F43"/>
      </a:accent6>
      <a:hlink>
        <a:srgbClr val="2469C7"/>
      </a:hlink>
      <a:folHlink>
        <a:srgbClr val="7760A8"/>
      </a:folHlink>
    </a:clrScheme>
    <a:fontScheme name="GZswap PACT26">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1143</TotalTime>
  <Words>7464</Words>
  <Application>Microsoft Office PowerPoint</Application>
  <PresentationFormat>와이드스크린</PresentationFormat>
  <Paragraphs>1102</Paragraphs>
  <Slides>32</Slides>
  <Notes>32</Notes>
  <HiddenSlides>0</HiddenSlides>
  <MMClips>0</MMClips>
  <ScaleCrop>false</ScaleCrop>
  <HeadingPairs>
    <vt:vector size="6" baseType="variant">
      <vt:variant>
        <vt:lpstr>사용한 글꼴</vt:lpstr>
      </vt:variant>
      <vt:variant>
        <vt:i4>1</vt:i4>
      </vt:variant>
      <vt:variant>
        <vt:lpstr>테마</vt:lpstr>
      </vt:variant>
      <vt:variant>
        <vt:i4>1</vt:i4>
      </vt:variant>
      <vt:variant>
        <vt:lpstr>슬라이드 제목</vt:lpstr>
      </vt:variant>
      <vt:variant>
        <vt:i4>32</vt:i4>
      </vt:variant>
    </vt:vector>
  </HeadingPairs>
  <TitlesOfParts>
    <vt:vector size="34" baseType="lpstr">
      <vt:lpstr>Arial</vt:lpstr>
      <vt:lpstr>GZswap PACT26</vt:lpstr>
      <vt:lpstr>GZswap</vt:lpstr>
      <vt:lpstr>GPU Memory Capacity Wall</vt:lpstr>
      <vt:lpstr>Overcoming the GPU Memory Capacity Wall</vt:lpstr>
      <vt:lpstr>Unified Memory: Concept &amp; Details</vt:lpstr>
      <vt:lpstr>Prior Work: Data Placement &amp; Prefetching</vt:lpstr>
      <vt:lpstr>Prior Work: Compression in GPU Memory</vt:lpstr>
      <vt:lpstr>Linux zswap: Compressed Swap on CPUs</vt:lpstr>
      <vt:lpstr>GZswap: Compressed Swap Inside GPU Memory</vt:lpstr>
      <vt:lpstr>Move 64 KB, Restore 4 KB, Pack Tight</vt:lpstr>
      <vt:lpstr>Compress Big, Restore Small</vt:lpstr>
      <vt:lpstr>GZswap Takes Over the Fault Inside the GPU</vt:lpstr>
      <vt:lpstr>How the Candidate Queues Stay Filled</vt:lpstr>
      <vt:lpstr>Evaluation Setup</vt:lpstr>
      <vt:lpstr>Performance</vt:lpstr>
      <vt:lpstr>I/O Traffic &amp; Energy Consumption (at R35)</vt:lpstr>
      <vt:lpstr>Comparing with Buddy Compression (Cacheline Comp.)</vt:lpstr>
      <vt:lpstr>Zpool Size: No Single Size Fits All</vt:lpstr>
      <vt:lpstr>Hardware and Metadata Overhead</vt:lpstr>
      <vt:lpstr>GZswap: Compressed Swap Space Inside the GPU</vt:lpstr>
      <vt:lpstr>Backup Slides</vt:lpstr>
      <vt:lpstr>Where oversubscription time goes (real GPU)</vt:lpstr>
      <vt:lpstr>GPU memory compressibility by suite</vt:lpstr>
      <vt:lpstr>GZswap Overall Architecture</vt:lpstr>
      <vt:lpstr>1. Zswap-out (Compression): compress and pack the pages</vt:lpstr>
      <vt:lpstr>1. Zswap-out (Packing): no exceptions, little fragmentation</vt:lpstr>
      <vt:lpstr>Chunk size for encoding compressed lengths</vt:lpstr>
      <vt:lpstr>2. Zswap-in (Decompression): fault is handled on the GPU</vt:lpstr>
      <vt:lpstr>2. Zswap-in (Decompression): restoring a page with its ZDE</vt:lpstr>
      <vt:lpstr>Evaluation setup</vt:lpstr>
      <vt:lpstr>IPC per workload and memory pressure</vt:lpstr>
      <vt:lpstr>I/O traffic and energy per workload</vt:lpstr>
      <vt:lpstr>Zpool size: compressed vs. directly usable capacity</vt:lpstr>
    </vt:vector>
  </TitlesOfParts>
  <Company>Sungkyunkwan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GZswap: Hardware-Managed Compressed Swap for GPU Memory Oversubscription</dc:title>
  <dc:subject>PACT 2026 talk</dc:subject>
  <dc:creator>Boyeol Choi</dc:creator>
  <cp:lastModifiedBy>최보열</cp:lastModifiedBy>
  <cp:revision>64</cp:revision>
  <dcterms:created xsi:type="dcterms:W3CDTF">2026-10-13T13:31:15Z</dcterms:created>
  <dcterms:modified xsi:type="dcterms:W3CDTF">2026-10-21T19:58:09Z</dcterms:modified>
</cp:coreProperties>
</file>